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docProps/core.xml" Type="http://schemas.openxmlformats.org/package/2006/relationships/metadata/core-properties"/><Relationship Id="rId2" Target="ppt/presentation.xml" Type="http://schemas.openxmlformats.org/officeDocument/2006/relationships/officeDocument"/><Relationship Id="rId3"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embeddedFontLst>
    <p:embeddedFont>
      <p:font typeface="Century Gothic"/>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6" roundtripDataSignature="AMtx7mj8fv2swNET5/NxWRR0zkDDo85E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CenturyGothic-bold.fntdata"/><Relationship Id="rId52" Type="http://schemas.openxmlformats.org/officeDocument/2006/relationships/font" Target="fonts/CenturyGothic-regular.fntdata"/><Relationship Id="rId11" Type="http://schemas.openxmlformats.org/officeDocument/2006/relationships/slide" Target="slides/slide6.xml"/><Relationship Id="rId55" Type="http://schemas.openxmlformats.org/officeDocument/2006/relationships/font" Target="fonts/CenturyGothic-boldItalic.fntdata"/><Relationship Id="rId10" Type="http://schemas.openxmlformats.org/officeDocument/2006/relationships/slide" Target="slides/slide5.xml"/><Relationship Id="rId54"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56"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088fd40139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088fd40139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g1088fd40139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07fa725e36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07fa725e36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g107fa725e36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0776d70bae_1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0776d70bae_1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10776d70bae_1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0776d70bae_1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0776d70bae_1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g10776d70bae_1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0413e632ef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0413e632ef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g10413e632ef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0776d70bae_1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0776d70bae_1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g10776d70bae_1_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0776d70bae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0776d70bae_1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10776d70bae_1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0776d70bae_1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0776d70bae_1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g10776d70bae_1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0776d70bae_1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0776d70bae_1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g10776d70bae_1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cffc8a631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cffc8a631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gcffc8a631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0776d70bae_1_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g10776d70bae_1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0776d70bae_1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g10776d70bae_1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0776d70bae_1_1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g10776d70bae_1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07fa725e36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g107fa725e36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085cc9c32c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1085cc9c32c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g1085cc9c32c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085cc9c32c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g1085cc9c32c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1085cc9c32c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g1085cc9c32c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0413e632ef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10413e632ef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g10413e632ef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cffc8a6315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cffc8a6315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gcffc8a6315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cffc8a6315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cffc8a6315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gcffc8a6315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cffc8a6315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cffc8a6315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gcffc8a6315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0413e632ef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10413e632ef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g10413e632ef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0413e632ef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10413e632ef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g10413e632ef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085cc9c32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1085cc9c32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g1085cc9c32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085cc9c32c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1085cc9c32c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g1085cc9c32c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1085cc9c32c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1085cc9c32c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g1085cc9c32c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1085cc9c32c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1085cc9c32c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g1085cc9c32c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0776d70bae_1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0776d70bae_1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10776d70bae_1_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088fd4013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1088fd4013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0413e632ef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0413e632ef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10413e632ef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0776d70bae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0776d70bae_1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10776d70bae_1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 Id="rId2" Target="../media/image3.jpeg" Type="http://schemas.openxmlformats.org/officeDocument/2006/relationships/image"/></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 Id="rId2" Target="../media/image3.jpeg" Type="http://schemas.openxmlformats.org/officeDocument/2006/relationships/image"/></Relationships>
</file>

<file path=ppt/slideLayouts/_rels/slideLayout12.xml.rels><?xml version="1.0" encoding="UTF-8" standalone="yes" ?><Relationships xmlns="http://schemas.openxmlformats.org/package/2006/relationships"><Relationship Id="rId1" Target="../slideMasters/slideMaster1.xml" Type="http://schemas.openxmlformats.org/officeDocument/2006/relationships/slideMaster"/><Relationship Id="rId2" Target="../media/image3.jpeg" Type="http://schemas.openxmlformats.org/officeDocument/2006/relationships/image"/></Relationships>
</file>

<file path=ppt/slideLayouts/_rels/slideLayout13.xml.rels><?xml version="1.0" encoding="UTF-8" standalone="yes" ?><Relationships xmlns="http://schemas.openxmlformats.org/package/2006/relationships"><Relationship Id="rId1" Target="../slideMasters/slideMaster1.xml" Type="http://schemas.openxmlformats.org/officeDocument/2006/relationships/slideMaster"/><Relationship Id="rId2" Target="../media/image3.jpeg" Type="http://schemas.openxmlformats.org/officeDocument/2006/relationships/image"/></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arget="../slideMasters/slideMaster1.xml" Type="http://schemas.openxmlformats.org/officeDocument/2006/relationships/slideMaster"/><Relationship Id="rId2" Target="../media/image3.jpeg" Type="http://schemas.openxmlformats.org/officeDocument/2006/relationships/image"/></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 Id="rId2" Target="../media/image3.jpeg" Type="http://schemas.openxmlformats.org/officeDocument/2006/relationships/image"/></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 Id="rId2" Target="../media/image3.jpeg" Type="http://schemas.openxmlformats.org/officeDocument/2006/relationships/image"/></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 Id="rId2" Target="../media/image3.jpe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26"/>
          <p:cNvGrpSpPr/>
          <p:nvPr/>
        </p:nvGrpSpPr>
        <p:grpSpPr>
          <a:xfrm>
            <a:off x="0" y="0"/>
            <a:ext cx="12192000" cy="6858000"/>
            <a:chOff x="0" y="0"/>
            <a:chExt cx="12192000" cy="6858000"/>
          </a:xfrm>
        </p:grpSpPr>
        <p:sp>
          <p:nvSpPr>
            <p:cNvPr id="28" name="Google Shape;28;p2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0" name="Google Shape;30;p26"/>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6"/>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2" name="Google Shape;32;p26"/>
          <p:cNvSpPr txBox="1"/>
          <p:nvPr>
            <p:ph idx="10" type="dt"/>
          </p:nvPr>
        </p:nvSpPr>
        <p:spPr>
          <a:xfrm rot="5400000">
            <a:off x="10158984" y="1792224"/>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6"/>
          <p:cNvSpPr txBox="1"/>
          <p:nvPr>
            <p:ph idx="11" type="ftr"/>
          </p:nvPr>
        </p:nvSpPr>
        <p:spPr>
          <a:xfrm rot="5400000">
            <a:off x="8951976" y="3227832"/>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24" name="Shape 124"/>
        <p:cNvGrpSpPr/>
        <p:nvPr/>
      </p:nvGrpSpPr>
      <p:grpSpPr>
        <a:xfrm>
          <a:off x="0" y="0"/>
          <a:ext cx="0" cy="0"/>
          <a:chOff x="0" y="0"/>
          <a:chExt cx="0" cy="0"/>
        </a:xfrm>
      </p:grpSpPr>
      <p:grpSp>
        <p:nvGrpSpPr>
          <p:cNvPr id="125" name="Google Shape;125;p37"/>
          <p:cNvGrpSpPr/>
          <p:nvPr/>
        </p:nvGrpSpPr>
        <p:grpSpPr>
          <a:xfrm>
            <a:off x="0" y="0"/>
            <a:ext cx="12192000" cy="6858000"/>
            <a:chOff x="0" y="0"/>
            <a:chExt cx="12192000" cy="6858000"/>
          </a:xfrm>
        </p:grpSpPr>
        <p:sp>
          <p:nvSpPr>
            <p:cNvPr id="126" name="Google Shape;126;p3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7"/>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7"/>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4" name="Google Shape;134;p3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5" name="Google Shape;135;p37"/>
          <p:cNvSpPr txBox="1"/>
          <p:nvPr>
            <p:ph type="title"/>
          </p:nvPr>
        </p:nvSpPr>
        <p:spPr>
          <a:xfrm>
            <a:off x="1154954" y="4969927"/>
            <a:ext cx="8825659"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7"/>
          <p:cNvSpPr/>
          <p:nvPr>
            <p:ph idx="2" type="pic"/>
          </p:nvPr>
        </p:nvSpPr>
        <p:spPr>
          <a:xfrm>
            <a:off x="1154954" y="685800"/>
            <a:ext cx="8825659" cy="3429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37" name="Google Shape;137;p37"/>
          <p:cNvSpPr txBox="1"/>
          <p:nvPr>
            <p:ph idx="1" type="body"/>
          </p:nvPr>
        </p:nvSpPr>
        <p:spPr>
          <a:xfrm>
            <a:off x="1154954" y="5536665"/>
            <a:ext cx="8825658"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38" name="Google Shape;138;p37"/>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142" name="Shape 142"/>
        <p:cNvGrpSpPr/>
        <p:nvPr/>
      </p:nvGrpSpPr>
      <p:grpSpPr>
        <a:xfrm>
          <a:off x="0" y="0"/>
          <a:ext cx="0" cy="0"/>
          <a:chOff x="0" y="0"/>
          <a:chExt cx="0" cy="0"/>
        </a:xfrm>
      </p:grpSpPr>
      <p:grpSp>
        <p:nvGrpSpPr>
          <p:cNvPr id="143" name="Google Shape;143;p38"/>
          <p:cNvGrpSpPr/>
          <p:nvPr/>
        </p:nvGrpSpPr>
        <p:grpSpPr>
          <a:xfrm>
            <a:off x="0" y="0"/>
            <a:ext cx="12192000" cy="6858000"/>
            <a:chOff x="0" y="0"/>
            <a:chExt cx="12192000" cy="6858000"/>
          </a:xfrm>
        </p:grpSpPr>
        <p:sp>
          <p:nvSpPr>
            <p:cNvPr id="144" name="Google Shape;144;p3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8"/>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8"/>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2" name="Google Shape;152;p3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3" name="Google Shape;153;p38"/>
          <p:cNvSpPr txBox="1"/>
          <p:nvPr>
            <p:ph type="title"/>
          </p:nvPr>
        </p:nvSpPr>
        <p:spPr>
          <a:xfrm>
            <a:off x="1148798" y="1063417"/>
            <a:ext cx="8831816" cy="137298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8"/>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55" name="Google Shape;155;p38"/>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38"/>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59" name="Shape 159"/>
        <p:cNvGrpSpPr/>
        <p:nvPr/>
      </p:nvGrpSpPr>
      <p:grpSpPr>
        <a:xfrm>
          <a:off x="0" y="0"/>
          <a:ext cx="0" cy="0"/>
          <a:chOff x="0" y="0"/>
          <a:chExt cx="0" cy="0"/>
        </a:xfrm>
      </p:grpSpPr>
      <p:grpSp>
        <p:nvGrpSpPr>
          <p:cNvPr id="160" name="Google Shape;160;p39"/>
          <p:cNvGrpSpPr/>
          <p:nvPr/>
        </p:nvGrpSpPr>
        <p:grpSpPr>
          <a:xfrm>
            <a:off x="0" y="0"/>
            <a:ext cx="12192000" cy="6858000"/>
            <a:chOff x="0" y="0"/>
            <a:chExt cx="12192000" cy="6858000"/>
          </a:xfrm>
        </p:grpSpPr>
        <p:sp>
          <p:nvSpPr>
            <p:cNvPr id="161" name="Google Shape;161;p3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9"/>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9"/>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9" name="Google Shape;169;p3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0" name="Google Shape;170;p39"/>
          <p:cNvSpPr txBox="1"/>
          <p:nvPr/>
        </p:nvSpPr>
        <p:spPr>
          <a:xfrm>
            <a:off x="881566" y="607336"/>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u="none" cap="none" strike="noStrike">
                <a:solidFill>
                  <a:srgbClr val="EE52A4"/>
                </a:solidFill>
                <a:latin typeface="Arial"/>
                <a:ea typeface="Arial"/>
                <a:cs typeface="Arial"/>
                <a:sym typeface="Arial"/>
              </a:rPr>
              <a:t>“</a:t>
            </a:r>
            <a:endParaRPr/>
          </a:p>
        </p:txBody>
      </p:sp>
      <p:sp>
        <p:nvSpPr>
          <p:cNvPr id="171" name="Google Shape;171;p39"/>
          <p:cNvSpPr txBox="1"/>
          <p:nvPr/>
        </p:nvSpPr>
        <p:spPr>
          <a:xfrm>
            <a:off x="9884458" y="2613787"/>
            <a:ext cx="652763"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u="none" cap="none" strike="noStrike">
                <a:solidFill>
                  <a:srgbClr val="EE52A4"/>
                </a:solidFill>
                <a:latin typeface="Arial"/>
                <a:ea typeface="Arial"/>
                <a:cs typeface="Arial"/>
                <a:sym typeface="Arial"/>
              </a:rPr>
              <a:t>”</a:t>
            </a:r>
            <a:endParaRPr/>
          </a:p>
        </p:txBody>
      </p:sp>
      <p:sp>
        <p:nvSpPr>
          <p:cNvPr id="172" name="Google Shape;172;p39"/>
          <p:cNvSpPr txBox="1"/>
          <p:nvPr>
            <p:ph type="title"/>
          </p:nvPr>
        </p:nvSpPr>
        <p:spPr>
          <a:xfrm>
            <a:off x="1581878" y="982134"/>
            <a:ext cx="8453906" cy="26966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39"/>
          <p:cNvSpPr txBox="1"/>
          <p:nvPr>
            <p:ph idx="1" type="body"/>
          </p:nvPr>
        </p:nvSpPr>
        <p:spPr>
          <a:xfrm>
            <a:off x="1945945" y="3678766"/>
            <a:ext cx="773121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EE52A4"/>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4" name="Google Shape;174;p39"/>
          <p:cNvSpPr txBox="1"/>
          <p:nvPr>
            <p:ph idx="2" type="body"/>
          </p:nvPr>
        </p:nvSpPr>
        <p:spPr>
          <a:xfrm>
            <a:off x="1154954" y="5029199"/>
            <a:ext cx="9244897" cy="997857"/>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5" name="Google Shape;175;p3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39"/>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3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179" name="Shape 179"/>
        <p:cNvGrpSpPr/>
        <p:nvPr/>
      </p:nvGrpSpPr>
      <p:grpSpPr>
        <a:xfrm>
          <a:off x="0" y="0"/>
          <a:ext cx="0" cy="0"/>
          <a:chOff x="0" y="0"/>
          <a:chExt cx="0" cy="0"/>
        </a:xfrm>
      </p:grpSpPr>
      <p:grpSp>
        <p:nvGrpSpPr>
          <p:cNvPr id="180" name="Google Shape;180;p40"/>
          <p:cNvGrpSpPr/>
          <p:nvPr/>
        </p:nvGrpSpPr>
        <p:grpSpPr>
          <a:xfrm>
            <a:off x="0" y="0"/>
            <a:ext cx="12192000" cy="6858000"/>
            <a:chOff x="0" y="0"/>
            <a:chExt cx="12192000" cy="6858000"/>
          </a:xfrm>
        </p:grpSpPr>
        <p:sp>
          <p:nvSpPr>
            <p:cNvPr id="181" name="Google Shape;181;p4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0"/>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0"/>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9" name="Google Shape;189;p4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0" name="Google Shape;190;p40"/>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40"/>
          <p:cNvSpPr txBox="1"/>
          <p:nvPr>
            <p:ph idx="1" type="body"/>
          </p:nvPr>
        </p:nvSpPr>
        <p:spPr>
          <a:xfrm>
            <a:off x="1154954" y="5024967"/>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EE52A4"/>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92" name="Google Shape;192;p40"/>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0"/>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6" name="Shape 196"/>
        <p:cNvGrpSpPr/>
        <p:nvPr/>
      </p:nvGrpSpPr>
      <p:grpSpPr>
        <a:xfrm>
          <a:off x="0" y="0"/>
          <a:ext cx="0" cy="0"/>
          <a:chOff x="0" y="0"/>
          <a:chExt cx="0" cy="0"/>
        </a:xfrm>
      </p:grpSpPr>
      <p:sp>
        <p:nvSpPr>
          <p:cNvPr id="197" name="Google Shape;197;p41"/>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41"/>
          <p:cNvSpPr txBox="1"/>
          <p:nvPr>
            <p:ph idx="1" type="body"/>
          </p:nvPr>
        </p:nvSpPr>
        <p:spPr>
          <a:xfrm>
            <a:off x="1154954" y="2603502"/>
            <a:ext cx="314187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99" name="Google Shape;199;p41"/>
          <p:cNvSpPr txBox="1"/>
          <p:nvPr>
            <p:ph idx="2" type="body"/>
          </p:nvPr>
        </p:nvSpPr>
        <p:spPr>
          <a:xfrm>
            <a:off x="1154953" y="3179764"/>
            <a:ext cx="3141879"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0" name="Google Shape;200;p41"/>
          <p:cNvSpPr txBox="1"/>
          <p:nvPr>
            <p:ph idx="3" type="body"/>
          </p:nvPr>
        </p:nvSpPr>
        <p:spPr>
          <a:xfrm>
            <a:off x="4512721" y="2603500"/>
            <a:ext cx="314700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1" name="Google Shape;201;p41"/>
          <p:cNvSpPr txBox="1"/>
          <p:nvPr>
            <p:ph idx="4" type="body"/>
          </p:nvPr>
        </p:nvSpPr>
        <p:spPr>
          <a:xfrm>
            <a:off x="4512721" y="3179763"/>
            <a:ext cx="3147009"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2" name="Google Shape;202;p41"/>
          <p:cNvSpPr txBox="1"/>
          <p:nvPr>
            <p:ph idx="5" type="body"/>
          </p:nvPr>
        </p:nvSpPr>
        <p:spPr>
          <a:xfrm>
            <a:off x="7888135" y="2603501"/>
            <a:ext cx="314573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3" name="Google Shape;203;p41"/>
          <p:cNvSpPr txBox="1"/>
          <p:nvPr>
            <p:ph idx="6" type="body"/>
          </p:nvPr>
        </p:nvSpPr>
        <p:spPr>
          <a:xfrm>
            <a:off x="7888329" y="3179762"/>
            <a:ext cx="3145536"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04" name="Google Shape;204;p41"/>
          <p:cNvCxnSpPr/>
          <p:nvPr/>
        </p:nvCxnSpPr>
        <p:spPr>
          <a:xfrm>
            <a:off x="440397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05" name="Google Shape;205;p41"/>
          <p:cNvCxnSpPr/>
          <p:nvPr/>
        </p:nvCxnSpPr>
        <p:spPr>
          <a:xfrm>
            <a:off x="777240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06" name="Google Shape;206;p41"/>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4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4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9" name="Shape 209"/>
        <p:cNvGrpSpPr/>
        <p:nvPr/>
      </p:nvGrpSpPr>
      <p:grpSpPr>
        <a:xfrm>
          <a:off x="0" y="0"/>
          <a:ext cx="0" cy="0"/>
          <a:chOff x="0" y="0"/>
          <a:chExt cx="0" cy="0"/>
        </a:xfrm>
      </p:grpSpPr>
      <p:sp>
        <p:nvSpPr>
          <p:cNvPr id="210" name="Google Shape;210;p42"/>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42"/>
          <p:cNvSpPr txBox="1"/>
          <p:nvPr>
            <p:ph idx="1" type="body"/>
          </p:nvPr>
        </p:nvSpPr>
        <p:spPr>
          <a:xfrm>
            <a:off x="1154954" y="4532844"/>
            <a:ext cx="30504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2" name="Google Shape;212;p42"/>
          <p:cNvSpPr/>
          <p:nvPr>
            <p:ph idx="2" type="pic"/>
          </p:nvPr>
        </p:nvSpPr>
        <p:spPr>
          <a:xfrm>
            <a:off x="1334553"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13" name="Google Shape;213;p42"/>
          <p:cNvSpPr txBox="1"/>
          <p:nvPr>
            <p:ph idx="3" type="body"/>
          </p:nvPr>
        </p:nvSpPr>
        <p:spPr>
          <a:xfrm>
            <a:off x="1154954" y="5109106"/>
            <a:ext cx="3050438"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4" name="Google Shape;214;p42"/>
          <p:cNvSpPr txBox="1"/>
          <p:nvPr>
            <p:ph idx="4" type="body"/>
          </p:nvPr>
        </p:nvSpPr>
        <p:spPr>
          <a:xfrm>
            <a:off x="4568865" y="4532844"/>
            <a:ext cx="3050438" cy="576263"/>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5" name="Google Shape;215;p42"/>
          <p:cNvSpPr/>
          <p:nvPr>
            <p:ph idx="5" type="pic"/>
          </p:nvPr>
        </p:nvSpPr>
        <p:spPr>
          <a:xfrm>
            <a:off x="4748462" y="2603500"/>
            <a:ext cx="2691243"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16" name="Google Shape;216;p42"/>
          <p:cNvSpPr txBox="1"/>
          <p:nvPr>
            <p:ph idx="6" type="body"/>
          </p:nvPr>
        </p:nvSpPr>
        <p:spPr>
          <a:xfrm>
            <a:off x="4570172" y="5109105"/>
            <a:ext cx="3050438"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7" name="Google Shape;217;p42"/>
          <p:cNvSpPr txBox="1"/>
          <p:nvPr>
            <p:ph idx="7" type="body"/>
          </p:nvPr>
        </p:nvSpPr>
        <p:spPr>
          <a:xfrm>
            <a:off x="7982775" y="4532845"/>
            <a:ext cx="305109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8" name="Google Shape;218;p42"/>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19" name="Google Shape;219;p42"/>
          <p:cNvSpPr txBox="1"/>
          <p:nvPr>
            <p:ph idx="9" type="body"/>
          </p:nvPr>
        </p:nvSpPr>
        <p:spPr>
          <a:xfrm>
            <a:off x="7982775" y="5109104"/>
            <a:ext cx="3051096"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20" name="Google Shape;220;p42"/>
          <p:cNvCxnSpPr/>
          <p:nvPr/>
        </p:nvCxnSpPr>
        <p:spPr>
          <a:xfrm>
            <a:off x="440583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21" name="Google Shape;221;p42"/>
          <p:cNvCxnSpPr/>
          <p:nvPr/>
        </p:nvCxnSpPr>
        <p:spPr>
          <a:xfrm>
            <a:off x="7797802"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22" name="Google Shape;222;p42"/>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42"/>
          <p:cNvSpPr txBox="1"/>
          <p:nvPr>
            <p:ph idx="11" type="ftr"/>
          </p:nvPr>
        </p:nvSpPr>
        <p:spPr>
          <a:xfrm>
            <a:off x="561111" y="6391838"/>
            <a:ext cx="3644282"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4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5" name="Shape 225"/>
        <p:cNvGrpSpPr/>
        <p:nvPr/>
      </p:nvGrpSpPr>
      <p:grpSpPr>
        <a:xfrm>
          <a:off x="0" y="0"/>
          <a:ext cx="0" cy="0"/>
          <a:chOff x="0" y="0"/>
          <a:chExt cx="0" cy="0"/>
        </a:xfrm>
      </p:grpSpPr>
      <p:sp>
        <p:nvSpPr>
          <p:cNvPr id="226" name="Google Shape;226;p43"/>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43"/>
          <p:cNvSpPr txBox="1"/>
          <p:nvPr>
            <p:ph idx="1" type="body"/>
          </p:nvPr>
        </p:nvSpPr>
        <p:spPr>
          <a:xfrm rot="5400000">
            <a:off x="3859634" y="-101180"/>
            <a:ext cx="3416300" cy="882565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28" name="Google Shape;228;p43"/>
          <p:cNvSpPr txBox="1"/>
          <p:nvPr>
            <p:ph idx="10" type="dt"/>
          </p:nvPr>
        </p:nvSpPr>
        <p:spPr>
          <a:xfrm>
            <a:off x="10695439"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4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4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1" name="Shape 231"/>
        <p:cNvGrpSpPr/>
        <p:nvPr/>
      </p:nvGrpSpPr>
      <p:grpSpPr>
        <a:xfrm>
          <a:off x="0" y="0"/>
          <a:ext cx="0" cy="0"/>
          <a:chOff x="0" y="0"/>
          <a:chExt cx="0" cy="0"/>
        </a:xfrm>
      </p:grpSpPr>
      <p:grpSp>
        <p:nvGrpSpPr>
          <p:cNvPr id="232" name="Google Shape;232;p44"/>
          <p:cNvGrpSpPr/>
          <p:nvPr/>
        </p:nvGrpSpPr>
        <p:grpSpPr>
          <a:xfrm>
            <a:off x="0" y="0"/>
            <a:ext cx="12192000" cy="6858000"/>
            <a:chOff x="0" y="0"/>
            <a:chExt cx="12192000" cy="6858000"/>
          </a:xfrm>
        </p:grpSpPr>
        <p:sp>
          <p:nvSpPr>
            <p:cNvPr id="233" name="Google Shape;233;p4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4"/>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4"/>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4"/>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2" name="Google Shape;242;p4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3" name="Google Shape;243;p44"/>
          <p:cNvSpPr txBox="1"/>
          <p:nvPr>
            <p:ph type="title"/>
          </p:nvPr>
        </p:nvSpPr>
        <p:spPr>
          <a:xfrm rot="5400000">
            <a:off x="6915922" y="2947779"/>
            <a:ext cx="4748590" cy="140996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44"/>
          <p:cNvSpPr txBox="1"/>
          <p:nvPr>
            <p:ph idx="1" type="body"/>
          </p:nvPr>
        </p:nvSpPr>
        <p:spPr>
          <a:xfrm rot="5400000">
            <a:off x="1908671" y="524749"/>
            <a:ext cx="4748590" cy="625602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5" name="Google Shape;245;p44"/>
          <p:cNvSpPr txBox="1"/>
          <p:nvPr>
            <p:ph idx="10" type="dt"/>
          </p:nvPr>
        </p:nvSpPr>
        <p:spPr>
          <a:xfrm>
            <a:off x="10653104" y="6391838"/>
            <a:ext cx="992135"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44"/>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4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6" name="Shape 266"/>
        <p:cNvGrpSpPr/>
        <p:nvPr/>
      </p:nvGrpSpPr>
      <p:grpSpPr>
        <a:xfrm>
          <a:off x="0" y="0"/>
          <a:ext cx="0" cy="0"/>
          <a:chOff x="0" y="0"/>
          <a:chExt cx="0" cy="0"/>
        </a:xfrm>
      </p:grpSpPr>
      <p:sp>
        <p:nvSpPr>
          <p:cNvPr id="267" name="Google Shape;267;p29"/>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29"/>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69" name="Google Shape;269;p2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29"/>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2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27"/>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7"/>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9" name="Google Shape;39;p27"/>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2" name="Shape 42"/>
        <p:cNvGrpSpPr/>
        <p:nvPr/>
      </p:nvGrpSpPr>
      <p:grpSpPr>
        <a:xfrm>
          <a:off x="0" y="0"/>
          <a:ext cx="0" cy="0"/>
          <a:chOff x="0" y="0"/>
          <a:chExt cx="0" cy="0"/>
        </a:xfrm>
      </p:grpSpPr>
      <p:grpSp>
        <p:nvGrpSpPr>
          <p:cNvPr id="43" name="Google Shape;43;p30"/>
          <p:cNvGrpSpPr/>
          <p:nvPr/>
        </p:nvGrpSpPr>
        <p:grpSpPr>
          <a:xfrm>
            <a:off x="0" y="0"/>
            <a:ext cx="12192000" cy="6858000"/>
            <a:chOff x="0" y="0"/>
            <a:chExt cx="12192000" cy="6858000"/>
          </a:xfrm>
        </p:grpSpPr>
        <p:sp>
          <p:nvSpPr>
            <p:cNvPr id="44" name="Google Shape;44;p3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0"/>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0"/>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2" name="Google Shape;52;p30"/>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4" name="Google Shape;54;p30"/>
          <p:cNvSpPr txBox="1"/>
          <p:nvPr>
            <p:ph type="title"/>
          </p:nvPr>
        </p:nvSpPr>
        <p:spPr>
          <a:xfrm>
            <a:off x="1154954" y="2677645"/>
            <a:ext cx="4351025" cy="22838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0"/>
          <p:cNvSpPr txBox="1"/>
          <p:nvPr>
            <p:ph idx="1" type="body"/>
          </p:nvPr>
        </p:nvSpPr>
        <p:spPr>
          <a:xfrm>
            <a:off x="6895559" y="2677644"/>
            <a:ext cx="3757545" cy="228382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600"/>
              <a:buNone/>
              <a:defRPr sz="2000" cap="none">
                <a:solidFill>
                  <a:srgbClr val="EE52A4"/>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6" name="Google Shape;56;p30"/>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31"/>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1"/>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3" name="Google Shape;63;p31"/>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31"/>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3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2"/>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0" name="Google Shape;70;p32"/>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1" name="Google Shape;71;p32"/>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2" name="Google Shape;72;p32"/>
          <p:cNvSpPr txBox="1"/>
          <p:nvPr>
            <p:ph idx="4" type="body"/>
          </p:nvPr>
        </p:nvSpPr>
        <p:spPr>
          <a:xfrm>
            <a:off x="6208712"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73" name="Google Shape;73;p32"/>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2"/>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3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3"/>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81" name="Shape 81"/>
        <p:cNvGrpSpPr/>
        <p:nvPr/>
      </p:nvGrpSpPr>
      <p:grpSpPr>
        <a:xfrm>
          <a:off x="0" y="0"/>
          <a:ext cx="0" cy="0"/>
          <a:chOff x="0" y="0"/>
          <a:chExt cx="0" cy="0"/>
        </a:xfrm>
      </p:grpSpPr>
      <p:sp>
        <p:nvSpPr>
          <p:cNvPr id="82" name="Google Shape;82;p34"/>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4"/>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6" name="Shape 86"/>
        <p:cNvGrpSpPr/>
        <p:nvPr/>
      </p:nvGrpSpPr>
      <p:grpSpPr>
        <a:xfrm>
          <a:off x="0" y="0"/>
          <a:ext cx="0" cy="0"/>
          <a:chOff x="0" y="0"/>
          <a:chExt cx="0" cy="0"/>
        </a:xfrm>
      </p:grpSpPr>
      <p:grpSp>
        <p:nvGrpSpPr>
          <p:cNvPr id="87" name="Google Shape;87;p35"/>
          <p:cNvGrpSpPr/>
          <p:nvPr/>
        </p:nvGrpSpPr>
        <p:grpSpPr>
          <a:xfrm>
            <a:off x="0" y="0"/>
            <a:ext cx="12192000" cy="6858000"/>
            <a:chOff x="0" y="0"/>
            <a:chExt cx="12192000" cy="6858000"/>
          </a:xfrm>
        </p:grpSpPr>
        <p:sp>
          <p:nvSpPr>
            <p:cNvPr id="88" name="Google Shape;88;p3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5"/>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5"/>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5"/>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7" name="Google Shape;97;p3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8" name="Google Shape;98;p35"/>
          <p:cNvSpPr txBox="1"/>
          <p:nvPr>
            <p:ph type="title"/>
          </p:nvPr>
        </p:nvSpPr>
        <p:spPr>
          <a:xfrm>
            <a:off x="1154955" y="1295400"/>
            <a:ext cx="2793158"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5"/>
          <p:cNvSpPr txBox="1"/>
          <p:nvPr>
            <p:ph idx="1" type="body"/>
          </p:nvPr>
        </p:nvSpPr>
        <p:spPr>
          <a:xfrm>
            <a:off x="5781146" y="1447800"/>
            <a:ext cx="5190066" cy="4572000"/>
          </a:xfrm>
          <a:prstGeom prst="rect">
            <a:avLst/>
          </a:prstGeom>
          <a:noFill/>
          <a:ln>
            <a:noFill/>
          </a:ln>
        </p:spPr>
        <p:txBody>
          <a:bodyPr anchorCtr="0" anchor="ctr"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0" name="Google Shape;100;p35"/>
          <p:cNvSpPr txBox="1"/>
          <p:nvPr>
            <p:ph idx="2" type="body"/>
          </p:nvPr>
        </p:nvSpPr>
        <p:spPr>
          <a:xfrm>
            <a:off x="1154954" y="3129280"/>
            <a:ext cx="2793158"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1" name="Google Shape;101;p35"/>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5" name="Shape 105"/>
        <p:cNvGrpSpPr/>
        <p:nvPr/>
      </p:nvGrpSpPr>
      <p:grpSpPr>
        <a:xfrm>
          <a:off x="0" y="0"/>
          <a:ext cx="0" cy="0"/>
          <a:chOff x="0" y="0"/>
          <a:chExt cx="0" cy="0"/>
        </a:xfrm>
      </p:grpSpPr>
      <p:grpSp>
        <p:nvGrpSpPr>
          <p:cNvPr id="106" name="Google Shape;106;p36"/>
          <p:cNvGrpSpPr/>
          <p:nvPr/>
        </p:nvGrpSpPr>
        <p:grpSpPr>
          <a:xfrm>
            <a:off x="0" y="0"/>
            <a:ext cx="12192000" cy="6858000"/>
            <a:chOff x="0" y="0"/>
            <a:chExt cx="12192000" cy="6858000"/>
          </a:xfrm>
        </p:grpSpPr>
        <p:sp>
          <p:nvSpPr>
            <p:cNvPr id="107" name="Google Shape;107;p3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6"/>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6"/>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6"/>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3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7" name="Google Shape;117;p36"/>
          <p:cNvSpPr txBox="1"/>
          <p:nvPr>
            <p:ph type="title"/>
          </p:nvPr>
        </p:nvSpPr>
        <p:spPr>
          <a:xfrm>
            <a:off x="1154955" y="1693333"/>
            <a:ext cx="3865134" cy="173566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6"/>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19" name="Google Shape;119;p36"/>
          <p:cNvSpPr txBox="1"/>
          <p:nvPr>
            <p:ph idx="1" type="body"/>
          </p:nvPr>
        </p:nvSpPr>
        <p:spPr>
          <a:xfrm>
            <a:off x="1154954"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0" name="Google Shape;120;p36"/>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6"/>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arget="../slideLayouts/slideLayout10.xml" Type="http://schemas.openxmlformats.org/officeDocument/2006/relationships/slideLayout"/><Relationship Id="rId10" Target="../slideLayouts/slideLayout9.xml" Type="http://schemas.openxmlformats.org/officeDocument/2006/relationships/slideLayout"/><Relationship Id="rId13" Target="../slideLayouts/slideLayout12.xml" Type="http://schemas.openxmlformats.org/officeDocument/2006/relationships/slideLayout"/><Relationship Id="rId12" Target="../slideLayouts/slideLayout11.xml" Type="http://schemas.openxmlformats.org/officeDocument/2006/relationships/slideLayout"/><Relationship Id="rId1" Target="../media/image1.jpeg" Type="http://schemas.openxmlformats.org/officeDocument/2006/relationships/image"/><Relationship Id="rId2" Target="../slideLayouts/slideLayout1.xml" Type="http://schemas.openxmlformats.org/officeDocument/2006/relationships/slideLayout"/><Relationship Id="rId3" Target="../slideLayouts/slideLayout2.xml" Type="http://schemas.openxmlformats.org/officeDocument/2006/relationships/slideLayout"/><Relationship Id="rId4" Target="../slideLayouts/slideLayout3.xml" Type="http://schemas.openxmlformats.org/officeDocument/2006/relationships/slideLayout"/><Relationship Id="rId9" Target="../slideLayouts/slideLayout8.xml" Type="http://schemas.openxmlformats.org/officeDocument/2006/relationships/slideLayout"/><Relationship Id="rId15" Target="../slideLayouts/slideLayout14.xml" Type="http://schemas.openxmlformats.org/officeDocument/2006/relationships/slideLayout"/><Relationship Id="rId14" Target="../slideLayouts/slideLayout13.xml" Type="http://schemas.openxmlformats.org/officeDocument/2006/relationships/slideLayout"/><Relationship Id="rId17" Target="../slideLayouts/slideLayout16.xml" Type="http://schemas.openxmlformats.org/officeDocument/2006/relationships/slideLayout"/><Relationship Id="rId16" Target="../slideLayouts/slideLayout15.xml" Type="http://schemas.openxmlformats.org/officeDocument/2006/relationships/slideLayout"/><Relationship Id="rId5" Target="../slideLayouts/slideLayout4.xml" Type="http://schemas.openxmlformats.org/officeDocument/2006/relationships/slideLayout"/><Relationship Id="rId19" Target="../theme/theme2.xml" Type="http://schemas.openxmlformats.org/officeDocument/2006/relationships/theme"/><Relationship Id="rId6" Target="../slideLayouts/slideLayout5.xml" Type="http://schemas.openxmlformats.org/officeDocument/2006/relationships/slideLayout"/><Relationship Id="rId18" Target="../slideLayouts/slideLayout17.xml" Type="http://schemas.openxmlformats.org/officeDocument/2006/relationships/slideLayout"/><Relationship Id="rId7" Target="../slideLayouts/slideLayout6.xml" Type="http://schemas.openxmlformats.org/officeDocument/2006/relationships/slideLayout"/><Relationship Id="rId8" Target="../slideLayouts/slideLayout7.xml" Type="http://schemas.openxmlformats.org/officeDocument/2006/relationships/slideLayout"/></Relationships>
</file>

<file path=ppt/slideMasters/_rels/slideMaster2.xml.rels><?xml version="1.0" encoding="UTF-8" standalone="yes" ?><Relationships xmlns="http://schemas.openxmlformats.org/package/2006/relationships"><Relationship Id="rId1" Target="../media/image9.jpeg" Type="http://schemas.openxmlformats.org/officeDocument/2006/relationships/image"/><Relationship Id="rId2" Target="../slideLayouts/slideLayout18.xml" Type="http://schemas.openxmlformats.org/officeDocument/2006/relationships/slideLayout"/><Relationship Id="rId3" Target="../theme/theme3.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25"/>
          <p:cNvGrpSpPr/>
          <p:nvPr/>
        </p:nvGrpSpPr>
        <p:grpSpPr>
          <a:xfrm>
            <a:off x="0" y="0"/>
            <a:ext cx="12192000" cy="6858000"/>
            <a:chOff x="0" y="0"/>
            <a:chExt cx="12192000" cy="6858000"/>
          </a:xfrm>
        </p:grpSpPr>
        <p:sp>
          <p:nvSpPr>
            <p:cNvPr id="11" name="Google Shape;11;p25"/>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5"/>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5"/>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2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25"/>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1" name="Google Shape;21;p25"/>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2" name="Google Shape;22;p25"/>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3" name="Google Shape;23;p2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 name="Google Shape;24;p2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9" name="Shape 249"/>
        <p:cNvGrpSpPr/>
        <p:nvPr/>
      </p:nvGrpSpPr>
      <p:grpSpPr>
        <a:xfrm>
          <a:off x="0" y="0"/>
          <a:ext cx="0" cy="0"/>
          <a:chOff x="0" y="0"/>
          <a:chExt cx="0" cy="0"/>
        </a:xfrm>
      </p:grpSpPr>
      <p:grpSp>
        <p:nvGrpSpPr>
          <p:cNvPr id="250" name="Google Shape;250;p28"/>
          <p:cNvGrpSpPr/>
          <p:nvPr/>
        </p:nvGrpSpPr>
        <p:grpSpPr>
          <a:xfrm>
            <a:off x="0" y="0"/>
            <a:ext cx="12192000" cy="6858000"/>
            <a:chOff x="0" y="0"/>
            <a:chExt cx="12192000" cy="6858000"/>
          </a:xfrm>
        </p:grpSpPr>
        <p:sp>
          <p:nvSpPr>
            <p:cNvPr id="251" name="Google Shape;251;p28"/>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dk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dk1"/>
            </a:solidFill>
            <a:ln>
              <a:noFill/>
            </a:ln>
          </p:spPr>
        </p:sp>
        <p:sp>
          <p:nvSpPr>
            <p:cNvPr id="259" name="Google Shape;259;p2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dk1"/>
            </a:solidFill>
            <a:ln>
              <a:noFill/>
            </a:ln>
          </p:spPr>
        </p:sp>
      </p:grpSp>
      <p:sp>
        <p:nvSpPr>
          <p:cNvPr id="260" name="Google Shape;260;p28"/>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3600"/>
              <a:buFont typeface="Century Gothic"/>
              <a:buNone/>
              <a:defRPr b="0" i="0" sz="3600" u="none" cap="none" strike="noStrike">
                <a:solidFill>
                  <a:schemeClr val="dk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61" name="Google Shape;261;p28"/>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FEFEFE"/>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FEFEFE"/>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FEFEFE"/>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9pPr>
          </a:lstStyle>
          <a:p/>
        </p:txBody>
      </p:sp>
      <p:sp>
        <p:nvSpPr>
          <p:cNvPr id="262" name="Google Shape;262;p28"/>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63" name="Google Shape;263;p28"/>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64" name="Google Shape;264;p2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dk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dk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dk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dk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dk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dk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dk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dk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dk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24.jpeg" Type="http://schemas.openxmlformats.org/officeDocument/2006/relationships/image"/><Relationship Id="rId4" Target="../media/image18.png" Type="http://schemas.openxmlformats.org/officeDocument/2006/relationships/image"/></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0.jpeg" Type="http://schemas.openxmlformats.org/officeDocument/2006/relationships/image"/></Relationships>
</file>

<file path=ppt/slides/_rels/slide17.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13.jpeg" Type="http://schemas.openxmlformats.org/officeDocument/2006/relationships/image"/><Relationship Id="rId4" Target="../media/image21.jpeg" Type="http://schemas.openxmlformats.org/officeDocument/2006/relationships/image"/></Relationships>
</file>

<file path=ppt/slides/_rels/slide18.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25.jpeg" Type="http://schemas.openxmlformats.org/officeDocument/2006/relationships/image"/></Relationships>
</file>

<file path=ppt/slides/_rels/slide19.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19.jpeg" Type="http://schemas.openxmlformats.org/officeDocument/2006/relationships/image"/></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youtube.com/watch?v=6CwtyMgSCSw" TargetMode="External"/><Relationship Id="rId4" Type="http://schemas.openxmlformats.org/officeDocument/2006/relationships/hyperlink" Target="https://www.youtube.com/watch?v=tUVUwQ5IjsQ" TargetMode="External"/><Relationship Id="rId5" Type="http://schemas.openxmlformats.org/officeDocument/2006/relationships/hyperlink" Target="https://www.youtube.com/watch?v=mdOCKenghy8&amp;list=RDLVtUVUwQ5IjsQ&amp;index=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qszsMyrChnE&amp;list=RDLVtUVUwQ5IjsQ&amp;index=6" TargetMode="External"/><Relationship Id="rId4" Type="http://schemas.openxmlformats.org/officeDocument/2006/relationships/hyperlink" Target="https://www.youtube.com/watch?v=tZw8tnz-uv8&amp;list=RDLVtUVUwQ5IjsQ&amp;index=4" TargetMode="External"/></Relationships>
</file>

<file path=ppt/slides/_rels/slide22.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https://www.youtube.com/watch?v=VXYhfy4b5Bg" TargetMode="External" Type="http://schemas.openxmlformats.org/officeDocument/2006/relationships/hyperlink"/><Relationship Id="rId4" Target="https://www.youtube.com/watch?v=BCY3YCU2mrU" TargetMode="External" Type="http://schemas.openxmlformats.org/officeDocument/2006/relationships/hyperlink"/><Relationship Id="rId5" Target="../media/image23.jpeg" Type="http://schemas.openxmlformats.org/officeDocument/2006/relationships/image"/></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36.jpeg" Type="http://schemas.openxmlformats.org/officeDocument/2006/relationships/image"/></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media/image28.jpeg" Type="http://schemas.openxmlformats.org/officeDocument/2006/relationships/image"/></Relationships>
</file>

<file path=ppt/slides/_rels/slide3.xml.rels><?xml version="1.0" encoding="UTF-8" standalone="yes" ?><Relationships xmlns="http://schemas.openxmlformats.org/package/2006/relationships"><Relationship Id="rId1" Target="../slideLayouts/slideLayout18.xml" Type="http://schemas.openxmlformats.org/officeDocument/2006/relationships/slideLayout"/><Relationship Id="rId2" Target="../notesSlides/notesSlide3.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 Id="rId5" Target="../media/image5.jpeg" Type="http://schemas.openxmlformats.org/officeDocument/2006/relationships/image"/><Relationship Id="rId6" Target="../media/image4.png" Type="http://schemas.openxmlformats.org/officeDocument/2006/relationships/image"/></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36.xml" Type="http://schemas.openxmlformats.org/officeDocument/2006/relationships/notesSlide"/><Relationship Id="rId3" Target="https://www.youtube.com/watch?v=EykWcFEtFqo" TargetMode="External" Type="http://schemas.openxmlformats.org/officeDocument/2006/relationships/hyperlink"/><Relationship Id="rId4" Target="../media/image27.jpeg" Type="http://schemas.openxmlformats.org/officeDocument/2006/relationships/image"/></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38.xml" Type="http://schemas.openxmlformats.org/officeDocument/2006/relationships/notesSlide"/><Relationship Id="rId3" Target="../media/image26.jpeg" Type="http://schemas.openxmlformats.org/officeDocument/2006/relationships/image"/><Relationship Id="rId4" Target="../media/image33.jpeg" Type="http://schemas.openxmlformats.org/officeDocument/2006/relationships/image"/></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8.jpeg" Type="http://schemas.openxmlformats.org/officeDocument/2006/relationships/image"/></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41.xml" Type="http://schemas.openxmlformats.org/officeDocument/2006/relationships/notesSlide"/><Relationship Id="rId3" Target="https://www.youtube.com/watch?v=LxXZ-7W1dBM" TargetMode="External" Type="http://schemas.openxmlformats.org/officeDocument/2006/relationships/hyperlink"/><Relationship Id="rId4" Target="../media/image35.jpeg" Type="http://schemas.openxmlformats.org/officeDocument/2006/relationships/image"/></Relationships>
</file>

<file path=ppt/slides/_rels/slide42.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42.xml" Type="http://schemas.openxmlformats.org/officeDocument/2006/relationships/notesSlide"/><Relationship Id="rId3" Target="../media/image30.jpeg" Type="http://schemas.openxmlformats.org/officeDocument/2006/relationships/image"/></Relationships>
</file>

<file path=ppt/slides/_rels/slide43.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43.xml" Type="http://schemas.openxmlformats.org/officeDocument/2006/relationships/notesSlide"/><Relationship Id="rId3" Target="../media/image31.jpeg" Type="http://schemas.openxmlformats.org/officeDocument/2006/relationships/image"/></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youtu.be/kYfNvmF0Bqw" TargetMode="External"/><Relationship Id="rId4" Type="http://schemas.openxmlformats.org/officeDocument/2006/relationships/hyperlink" Target="https://www.youtube.com/watch?v=wnHW6o8WMas" TargetMode="External"/><Relationship Id="rId5"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www.youtube.com/watch?v=x11NA63gLDM" TargetMode="External"/><Relationship Id="rId4" Type="http://schemas.openxmlformats.org/officeDocument/2006/relationships/image" Target="../media/image32.jpg"/></Relationships>
</file>

<file path=ppt/slides/_rels/slide5.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16.jpeg" Type="http://schemas.openxmlformats.org/officeDocument/2006/relationships/image"/></Relationships>
</file>

<file path=ppt/slides/_rels/slide6.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6.jpeg" Type="http://schemas.openxmlformats.org/officeDocument/2006/relationships/image"/></Relationships>
</file>

<file path=ppt/slides/_rels/slide7.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7.jpeg" Type="http://schemas.openxmlformats.org/officeDocument/2006/relationships/image"/></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22.jpeg" Type="http://schemas.openxmlformats.org/officeDocument/2006/relationships/image"/><Relationship Id="rId4" Target="../media/image12.jpeg" Type="http://schemas.openxmlformats.org/officeDocument/2006/relationships/image"/></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2"/>
              </a:buClr>
              <a:buSzPts val="5400"/>
              <a:buFont typeface="Century Gothic"/>
              <a:buNone/>
            </a:pPr>
            <a:r>
              <a:rPr lang="en-US"/>
              <a:t>CARE ESTE MENTALITATEA OMULUI DE SUCCES IN  2022</a:t>
            </a:r>
            <a:endParaRPr/>
          </a:p>
        </p:txBody>
      </p:sp>
      <p:sp>
        <p:nvSpPr>
          <p:cNvPr id="277" name="Google Shape;277;p1"/>
          <p:cNvSpPr txBox="1"/>
          <p:nvPr>
            <p:ph idx="1" type="subTitle"/>
          </p:nvPr>
        </p:nvSpPr>
        <p:spPr>
          <a:xfrm>
            <a:off x="1076005" y="4777380"/>
            <a:ext cx="8825700" cy="861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lang="en-US" sz="4000"/>
              <a:t>TRAINER LILIANA PADURARU </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1088fd40139_0_9"/>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      </a:t>
            </a:r>
            <a:r>
              <a:rPr b="1" lang="en-US" sz="3000"/>
              <a:t>SETAREA INTENTIILOR PENTRU 2022 </a:t>
            </a:r>
            <a:endParaRPr b="1" sz="3000"/>
          </a:p>
          <a:p>
            <a:pPr indent="0" lvl="0" marL="0" rtl="0" algn="l">
              <a:spcBef>
                <a:spcPts val="0"/>
              </a:spcBef>
              <a:spcAft>
                <a:spcPts val="0"/>
              </a:spcAft>
              <a:buNone/>
            </a:pPr>
            <a:r>
              <a:rPr b="1" lang="en-US" sz="3000"/>
              <a:t>                   VISION BOARD 2022</a:t>
            </a:r>
            <a:endParaRPr b="1" sz="3000"/>
          </a:p>
        </p:txBody>
      </p:sp>
      <p:sp>
        <p:nvSpPr>
          <p:cNvPr id="348" name="Google Shape;348;g1088fd40139_0_9"/>
          <p:cNvSpPr txBox="1"/>
          <p:nvPr>
            <p:ph idx="1" type="body"/>
          </p:nvPr>
        </p:nvSpPr>
        <p:spPr>
          <a:xfrm>
            <a:off x="1082800" y="2603500"/>
            <a:ext cx="8905800" cy="34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         </a:t>
            </a:r>
            <a:r>
              <a:rPr b="1" lang="en-US">
                <a:solidFill>
                  <a:schemeClr val="accent1"/>
                </a:solidFill>
              </a:rPr>
              <a:t>    </a:t>
            </a:r>
            <a:endParaRPr b="1">
              <a:solidFill>
                <a:schemeClr val="accent1"/>
              </a:solidFill>
            </a:endParaRPr>
          </a:p>
        </p:txBody>
      </p:sp>
      <p:pic>
        <p:nvPicPr>
          <p:cNvPr id="349" name="Google Shape;349;g1088fd40139_0_9"/>
          <p:cNvPicPr preferRelativeResize="0"/>
          <p:nvPr/>
        </p:nvPicPr>
        <p:blipFill>
          <a:blip r:embed="rId3">
            <a:alphaModFix/>
          </a:blip>
          <a:stretch>
            <a:fillRect/>
          </a:stretch>
        </p:blipFill>
        <p:spPr>
          <a:xfrm>
            <a:off x="5664025" y="2603500"/>
            <a:ext cx="4595050" cy="3416400"/>
          </a:xfrm>
          <a:prstGeom prst="rect">
            <a:avLst/>
          </a:prstGeom>
          <a:noFill/>
          <a:ln>
            <a:noFill/>
          </a:ln>
        </p:spPr>
      </p:pic>
      <p:pic>
        <p:nvPicPr>
          <p:cNvPr id="350" name="Google Shape;350;g1088fd40139_0_9"/>
          <p:cNvPicPr preferRelativeResize="0"/>
          <p:nvPr/>
        </p:nvPicPr>
        <p:blipFill>
          <a:blip r:embed="rId4">
            <a:alphaModFix/>
          </a:blip>
          <a:stretch>
            <a:fillRect/>
          </a:stretch>
        </p:blipFill>
        <p:spPr>
          <a:xfrm>
            <a:off x="2065104" y="3033000"/>
            <a:ext cx="1970746" cy="19707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107fa725e36_0_1"/>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a:t>
            </a:r>
            <a:r>
              <a:rPr b="1" lang="en-US" sz="3100"/>
              <a:t>  SETAREA INTENTIILOR PENTRU 2022 </a:t>
            </a:r>
            <a:endParaRPr b="1" sz="3100"/>
          </a:p>
          <a:p>
            <a:pPr indent="0" lvl="0" marL="0" rtl="0" algn="l">
              <a:spcBef>
                <a:spcPts val="0"/>
              </a:spcBef>
              <a:spcAft>
                <a:spcPts val="0"/>
              </a:spcAft>
              <a:buNone/>
            </a:pPr>
            <a:r>
              <a:rPr lang="en-US"/>
              <a:t>          </a:t>
            </a:r>
            <a:endParaRPr b="1" sz="1800">
              <a:solidFill>
                <a:schemeClr val="accent1"/>
              </a:solidFill>
            </a:endParaRPr>
          </a:p>
          <a:p>
            <a:pPr indent="0" lvl="0" marL="0" rtl="0" algn="l">
              <a:spcBef>
                <a:spcPts val="0"/>
              </a:spcBef>
              <a:spcAft>
                <a:spcPts val="0"/>
              </a:spcAft>
              <a:buNone/>
            </a:pPr>
            <a:r>
              <a:t/>
            </a:r>
            <a:endParaRPr/>
          </a:p>
        </p:txBody>
      </p:sp>
      <p:sp>
        <p:nvSpPr>
          <p:cNvPr id="357" name="Google Shape;357;g107fa725e36_0_1"/>
          <p:cNvSpPr txBox="1"/>
          <p:nvPr>
            <p:ph idx="1" type="body"/>
          </p:nvPr>
        </p:nvSpPr>
        <p:spPr>
          <a:xfrm>
            <a:off x="1074925" y="2603500"/>
            <a:ext cx="8905800" cy="34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b="1">
              <a:solidFill>
                <a:schemeClr val="accent1"/>
              </a:solidFill>
            </a:endParaRPr>
          </a:p>
          <a:p>
            <a:pPr indent="0" lvl="0" marL="0" rtl="0" algn="l">
              <a:spcBef>
                <a:spcPts val="1000"/>
              </a:spcBef>
              <a:spcAft>
                <a:spcPts val="0"/>
              </a:spcAft>
              <a:buNone/>
            </a:pPr>
            <a:r>
              <a:t/>
            </a:r>
            <a:endParaRPr b="1">
              <a:solidFill>
                <a:schemeClr val="accent1"/>
              </a:solidFill>
            </a:endParaRPr>
          </a:p>
        </p:txBody>
      </p:sp>
      <p:pic>
        <p:nvPicPr>
          <p:cNvPr id="358" name="Google Shape;358;g107fa725e36_0_1"/>
          <p:cNvPicPr preferRelativeResize="0"/>
          <p:nvPr/>
        </p:nvPicPr>
        <p:blipFill>
          <a:blip r:embed="rId3">
            <a:alphaModFix/>
          </a:blip>
          <a:stretch>
            <a:fillRect/>
          </a:stretch>
        </p:blipFill>
        <p:spPr>
          <a:xfrm>
            <a:off x="2146475" y="2515438"/>
            <a:ext cx="7543800" cy="3248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1800"/>
              <a:buFont typeface="Arial"/>
              <a:buNone/>
            </a:pPr>
            <a:br>
              <a:rPr lang="en-US" sz="1800">
                <a:latin typeface="Arial"/>
                <a:ea typeface="Arial"/>
                <a:cs typeface="Arial"/>
                <a:sym typeface="Arial"/>
              </a:rPr>
            </a:br>
            <a:br>
              <a:rPr lang="en-US" sz="1800">
                <a:latin typeface="Arial"/>
                <a:ea typeface="Arial"/>
                <a:cs typeface="Arial"/>
                <a:sym typeface="Arial"/>
              </a:rPr>
            </a:br>
            <a:br>
              <a:rPr lang="en-US" sz="2000">
                <a:latin typeface="Arial"/>
                <a:ea typeface="Arial"/>
                <a:cs typeface="Arial"/>
                <a:sym typeface="Arial"/>
              </a:rPr>
            </a:br>
            <a:r>
              <a:rPr lang="en-US" sz="2000">
                <a:latin typeface="Arial"/>
                <a:ea typeface="Arial"/>
                <a:cs typeface="Arial"/>
                <a:sym typeface="Arial"/>
              </a:rPr>
              <a:t>      </a:t>
            </a:r>
            <a:r>
              <a:rPr b="1" lang="en-US" sz="2000">
                <a:latin typeface="Arial"/>
                <a:ea typeface="Arial"/>
                <a:cs typeface="Arial"/>
                <a:sym typeface="Arial"/>
              </a:rPr>
              <a:t>   </a:t>
            </a:r>
            <a:r>
              <a:rPr b="1" lang="en-US" sz="2700">
                <a:latin typeface="Arial"/>
                <a:ea typeface="Arial"/>
                <a:cs typeface="Arial"/>
                <a:sym typeface="Arial"/>
              </a:rPr>
              <a:t>CE ESTE MENTALITATEA?</a:t>
            </a:r>
            <a:br>
              <a:rPr b="1" lang="en-US" sz="2700">
                <a:latin typeface="Arial"/>
                <a:ea typeface="Arial"/>
                <a:cs typeface="Arial"/>
                <a:sym typeface="Arial"/>
              </a:rPr>
            </a:br>
            <a:r>
              <a:rPr b="1" lang="en-US" sz="2700">
                <a:latin typeface="Arial"/>
                <a:ea typeface="Arial"/>
                <a:cs typeface="Arial"/>
                <a:sym typeface="Arial"/>
              </a:rPr>
              <a:t>“</a:t>
            </a:r>
            <a:r>
              <a:rPr b="1" lang="en-US" sz="2700"/>
              <a:t>Fel particular de a gândi al unui individ sau al unei colectivități” DEX</a:t>
            </a:r>
            <a:br>
              <a:rPr lang="en-US" sz="2700"/>
            </a:br>
            <a:br>
              <a:rPr lang="en-US" sz="2700">
                <a:latin typeface="Arial"/>
                <a:ea typeface="Arial"/>
                <a:cs typeface="Arial"/>
                <a:sym typeface="Arial"/>
              </a:rPr>
            </a:br>
            <a:r>
              <a:rPr lang="en-US" sz="2000">
                <a:latin typeface="Arial"/>
                <a:ea typeface="Arial"/>
                <a:cs typeface="Arial"/>
                <a:sym typeface="Arial"/>
              </a:rPr>
              <a:t> </a:t>
            </a:r>
            <a:br>
              <a:rPr lang="en-US" sz="2000">
                <a:latin typeface="Arial"/>
                <a:ea typeface="Arial"/>
                <a:cs typeface="Arial"/>
                <a:sym typeface="Arial"/>
              </a:rPr>
            </a:br>
            <a:endParaRPr sz="2000">
              <a:latin typeface="Arial"/>
              <a:ea typeface="Arial"/>
              <a:cs typeface="Arial"/>
              <a:sym typeface="Arial"/>
            </a:endParaRPr>
          </a:p>
        </p:txBody>
      </p:sp>
      <p:sp>
        <p:nvSpPr>
          <p:cNvPr id="364" name="Google Shape;364;p6"/>
          <p:cNvSpPr txBox="1"/>
          <p:nvPr>
            <p:ph idx="1" type="body"/>
          </p:nvPr>
        </p:nvSpPr>
        <p:spPr>
          <a:xfrm>
            <a:off x="1154950" y="2603500"/>
            <a:ext cx="8825700" cy="3717000"/>
          </a:xfrm>
          <a:prstGeom prst="rect">
            <a:avLst/>
          </a:prstGeom>
          <a:noFill/>
          <a:ln>
            <a:noFill/>
          </a:ln>
        </p:spPr>
        <p:txBody>
          <a:bodyPr anchorCtr="0" anchor="t" bIns="45700" lIns="91425" spcFirstLastPara="1" rIns="91425" wrap="square" tIns="45700">
            <a:normAutofit fontScale="40000" lnSpcReduction="10000"/>
          </a:bodyPr>
          <a:lstStyle/>
          <a:p>
            <a:pPr indent="0" lvl="0" marL="0" rtl="0" algn="l">
              <a:spcBef>
                <a:spcPts val="0"/>
              </a:spcBef>
              <a:spcAft>
                <a:spcPts val="0"/>
              </a:spcAft>
              <a:buSzPct val="58274"/>
              <a:buNone/>
            </a:pPr>
            <a:r>
              <a:t/>
            </a:r>
            <a:endParaRPr sz="2471"/>
          </a:p>
          <a:p>
            <a:pPr indent="-379476" lvl="0" marL="342900" rtl="0" algn="l">
              <a:spcBef>
                <a:spcPts val="1000"/>
              </a:spcBef>
              <a:spcAft>
                <a:spcPts val="0"/>
              </a:spcAft>
              <a:buSzPct val="100000"/>
              <a:buChar char="❖"/>
            </a:pPr>
            <a:r>
              <a:rPr b="1" lang="en-US" sz="4500">
                <a:solidFill>
                  <a:schemeClr val="accent1"/>
                </a:solidFill>
                <a:latin typeface="Arial"/>
                <a:ea typeface="Arial"/>
                <a:cs typeface="Arial"/>
                <a:sym typeface="Arial"/>
              </a:rPr>
              <a:t>MENTALITATEA FIXĂ</a:t>
            </a:r>
            <a:r>
              <a:rPr lang="en-US" sz="4500">
                <a:latin typeface="Arial"/>
                <a:ea typeface="Arial"/>
                <a:cs typeface="Arial"/>
                <a:sym typeface="Arial"/>
              </a:rPr>
              <a:t> </a:t>
            </a:r>
            <a:r>
              <a:rPr lang="en-US" sz="4500">
                <a:solidFill>
                  <a:schemeClr val="dk1"/>
                </a:solidFill>
                <a:latin typeface="Arial"/>
                <a:ea typeface="Arial"/>
                <a:cs typeface="Arial"/>
                <a:sym typeface="Arial"/>
              </a:rPr>
              <a:t>este credința că</a:t>
            </a:r>
            <a:r>
              <a:rPr b="1" lang="en-US" sz="4500">
                <a:solidFill>
                  <a:schemeClr val="dk1"/>
                </a:solidFill>
                <a:latin typeface="Arial"/>
                <a:ea typeface="Arial"/>
                <a:cs typeface="Arial"/>
                <a:sym typeface="Arial"/>
              </a:rPr>
              <a:t> abilitățile sunt înnăscute și pot fi modificate doar într-o foarte mică măsură prin experiență.</a:t>
            </a:r>
            <a:r>
              <a:rPr lang="en-US" sz="4500">
                <a:solidFill>
                  <a:schemeClr val="dk1"/>
                </a:solidFill>
                <a:latin typeface="Arial"/>
                <a:ea typeface="Arial"/>
                <a:cs typeface="Arial"/>
                <a:sym typeface="Arial"/>
              </a:rPr>
              <a:t> “Dacă te naști deștept, ești deștept, dacă nu – ghinion.” </a:t>
            </a:r>
            <a:r>
              <a:rPr b="1" lang="en-US" sz="4500">
                <a:solidFill>
                  <a:schemeClr val="dk1"/>
                </a:solidFill>
                <a:latin typeface="Arial"/>
                <a:ea typeface="Arial"/>
                <a:cs typeface="Arial"/>
                <a:sym typeface="Arial"/>
              </a:rPr>
              <a:t>Oamenii care au această mentalitate sunt mai puternic afectați de frica de eșec</a:t>
            </a:r>
            <a:r>
              <a:rPr lang="en-US" sz="4500">
                <a:solidFill>
                  <a:schemeClr val="dk1"/>
                </a:solidFill>
                <a:latin typeface="Arial"/>
                <a:ea typeface="Arial"/>
                <a:cs typeface="Arial"/>
                <a:sym typeface="Arial"/>
              </a:rPr>
              <a:t>. </a:t>
            </a:r>
            <a:endParaRPr b="1" sz="4500">
              <a:solidFill>
                <a:schemeClr val="dk1"/>
              </a:solidFill>
              <a:latin typeface="Arial"/>
              <a:ea typeface="Arial"/>
              <a:cs typeface="Arial"/>
              <a:sym typeface="Arial"/>
            </a:endParaRPr>
          </a:p>
          <a:p>
            <a:pPr indent="-379476" lvl="0" marL="342900" rtl="0" algn="l">
              <a:spcBef>
                <a:spcPts val="1000"/>
              </a:spcBef>
              <a:spcAft>
                <a:spcPts val="0"/>
              </a:spcAft>
              <a:buClr>
                <a:schemeClr val="dk1"/>
              </a:buClr>
              <a:buSzPct val="100000"/>
              <a:buFont typeface="Arial"/>
              <a:buChar char="❖"/>
            </a:pPr>
            <a:r>
              <a:rPr lang="en-US" sz="4500">
                <a:solidFill>
                  <a:schemeClr val="dk1"/>
                </a:solidFill>
                <a:latin typeface="Arial"/>
                <a:ea typeface="Arial"/>
                <a:cs typeface="Arial"/>
                <a:sym typeface="Arial"/>
              </a:rPr>
              <a:t>Dacă tu crezi că abilitatea este fixă, orice nereușită spune că e</a:t>
            </a:r>
            <a:r>
              <a:rPr lang="en-US" sz="4500">
                <a:solidFill>
                  <a:schemeClr val="dk1"/>
                </a:solidFill>
                <a:latin typeface="Arial"/>
                <a:ea typeface="Arial"/>
                <a:cs typeface="Arial"/>
                <a:sym typeface="Arial"/>
              </a:rPr>
              <a:t>ști incompetent și nu poți face nimic în legătură cu asta. Altfel spus, ești un ratat. </a:t>
            </a:r>
            <a:endParaRPr sz="4500">
              <a:solidFill>
                <a:schemeClr val="dk1"/>
              </a:solidFill>
              <a:latin typeface="Arial"/>
              <a:ea typeface="Arial"/>
              <a:cs typeface="Arial"/>
              <a:sym typeface="Arial"/>
            </a:endParaRPr>
          </a:p>
          <a:p>
            <a:pPr indent="-379476" lvl="0" marL="342900" rtl="0" algn="l">
              <a:spcBef>
                <a:spcPts val="1000"/>
              </a:spcBef>
              <a:spcAft>
                <a:spcPts val="0"/>
              </a:spcAft>
              <a:buClr>
                <a:schemeClr val="dk1"/>
              </a:buClr>
              <a:buSzPct val="100000"/>
              <a:buFont typeface="Arial"/>
              <a:buChar char="❖"/>
            </a:pPr>
            <a:r>
              <a:rPr lang="en-US" sz="4500">
                <a:solidFill>
                  <a:schemeClr val="accent1"/>
                </a:solidFill>
                <a:latin typeface="Arial"/>
                <a:ea typeface="Arial"/>
                <a:cs typeface="Arial"/>
                <a:sym typeface="Arial"/>
              </a:rPr>
              <a:t>Eviți provocările sau obiectivele temerare,</a:t>
            </a:r>
            <a:r>
              <a:rPr lang="en-US" sz="4500">
                <a:solidFill>
                  <a:schemeClr val="dk1"/>
                </a:solidFill>
                <a:latin typeface="Arial"/>
                <a:ea typeface="Arial"/>
                <a:cs typeface="Arial"/>
                <a:sym typeface="Arial"/>
              </a:rPr>
              <a:t> cu rezultat incert. Iar dacă lucrurile nu merg cum ți-ai dorit, devii frustrat și renunți repede, dând vina pe alții, pe companie, produs sau context. </a:t>
            </a:r>
            <a:endParaRPr sz="4500">
              <a:solidFill>
                <a:schemeClr val="dk1"/>
              </a:solidFill>
              <a:latin typeface="Arial"/>
              <a:ea typeface="Arial"/>
              <a:cs typeface="Arial"/>
              <a:sym typeface="Arial"/>
            </a:endParaRPr>
          </a:p>
          <a:p>
            <a:pPr indent="-379476" lvl="0" marL="342900" rtl="0" algn="l">
              <a:spcBef>
                <a:spcPts val="1000"/>
              </a:spcBef>
              <a:spcAft>
                <a:spcPts val="0"/>
              </a:spcAft>
              <a:buClr>
                <a:schemeClr val="dk1"/>
              </a:buClr>
              <a:buSzPct val="100000"/>
              <a:buFont typeface="Arial"/>
              <a:buChar char="❖"/>
            </a:pPr>
            <a:r>
              <a:rPr lang="en-US" sz="4500">
                <a:solidFill>
                  <a:schemeClr val="accent1"/>
                </a:solidFill>
                <a:latin typeface="Arial"/>
                <a:ea typeface="Arial"/>
                <a:cs typeface="Arial"/>
                <a:sym typeface="Arial"/>
              </a:rPr>
              <a:t>Dacă ești criticat, o iei personal și devii defensiv</a:t>
            </a:r>
            <a:r>
              <a:rPr lang="en-US" sz="4500">
                <a:solidFill>
                  <a:schemeClr val="dk1"/>
                </a:solidFill>
                <a:latin typeface="Arial"/>
                <a:ea typeface="Arial"/>
                <a:cs typeface="Arial"/>
                <a:sym typeface="Arial"/>
              </a:rPr>
              <a:t>. Încerci să negi critica sau să găsești scuze. Îi ataci pe cei care te critică sau îi eviți în viitor.</a:t>
            </a:r>
            <a:endParaRPr sz="4500">
              <a:solidFill>
                <a:schemeClr val="dk1"/>
              </a:solidFill>
              <a:latin typeface="Arial"/>
              <a:ea typeface="Arial"/>
              <a:cs typeface="Arial"/>
              <a:sym typeface="Arial"/>
            </a:endParaRPr>
          </a:p>
          <a:p>
            <a:pPr indent="0" lvl="0" marL="0" rtl="0" algn="l">
              <a:spcBef>
                <a:spcPts val="1000"/>
              </a:spcBef>
              <a:spcAft>
                <a:spcPts val="0"/>
              </a:spcAft>
              <a:buSzPct val="79999"/>
              <a:buNone/>
            </a:pPr>
            <a:r>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7"/>
          <p:cNvSpPr txBox="1"/>
          <p:nvPr>
            <p:ph type="title"/>
          </p:nvPr>
        </p:nvSpPr>
        <p:spPr>
          <a:xfrm>
            <a:off x="957604" y="953943"/>
            <a:ext cx="8761500" cy="70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1800"/>
              <a:buFont typeface="Arial"/>
              <a:buNone/>
            </a:pPr>
            <a:br>
              <a:rPr lang="en-US" sz="1800">
                <a:latin typeface="Arial"/>
                <a:ea typeface="Arial"/>
                <a:cs typeface="Arial"/>
                <a:sym typeface="Arial"/>
              </a:rPr>
            </a:br>
            <a:br>
              <a:rPr lang="en-US" sz="1800">
                <a:latin typeface="Arial"/>
                <a:ea typeface="Arial"/>
                <a:cs typeface="Arial"/>
                <a:sym typeface="Arial"/>
              </a:rPr>
            </a:br>
            <a:br>
              <a:rPr lang="en-US" sz="2000">
                <a:latin typeface="Arial"/>
                <a:ea typeface="Arial"/>
                <a:cs typeface="Arial"/>
                <a:sym typeface="Arial"/>
              </a:rPr>
            </a:br>
            <a:r>
              <a:rPr lang="en-US" sz="2000">
                <a:latin typeface="Arial"/>
                <a:ea typeface="Arial"/>
                <a:cs typeface="Arial"/>
                <a:sym typeface="Arial"/>
              </a:rPr>
              <a:t>         </a:t>
            </a:r>
            <a:endParaRPr sz="2000">
              <a:latin typeface="Arial"/>
              <a:ea typeface="Arial"/>
              <a:cs typeface="Arial"/>
              <a:sym typeface="Arial"/>
            </a:endParaRPr>
          </a:p>
          <a:p>
            <a:pPr indent="0" lvl="0" marL="0" rtl="0" algn="ctr">
              <a:spcBef>
                <a:spcPts val="0"/>
              </a:spcBef>
              <a:spcAft>
                <a:spcPts val="0"/>
              </a:spcAft>
              <a:buClr>
                <a:schemeClr val="lt2"/>
              </a:buClr>
              <a:buSzPts val="1800"/>
              <a:buFont typeface="Arial"/>
              <a:buNone/>
            </a:pPr>
            <a:r>
              <a:rPr b="1" lang="en-US" sz="3000">
                <a:latin typeface="Arial"/>
                <a:ea typeface="Arial"/>
                <a:cs typeface="Arial"/>
                <a:sym typeface="Arial"/>
              </a:rPr>
              <a:t>MENTALITATEA DE CRESTERE</a:t>
            </a:r>
            <a:br>
              <a:rPr lang="en-US" sz="2000">
                <a:latin typeface="Arial"/>
                <a:ea typeface="Arial"/>
                <a:cs typeface="Arial"/>
                <a:sym typeface="Arial"/>
              </a:rPr>
            </a:br>
            <a:br>
              <a:rPr lang="en-US" sz="2000"/>
            </a:br>
            <a:br>
              <a:rPr lang="en-US" sz="2000">
                <a:latin typeface="Arial"/>
                <a:ea typeface="Arial"/>
                <a:cs typeface="Arial"/>
                <a:sym typeface="Arial"/>
              </a:rPr>
            </a:br>
            <a:r>
              <a:rPr lang="en-US" sz="2000">
                <a:latin typeface="Arial"/>
                <a:ea typeface="Arial"/>
                <a:cs typeface="Arial"/>
                <a:sym typeface="Arial"/>
              </a:rPr>
              <a:t> </a:t>
            </a:r>
            <a:br>
              <a:rPr lang="en-US" sz="2000">
                <a:latin typeface="Arial"/>
                <a:ea typeface="Arial"/>
                <a:cs typeface="Arial"/>
                <a:sym typeface="Arial"/>
              </a:rPr>
            </a:br>
            <a:endParaRPr sz="2000">
              <a:latin typeface="Arial"/>
              <a:ea typeface="Arial"/>
              <a:cs typeface="Arial"/>
              <a:sym typeface="Arial"/>
            </a:endParaRPr>
          </a:p>
        </p:txBody>
      </p:sp>
      <p:sp>
        <p:nvSpPr>
          <p:cNvPr id="370" name="Google Shape;370;p7"/>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792"/>
              <a:buNone/>
            </a:pPr>
            <a:r>
              <a:t/>
            </a:r>
            <a:endParaRPr sz="1090">
              <a:latin typeface="Arial"/>
              <a:ea typeface="Arial"/>
              <a:cs typeface="Arial"/>
              <a:sym typeface="Arial"/>
            </a:endParaRPr>
          </a:p>
          <a:p>
            <a:pPr indent="-363780" lvl="0" marL="342900" rtl="0" algn="l">
              <a:lnSpc>
                <a:spcPct val="80000"/>
              </a:lnSpc>
              <a:spcBef>
                <a:spcPts val="1000"/>
              </a:spcBef>
              <a:spcAft>
                <a:spcPts val="0"/>
              </a:spcAft>
              <a:buSzPts val="1661"/>
              <a:buChar char="❖"/>
            </a:pPr>
            <a:r>
              <a:rPr lang="en-US" sz="1858">
                <a:latin typeface="Arial"/>
                <a:ea typeface="Arial"/>
                <a:cs typeface="Arial"/>
                <a:sym typeface="Arial"/>
              </a:rPr>
              <a:t>Prin opoziție, </a:t>
            </a:r>
            <a:r>
              <a:rPr b="1" lang="en-US" sz="1858">
                <a:solidFill>
                  <a:schemeClr val="accent1"/>
                </a:solidFill>
                <a:latin typeface="Arial"/>
                <a:ea typeface="Arial"/>
                <a:cs typeface="Arial"/>
                <a:sym typeface="Arial"/>
              </a:rPr>
              <a:t>MENTALITATEA DE CREȘTERE </a:t>
            </a:r>
            <a:r>
              <a:rPr b="1" lang="en-US" sz="1858">
                <a:latin typeface="Arial"/>
                <a:ea typeface="Arial"/>
                <a:cs typeface="Arial"/>
                <a:sym typeface="Arial"/>
              </a:rPr>
              <a:t>este credința că te poți dezvolta prin experiență, prin efort și învățare</a:t>
            </a:r>
            <a:r>
              <a:rPr lang="en-US" sz="1858">
                <a:latin typeface="Arial"/>
                <a:ea typeface="Arial"/>
                <a:cs typeface="Arial"/>
                <a:sym typeface="Arial"/>
              </a:rPr>
              <a:t>. Orice abilitate poate fi dezvoltată, inclusiv inteligența. Conform acestei mentalități, poți să te naști cu talent, dar dacă nu îl cultivi nu vei ajunge la performanțe superioare.</a:t>
            </a:r>
            <a:endParaRPr sz="1858">
              <a:latin typeface="Arial"/>
              <a:ea typeface="Arial"/>
              <a:cs typeface="Arial"/>
              <a:sym typeface="Arial"/>
            </a:endParaRPr>
          </a:p>
          <a:p>
            <a:pPr indent="-363780" lvl="0" marL="342900" rtl="0" algn="l">
              <a:lnSpc>
                <a:spcPct val="80000"/>
              </a:lnSpc>
              <a:spcBef>
                <a:spcPts val="1000"/>
              </a:spcBef>
              <a:spcAft>
                <a:spcPts val="0"/>
              </a:spcAft>
              <a:buSzPts val="1661"/>
              <a:buFont typeface="Arial"/>
              <a:buChar char="❖"/>
            </a:pPr>
            <a:r>
              <a:rPr b="1" lang="en-US" sz="1858">
                <a:latin typeface="Arial"/>
                <a:ea typeface="Arial"/>
                <a:cs typeface="Arial"/>
                <a:sym typeface="Arial"/>
              </a:rPr>
              <a:t>Dacă ai această mentalitate, cauți să înveți și muncești din greu pentru a-ți îmbunătăți abilitățile</a:t>
            </a:r>
            <a:r>
              <a:rPr lang="en-US" sz="1858">
                <a:latin typeface="Arial"/>
                <a:ea typeface="Arial"/>
                <a:cs typeface="Arial"/>
                <a:sym typeface="Arial"/>
              </a:rPr>
              <a:t>. </a:t>
            </a:r>
            <a:r>
              <a:rPr b="1" lang="en-US" sz="1858">
                <a:solidFill>
                  <a:schemeClr val="accent1"/>
                </a:solidFill>
                <a:latin typeface="Arial"/>
                <a:ea typeface="Arial"/>
                <a:cs typeface="Arial"/>
                <a:sym typeface="Arial"/>
              </a:rPr>
              <a:t>Realizezi că succesul vine prin asumarea de riscuri, prin căutarea de provocări, acceptarea criticilor constructive și responsabilitatilor.</a:t>
            </a:r>
            <a:r>
              <a:rPr lang="en-US" sz="1858">
                <a:latin typeface="Arial"/>
                <a:ea typeface="Arial"/>
                <a:cs typeface="Arial"/>
                <a:sym typeface="Arial"/>
              </a:rPr>
              <a:t> </a:t>
            </a:r>
            <a:r>
              <a:rPr lang="en-US" sz="1858">
                <a:solidFill>
                  <a:schemeClr val="accent1"/>
                </a:solidFill>
                <a:latin typeface="Arial"/>
                <a:ea typeface="Arial"/>
                <a:cs typeface="Arial"/>
                <a:sym typeface="Arial"/>
              </a:rPr>
              <a:t>Înveți din greșeli și le privești ca pe o oportunitate.</a:t>
            </a:r>
            <a:endParaRPr sz="1858">
              <a:solidFill>
                <a:schemeClr val="accent1"/>
              </a:solidFill>
              <a:latin typeface="Arial"/>
              <a:ea typeface="Arial"/>
              <a:cs typeface="Arial"/>
              <a:sym typeface="Arial"/>
            </a:endParaRPr>
          </a:p>
          <a:p>
            <a:pPr indent="-363780" lvl="0" marL="342900" rtl="0" algn="l">
              <a:lnSpc>
                <a:spcPct val="80000"/>
              </a:lnSpc>
              <a:spcBef>
                <a:spcPts val="1000"/>
              </a:spcBef>
              <a:spcAft>
                <a:spcPts val="0"/>
              </a:spcAft>
              <a:buSzPts val="1661"/>
              <a:buFont typeface="Arial"/>
              <a:buChar char="❖"/>
            </a:pPr>
            <a:r>
              <a:rPr lang="en-US" sz="1858">
                <a:latin typeface="Arial"/>
                <a:ea typeface="Arial"/>
                <a:cs typeface="Arial"/>
                <a:sym typeface="Arial"/>
              </a:rPr>
              <a:t>Este important să înțelegi că mentalitatea de creștere nu este același lucru cu a crede că poți face orice doar pentru că îți dorești suficient de mult. </a:t>
            </a:r>
            <a:endParaRPr sz="119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8"/>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1800"/>
              <a:buFont typeface="Arial"/>
              <a:buNone/>
            </a:pPr>
            <a:br>
              <a:rPr lang="en-US" sz="1800">
                <a:latin typeface="Arial"/>
                <a:ea typeface="Arial"/>
                <a:cs typeface="Arial"/>
                <a:sym typeface="Arial"/>
              </a:rPr>
            </a:br>
            <a:br>
              <a:rPr lang="en-US" sz="1800">
                <a:latin typeface="Arial"/>
                <a:ea typeface="Arial"/>
                <a:cs typeface="Arial"/>
                <a:sym typeface="Arial"/>
              </a:rPr>
            </a:br>
            <a:br>
              <a:rPr lang="en-US" sz="2000">
                <a:latin typeface="Arial"/>
                <a:ea typeface="Arial"/>
                <a:cs typeface="Arial"/>
                <a:sym typeface="Arial"/>
              </a:rPr>
            </a:br>
            <a:r>
              <a:rPr lang="en-US" sz="2000">
                <a:latin typeface="Arial"/>
                <a:ea typeface="Arial"/>
                <a:cs typeface="Arial"/>
                <a:sym typeface="Arial"/>
              </a:rPr>
              <a:t>         </a:t>
            </a:r>
            <a:r>
              <a:rPr lang="en-US" sz="2900">
                <a:latin typeface="Arial"/>
                <a:ea typeface="Arial"/>
                <a:cs typeface="Arial"/>
                <a:sym typeface="Arial"/>
              </a:rPr>
              <a:t>MENTALITATE FIXĂ sau MENTALITATE DE CREȘTERE </a:t>
            </a:r>
            <a:br>
              <a:rPr lang="en-US" sz="2900">
                <a:latin typeface="Arial"/>
                <a:ea typeface="Arial"/>
                <a:cs typeface="Arial"/>
                <a:sym typeface="Arial"/>
              </a:rPr>
            </a:br>
            <a:r>
              <a:rPr lang="en-US" sz="2000">
                <a:latin typeface="Arial"/>
                <a:ea typeface="Arial"/>
                <a:cs typeface="Arial"/>
                <a:sym typeface="Arial"/>
              </a:rPr>
              <a:t> </a:t>
            </a:r>
            <a:br>
              <a:rPr lang="en-US" sz="2000">
                <a:latin typeface="Arial"/>
                <a:ea typeface="Arial"/>
                <a:cs typeface="Arial"/>
                <a:sym typeface="Arial"/>
              </a:rPr>
            </a:br>
            <a:endParaRPr sz="2000">
              <a:latin typeface="Arial"/>
              <a:ea typeface="Arial"/>
              <a:cs typeface="Arial"/>
              <a:sym typeface="Arial"/>
            </a:endParaRPr>
          </a:p>
        </p:txBody>
      </p:sp>
      <p:pic>
        <p:nvPicPr>
          <p:cNvPr id="376" name="Google Shape;376;p8"/>
          <p:cNvPicPr preferRelativeResize="0"/>
          <p:nvPr>
            <p:ph idx="1" type="body"/>
          </p:nvPr>
        </p:nvPicPr>
        <p:blipFill rotWithShape="1">
          <a:blip r:embed="rId3">
            <a:alphaModFix/>
          </a:blip>
          <a:srcRect b="0" l="0" r="0" t="0"/>
          <a:stretch/>
        </p:blipFill>
        <p:spPr>
          <a:xfrm>
            <a:off x="1804635" y="2129367"/>
            <a:ext cx="8372475" cy="4254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10776d70bae_1_11"/>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t>Mindset </a:t>
            </a:r>
            <a:r>
              <a:rPr b="1" lang="en-US"/>
              <a:t>de succes</a:t>
            </a:r>
            <a:endParaRPr b="1"/>
          </a:p>
        </p:txBody>
      </p:sp>
      <p:sp>
        <p:nvSpPr>
          <p:cNvPr id="383" name="Google Shape;383;g10776d70bae_1_11"/>
          <p:cNvSpPr txBox="1"/>
          <p:nvPr>
            <p:ph idx="1" type="body"/>
          </p:nvPr>
        </p:nvSpPr>
        <p:spPr>
          <a:xfrm>
            <a:off x="1122854" y="2368575"/>
            <a:ext cx="8825700" cy="34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84" name="Google Shape;384;g10776d70bae_1_11"/>
          <p:cNvPicPr preferRelativeResize="0"/>
          <p:nvPr/>
        </p:nvPicPr>
        <p:blipFill>
          <a:blip r:embed="rId3">
            <a:alphaModFix/>
          </a:blip>
          <a:stretch>
            <a:fillRect/>
          </a:stretch>
        </p:blipFill>
        <p:spPr>
          <a:xfrm>
            <a:off x="1122850" y="2134675"/>
            <a:ext cx="9113226" cy="4670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10776d70bae_1_38"/>
          <p:cNvSpPr txBox="1"/>
          <p:nvPr>
            <p:ph type="title"/>
          </p:nvPr>
        </p:nvSpPr>
        <p:spPr>
          <a:xfrm>
            <a:off x="1154950" y="498225"/>
            <a:ext cx="9454500" cy="1729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t>Măsura succesului  este determinată de comportamentul tău în fața eșecului!</a:t>
            </a:r>
            <a:endParaRPr b="1"/>
          </a:p>
        </p:txBody>
      </p:sp>
      <p:sp>
        <p:nvSpPr>
          <p:cNvPr id="391" name="Google Shape;391;g10776d70bae_1_38"/>
          <p:cNvSpPr txBox="1"/>
          <p:nvPr>
            <p:ph idx="1" type="body"/>
          </p:nvPr>
        </p:nvSpPr>
        <p:spPr>
          <a:xfrm>
            <a:off x="1154954" y="2603500"/>
            <a:ext cx="8825700" cy="34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92" name="Google Shape;392;g10776d70bae_1_38"/>
          <p:cNvPicPr preferRelativeResize="0"/>
          <p:nvPr/>
        </p:nvPicPr>
        <p:blipFill>
          <a:blip r:embed="rId3">
            <a:alphaModFix/>
          </a:blip>
          <a:stretch>
            <a:fillRect/>
          </a:stretch>
        </p:blipFill>
        <p:spPr>
          <a:xfrm>
            <a:off x="1055075" y="2510100"/>
            <a:ext cx="10267475" cy="4143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10413e632ef_0_29"/>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US"/>
              <a:t>Schimbați-vă perspectiva despre esec:)</a:t>
            </a:r>
            <a:endParaRPr b="1"/>
          </a:p>
          <a:p>
            <a:pPr indent="0" lvl="0" marL="342900" rtl="0" algn="l">
              <a:spcBef>
                <a:spcPts val="0"/>
              </a:spcBef>
              <a:spcAft>
                <a:spcPts val="0"/>
              </a:spcAft>
              <a:buNone/>
            </a:pPr>
            <a:r>
              <a:t/>
            </a:r>
            <a:endParaRPr b="1" sz="1800">
              <a:solidFill>
                <a:srgbClr val="3F3F3F"/>
              </a:solidFill>
              <a:latin typeface="Arial"/>
              <a:ea typeface="Arial"/>
              <a:cs typeface="Arial"/>
              <a:sym typeface="Arial"/>
            </a:endParaRPr>
          </a:p>
          <a:p>
            <a:pPr indent="0" lvl="0" marL="342900" rtl="0" algn="l">
              <a:lnSpc>
                <a:spcPct val="90000"/>
              </a:lnSpc>
              <a:spcBef>
                <a:spcPts val="1000"/>
              </a:spcBef>
              <a:spcAft>
                <a:spcPts val="0"/>
              </a:spcAft>
              <a:buClr>
                <a:schemeClr val="dk1"/>
              </a:buClr>
              <a:buSzPts val="1100"/>
              <a:buFont typeface="Arial"/>
              <a:buNone/>
            </a:pPr>
            <a:r>
              <a:t/>
            </a:r>
            <a:endParaRPr b="1"/>
          </a:p>
        </p:txBody>
      </p:sp>
      <p:sp>
        <p:nvSpPr>
          <p:cNvPr id="399" name="Google Shape;399;g10413e632ef_0_29"/>
          <p:cNvSpPr txBox="1"/>
          <p:nvPr>
            <p:ph idx="1" type="body"/>
          </p:nvPr>
        </p:nvSpPr>
        <p:spPr>
          <a:xfrm>
            <a:off x="1154954" y="2603500"/>
            <a:ext cx="8825700" cy="34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00" name="Google Shape;400;g10413e632ef_0_29"/>
          <p:cNvPicPr preferRelativeResize="0"/>
          <p:nvPr/>
        </p:nvPicPr>
        <p:blipFill>
          <a:blip r:embed="rId3">
            <a:alphaModFix/>
          </a:blip>
          <a:stretch>
            <a:fillRect/>
          </a:stretch>
        </p:blipFill>
        <p:spPr>
          <a:xfrm>
            <a:off x="1228800" y="2603500"/>
            <a:ext cx="3611125" cy="2948925"/>
          </a:xfrm>
          <a:prstGeom prst="rect">
            <a:avLst/>
          </a:prstGeom>
          <a:noFill/>
          <a:ln>
            <a:noFill/>
          </a:ln>
        </p:spPr>
      </p:pic>
      <p:pic>
        <p:nvPicPr>
          <p:cNvPr id="401" name="Google Shape;401;g10413e632ef_0_29"/>
          <p:cNvPicPr preferRelativeResize="0"/>
          <p:nvPr/>
        </p:nvPicPr>
        <p:blipFill>
          <a:blip r:embed="rId4">
            <a:alphaModFix/>
          </a:blip>
          <a:stretch>
            <a:fillRect/>
          </a:stretch>
        </p:blipFill>
        <p:spPr>
          <a:xfrm>
            <a:off x="4839925" y="2603500"/>
            <a:ext cx="3923524" cy="2948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10776d70bae_1_82"/>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000"/>
              <a:t>CUM ARATĂ ROATA VIEȚII TALE ÎN ACEST MOMENT? </a:t>
            </a:r>
            <a:endParaRPr b="1" sz="3000"/>
          </a:p>
        </p:txBody>
      </p:sp>
      <p:sp>
        <p:nvSpPr>
          <p:cNvPr id="408" name="Google Shape;408;g10776d70bae_1_82"/>
          <p:cNvSpPr txBox="1"/>
          <p:nvPr>
            <p:ph idx="1" type="body"/>
          </p:nvPr>
        </p:nvSpPr>
        <p:spPr>
          <a:xfrm>
            <a:off x="1122854" y="2287250"/>
            <a:ext cx="8825700" cy="34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09" name="Google Shape;409;g10776d70bae_1_82"/>
          <p:cNvPicPr preferRelativeResize="0"/>
          <p:nvPr/>
        </p:nvPicPr>
        <p:blipFill>
          <a:blip r:embed="rId3">
            <a:alphaModFix/>
          </a:blip>
          <a:stretch>
            <a:fillRect/>
          </a:stretch>
        </p:blipFill>
        <p:spPr>
          <a:xfrm>
            <a:off x="1154950" y="2363450"/>
            <a:ext cx="9038300" cy="4629950"/>
          </a:xfrm>
          <a:prstGeom prst="rect">
            <a:avLst/>
          </a:prstGeom>
          <a:noFill/>
          <a:ln>
            <a:noFill/>
          </a:ln>
        </p:spPr>
      </p:pic>
    </p:spTree>
  </p:cSld>
  <p:clrMapOvr>
    <a:masterClrMapping/>
  </p:clrMapOvr>
</p:sld>
</file>

<file path=ppt/slides/slide19.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414" name="Shape 414"/>
        <p:cNvGrpSpPr/>
        <p:nvPr/>
      </p:nvGrpSpPr>
      <p:grpSpPr>
        <a:xfrm>
          <a:off x="0" y="0"/>
          <a:ext cx="0" cy="0"/>
          <a:chOff x="0" y="0"/>
          <a:chExt cx="0" cy="0"/>
        </a:xfrm>
      </p:grpSpPr>
      <p:sp>
        <p:nvSpPr>
          <p:cNvPr id="415" name="Google Shape;415;g10776d70bae_1_18"/>
          <p:cNvSpPr txBox="1"/>
          <p:nvPr>
            <p:ph type="title"/>
          </p:nvPr>
        </p:nvSpPr>
        <p:spPr>
          <a:xfrm>
            <a:off x="1084279" y="953918"/>
            <a:ext cx="8761500" cy="707100"/>
          </a:xfrm>
          <a:prstGeom prst="rect">
            <a:avLst/>
          </a:prstGeom>
        </p:spPr>
        <p:txBody>
          <a:bodyPr anchor="ctr" anchorCtr="0" bIns="45700" lIns="91425" rIns="91425" spcFirstLastPara="1" tIns="45700" wrap="square">
            <a:noAutofit/>
          </a:bodyPr>
          <a:lstStyle/>
          <a:p>
            <a:pPr algn="ctr" indent="0" lvl="0" marL="0" rtl="0">
              <a:spcBef>
                <a:spcPts val="0"/>
              </a:spcBef>
              <a:spcAft>
                <a:spcPts val="0"/>
              </a:spcAft>
              <a:buNone/>
            </a:pPr>
            <a:r>
              <a:rPr b="1" lang="en-US" sz="3000"/>
              <a:t>OBICEIURILE OAMENILOR DE SUCCESS</a:t>
            </a:r>
            <a:endParaRPr b="1" sz="3000"/>
          </a:p>
        </p:txBody>
      </p:sp>
      <p:sp>
        <p:nvSpPr>
          <p:cNvPr id="416" name="Google Shape;416;g10776d70bae_1_18"/>
          <p:cNvSpPr txBox="1"/>
          <p:nvPr>
            <p:ph idx="1" type="body"/>
          </p:nvPr>
        </p:nvSpPr>
        <p:spPr>
          <a:xfrm>
            <a:off x="1154954" y="2603500"/>
            <a:ext cx="8825700" cy="3416400"/>
          </a:xfrm>
          <a:prstGeom prst="rect">
            <a:avLst/>
          </a:prstGeom>
        </p:spPr>
        <p:txBody>
          <a:bodyPr anchor="t" anchorCtr="0" bIns="45700" lIns="91425" rIns="91425" spcFirstLastPara="1" tIns="45700" wrap="square">
            <a:normAutofit/>
          </a:bodyPr>
          <a:lstStyle/>
          <a:p>
            <a:pPr algn="l" indent="0" lvl="0" marL="0" rtl="0">
              <a:spcBef>
                <a:spcPts val="1000"/>
              </a:spcBef>
              <a:spcAft>
                <a:spcPts val="0"/>
              </a:spcAft>
              <a:buNone/>
            </a:pPr>
            <a:r>
              <a:t/>
            </a:r>
            <a:endParaRPr/>
          </a:p>
        </p:txBody>
      </p:sp>
      <p:pic>
        <p:nvPicPr>
          <p:cNvPr id="417" name="Google Shape;417;g10776d70bae_1_18"/>
          <p:cNvPicPr preferRelativeResize="0"/>
          <p:nvPr/>
        </p:nvPicPr>
        <p:blipFill rotWithShape="1">
          <a:blip r:embed="rId3">
            <a:alphaModFix/>
          </a:blip>
          <a:srcRect b="-87"/>
          <a:stretch/>
        </p:blipFill>
        <p:spPr>
          <a:xfrm>
            <a:off x="1084275" y="2644825"/>
            <a:ext cx="8945201" cy="3165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br>
              <a:rPr lang="en-US"/>
            </a:br>
            <a:r>
              <a:rPr b="1" lang="en-US"/>
              <a:t>AGENDA</a:t>
            </a:r>
            <a:br>
              <a:rPr lang="en-US"/>
            </a:br>
            <a:r>
              <a:rPr lang="en-US"/>
              <a:t> </a:t>
            </a:r>
            <a:endParaRPr/>
          </a:p>
        </p:txBody>
      </p:sp>
      <p:sp>
        <p:nvSpPr>
          <p:cNvPr id="283" name="Google Shape;283;p2"/>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SzPct val="79999"/>
              <a:buNone/>
            </a:pPr>
            <a:r>
              <a:t/>
            </a:r>
            <a:endParaRPr sz="1800">
              <a:latin typeface="Arial"/>
              <a:ea typeface="Arial"/>
              <a:cs typeface="Arial"/>
              <a:sym typeface="Arial"/>
            </a:endParaRPr>
          </a:p>
          <a:p>
            <a:pPr indent="-337629" lvl="0" marL="457200" rtl="0" algn="l">
              <a:spcBef>
                <a:spcPts val="1000"/>
              </a:spcBef>
              <a:spcAft>
                <a:spcPts val="0"/>
              </a:spcAft>
              <a:buSzPct val="83756"/>
              <a:buFont typeface="Arial"/>
              <a:buChar char="❖"/>
            </a:pPr>
            <a:r>
              <a:rPr b="1" lang="en-US" sz="2216">
                <a:latin typeface="Arial"/>
                <a:ea typeface="Arial"/>
                <a:cs typeface="Arial"/>
                <a:sym typeface="Arial"/>
              </a:rPr>
              <a:t>Ce înseamnă o mentalitate fixă și una de creștere?</a:t>
            </a:r>
            <a:endParaRPr b="1" sz="2216">
              <a:latin typeface="Arial"/>
              <a:ea typeface="Arial"/>
              <a:cs typeface="Arial"/>
              <a:sym typeface="Arial"/>
            </a:endParaRPr>
          </a:p>
          <a:p>
            <a:pPr indent="-337629" lvl="0" marL="457200" rtl="0" algn="l">
              <a:spcBef>
                <a:spcPts val="0"/>
              </a:spcBef>
              <a:spcAft>
                <a:spcPts val="0"/>
              </a:spcAft>
              <a:buSzPct val="83756"/>
              <a:buFont typeface="Arial"/>
              <a:buChar char="❖"/>
            </a:pPr>
            <a:r>
              <a:rPr b="1" lang="en-US" sz="2216">
                <a:latin typeface="Arial"/>
                <a:ea typeface="Arial"/>
                <a:cs typeface="Arial"/>
                <a:sym typeface="Arial"/>
              </a:rPr>
              <a:t>Care sunt caracteristicile unui lider de succes?</a:t>
            </a:r>
            <a:endParaRPr b="1" sz="2216">
              <a:latin typeface="Arial"/>
              <a:ea typeface="Arial"/>
              <a:cs typeface="Arial"/>
              <a:sym typeface="Arial"/>
            </a:endParaRPr>
          </a:p>
          <a:p>
            <a:pPr indent="-337629" lvl="0" marL="457200" rtl="0" algn="l">
              <a:spcBef>
                <a:spcPts val="0"/>
              </a:spcBef>
              <a:spcAft>
                <a:spcPts val="0"/>
              </a:spcAft>
              <a:buSzPct val="83756"/>
              <a:buFont typeface="Arial"/>
              <a:buChar char="❖"/>
            </a:pPr>
            <a:r>
              <a:rPr b="1" lang="en-US" sz="2216">
                <a:latin typeface="Arial"/>
                <a:ea typeface="Arial"/>
                <a:cs typeface="Arial"/>
                <a:sym typeface="Arial"/>
              </a:rPr>
              <a:t>Care sunt cei 4 pași prin care poți să îți antrenezi o mentalitate de învingător?</a:t>
            </a:r>
            <a:endParaRPr b="1" sz="2216">
              <a:latin typeface="Arial"/>
              <a:ea typeface="Arial"/>
              <a:cs typeface="Arial"/>
              <a:sym typeface="Arial"/>
            </a:endParaRPr>
          </a:p>
          <a:p>
            <a:pPr indent="-337629" lvl="0" marL="457200" rtl="0" algn="l">
              <a:spcBef>
                <a:spcPts val="0"/>
              </a:spcBef>
              <a:spcAft>
                <a:spcPts val="0"/>
              </a:spcAft>
              <a:buSzPct val="83756"/>
              <a:buFont typeface="Arial"/>
              <a:buChar char="❖"/>
            </a:pPr>
            <a:r>
              <a:rPr b="1" lang="en-US" sz="2216">
                <a:latin typeface="Arial"/>
                <a:ea typeface="Arial"/>
                <a:cs typeface="Arial"/>
                <a:sym typeface="Arial"/>
              </a:rPr>
              <a:t>Importanța rezilienței în procesul de evoluție/schimbare și procesul prin care o poți transforma în aliat pentru dezvoltare</a:t>
            </a:r>
            <a:endParaRPr b="1" sz="2216">
              <a:latin typeface="Arial"/>
              <a:ea typeface="Arial"/>
              <a:cs typeface="Arial"/>
              <a:sym typeface="Arial"/>
            </a:endParaRPr>
          </a:p>
          <a:p>
            <a:pPr indent="-337629" lvl="0" marL="457200" rtl="0" algn="l">
              <a:spcBef>
                <a:spcPts val="0"/>
              </a:spcBef>
              <a:spcAft>
                <a:spcPts val="0"/>
              </a:spcAft>
              <a:buSzPct val="83756"/>
              <a:buFont typeface="Arial"/>
              <a:buChar char="❖"/>
            </a:pPr>
            <a:r>
              <a:rPr b="1" lang="en-US" sz="2216">
                <a:latin typeface="Arial"/>
                <a:ea typeface="Arial"/>
                <a:cs typeface="Arial"/>
                <a:sym typeface="Arial"/>
              </a:rPr>
              <a:t>Care sunt obstacolele cele mai frecvente care te impiedică să ai succes și cum putem să le depăsim?</a:t>
            </a:r>
            <a:endParaRPr b="1" sz="2216">
              <a:latin typeface="Arial"/>
              <a:ea typeface="Arial"/>
              <a:cs typeface="Arial"/>
              <a:sym typeface="Arial"/>
            </a:endParaRPr>
          </a:p>
          <a:p>
            <a:pPr indent="-251459" lvl="0" marL="342900" rtl="0" algn="l">
              <a:spcBef>
                <a:spcPts val="1000"/>
              </a:spcBef>
              <a:spcAft>
                <a:spcPts val="0"/>
              </a:spcAft>
              <a:buSzPct val="79999"/>
              <a:buNone/>
            </a:pPr>
            <a:r>
              <a:t/>
            </a:r>
            <a:endParaRPr b="1">
              <a:latin typeface="Arial"/>
              <a:ea typeface="Arial"/>
              <a:cs typeface="Arial"/>
              <a:sym typeface="Arial"/>
            </a:endParaRPr>
          </a:p>
          <a:p>
            <a:pPr indent="-251459" lvl="0" marL="342900" rtl="0" algn="l">
              <a:spcBef>
                <a:spcPts val="1000"/>
              </a:spcBef>
              <a:spcAft>
                <a:spcPts val="0"/>
              </a:spcAft>
              <a:buSzPct val="79999"/>
              <a:buNone/>
            </a:pPr>
            <a:r>
              <a:t/>
            </a:r>
            <a:endParaRPr b="1">
              <a:latin typeface="Arial"/>
              <a:ea typeface="Arial"/>
              <a:cs typeface="Arial"/>
              <a:sym typeface="Arial"/>
            </a:endParaRPr>
          </a:p>
          <a:p>
            <a:pPr indent="0" lvl="0" marL="0" rtl="0" algn="l">
              <a:spcBef>
                <a:spcPts val="1000"/>
              </a:spcBef>
              <a:spcAft>
                <a:spcPts val="0"/>
              </a:spcAft>
              <a:buSzPct val="79999"/>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10776d70bae_1_46"/>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OBICEIURILE OAMENILOR DE SUCCESS</a:t>
            </a:r>
            <a:endParaRPr b="1"/>
          </a:p>
        </p:txBody>
      </p:sp>
      <p:sp>
        <p:nvSpPr>
          <p:cNvPr id="424" name="Google Shape;424;g10776d70bae_1_46"/>
          <p:cNvSpPr txBox="1"/>
          <p:nvPr>
            <p:ph idx="1" type="body"/>
          </p:nvPr>
        </p:nvSpPr>
        <p:spPr>
          <a:xfrm>
            <a:off x="1154954" y="2603500"/>
            <a:ext cx="8825700" cy="34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lang="en-US" u="sng">
                <a:solidFill>
                  <a:schemeClr val="hlink"/>
                </a:solidFill>
                <a:hlinkClick r:id="rId3"/>
              </a:rPr>
              <a:t>https://www.youtube.com/watch?v=6CwtyMgSCSw</a:t>
            </a:r>
            <a:r>
              <a:rPr lang="en-US"/>
              <a:t> 12 min </a:t>
            </a:r>
            <a:endParaRPr/>
          </a:p>
          <a:p>
            <a:pPr indent="0" lvl="0" marL="0" rtl="0" algn="l">
              <a:spcBef>
                <a:spcPts val="1000"/>
              </a:spcBef>
              <a:spcAft>
                <a:spcPts val="0"/>
              </a:spcAft>
              <a:buNone/>
            </a:pPr>
            <a:r>
              <a:rPr lang="en-US"/>
              <a:t>Brian Tracey </a:t>
            </a:r>
            <a:r>
              <a:rPr lang="en-US" u="sng">
                <a:solidFill>
                  <a:schemeClr val="hlink"/>
                </a:solidFill>
                <a:hlinkClick r:id="rId4"/>
              </a:rPr>
              <a:t>https://www.youtube.com/watch?v=tUVUwQ5IjsQ</a:t>
            </a:r>
            <a:r>
              <a:rPr lang="en-US"/>
              <a:t> 6 min</a:t>
            </a:r>
            <a:endParaRPr/>
          </a:p>
          <a:p>
            <a:pPr indent="0" lvl="0" marL="0" rtl="0" algn="l">
              <a:spcBef>
                <a:spcPts val="1000"/>
              </a:spcBef>
              <a:spcAft>
                <a:spcPts val="0"/>
              </a:spcAft>
              <a:buNone/>
            </a:pPr>
            <a:r>
              <a:rPr lang="en-US" u="sng">
                <a:solidFill>
                  <a:schemeClr val="hlink"/>
                </a:solidFill>
                <a:hlinkClick r:id="rId5"/>
              </a:rPr>
              <a:t>https://www.youtube.com/watch?v=mdOCKenghy8&amp;list=RDLVtUVUwQ5IjsQ&amp;index=3</a:t>
            </a:r>
            <a:r>
              <a:rPr lang="en-US"/>
              <a:t>  3 min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10776d70bae_1_59"/>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t>Cine se trezeste de dimineata, departe ajunge:)</a:t>
            </a:r>
            <a:endParaRPr b="1"/>
          </a:p>
        </p:txBody>
      </p:sp>
      <p:sp>
        <p:nvSpPr>
          <p:cNvPr id="431" name="Google Shape;431;g10776d70bae_1_59"/>
          <p:cNvSpPr txBox="1"/>
          <p:nvPr>
            <p:ph idx="1" type="body"/>
          </p:nvPr>
        </p:nvSpPr>
        <p:spPr>
          <a:xfrm>
            <a:off x="1154954" y="2603500"/>
            <a:ext cx="8825700" cy="3416400"/>
          </a:xfrm>
          <a:prstGeom prst="rect">
            <a:avLst/>
          </a:prstGeom>
        </p:spPr>
        <p:txBody>
          <a:bodyPr anchorCtr="0" anchor="t" bIns="45700" lIns="91425" spcFirstLastPara="1" rIns="91425" wrap="square" tIns="45700">
            <a:normAutofit lnSpcReduction="10000"/>
          </a:bodyPr>
          <a:lstStyle/>
          <a:p>
            <a:pPr indent="0" lvl="0" marL="0" rtl="0" algn="ctr">
              <a:spcBef>
                <a:spcPts val="1000"/>
              </a:spcBef>
              <a:spcAft>
                <a:spcPts val="0"/>
              </a:spcAft>
              <a:buNone/>
            </a:pPr>
            <a:r>
              <a:rPr b="1" lang="en-US"/>
              <a:t>TIMPUL CU TINE IMEDIAT CE TE TREZESTI ESTE PRIMORDIAL IN SETAREA UNEI ZILE DE SUCCES. DE CE ESTE IMPORTANT SA TE TREZESTI DIMINEATA?</a:t>
            </a:r>
            <a:endParaRPr b="1"/>
          </a:p>
          <a:p>
            <a:pPr indent="0" lvl="0" marL="0" rtl="0" algn="l">
              <a:spcBef>
                <a:spcPts val="1000"/>
              </a:spcBef>
              <a:spcAft>
                <a:spcPts val="0"/>
              </a:spcAft>
              <a:buNone/>
            </a:pPr>
            <a:r>
              <a:rPr lang="en-US" u="sng">
                <a:solidFill>
                  <a:schemeClr val="hlink"/>
                </a:solidFill>
                <a:hlinkClick r:id="rId3"/>
              </a:rPr>
              <a:t>https://www.youtube.com/watch?v=qszsMyrChnE&amp;list=RDLVtUVUwQ5IjsQ&amp;index=6</a:t>
            </a:r>
            <a:endParaRPr/>
          </a:p>
          <a:p>
            <a:pPr indent="0" lvl="0" marL="0" rtl="0" algn="l">
              <a:spcBef>
                <a:spcPts val="1000"/>
              </a:spcBef>
              <a:spcAft>
                <a:spcPts val="0"/>
              </a:spcAft>
              <a:buNone/>
            </a:pPr>
            <a:r>
              <a:t/>
            </a:r>
            <a:endParaRPr/>
          </a:p>
          <a:p>
            <a:pPr indent="0" lvl="0" marL="0" rtl="0" algn="ctr">
              <a:spcBef>
                <a:spcPts val="1000"/>
              </a:spcBef>
              <a:spcAft>
                <a:spcPts val="0"/>
              </a:spcAft>
              <a:buNone/>
            </a:pPr>
            <a:r>
              <a:rPr b="1" lang="en-US">
                <a:solidFill>
                  <a:schemeClr val="accent1"/>
                </a:solidFill>
              </a:rPr>
              <a:t>Tu ce obiceiuri alegi sa implementezi din toate rutinele pe care le-ai auzit pana acum?</a:t>
            </a:r>
            <a:endParaRPr b="1">
              <a:solidFill>
                <a:schemeClr val="accent1"/>
              </a:solidFill>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u="sng">
                <a:solidFill>
                  <a:schemeClr val="hlink"/>
                </a:solidFill>
                <a:hlinkClick r:id="rId4"/>
              </a:rPr>
              <a:t>https://www.youtube.com/watch?v=tZw8tnz-uv8&amp;list=RDLVtUVUwQ5IjsQ&amp;index=4</a:t>
            </a:r>
            <a:r>
              <a:rPr lang="en-US"/>
              <a:t> EXPERIMENTEAZA SI VEZI DIFERENTELE PE PIELEA TA:)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cffc8a6315_0_0"/>
          <p:cNvSpPr txBox="1"/>
          <p:nvPr>
            <p:ph type="title"/>
          </p:nvPr>
        </p:nvSpPr>
        <p:spPr>
          <a:xfrm>
            <a:off x="1154954" y="924318"/>
            <a:ext cx="8761500" cy="707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100"/>
              <a:t>ENERGYZING TIME TIME WITH </a:t>
            </a:r>
            <a:endParaRPr b="1" sz="3100"/>
          </a:p>
          <a:p>
            <a:pPr indent="0" lvl="0" marL="0" rtl="0" algn="ctr">
              <a:spcBef>
                <a:spcPts val="0"/>
              </a:spcBef>
              <a:spcAft>
                <a:spcPts val="0"/>
              </a:spcAft>
              <a:buNone/>
            </a:pPr>
            <a:r>
              <a:rPr b="1" lang="en-US" sz="3100"/>
              <a:t>TONY ROBBINS :)</a:t>
            </a:r>
            <a:endParaRPr b="1" sz="3100"/>
          </a:p>
        </p:txBody>
      </p:sp>
      <p:sp>
        <p:nvSpPr>
          <p:cNvPr id="438" name="Google Shape;438;gcffc8a6315_0_0"/>
          <p:cNvSpPr txBox="1"/>
          <p:nvPr>
            <p:ph idx="1" type="body"/>
          </p:nvPr>
        </p:nvSpPr>
        <p:spPr>
          <a:xfrm>
            <a:off x="1154954" y="2603500"/>
            <a:ext cx="8825700" cy="34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u="sng">
                <a:solidFill>
                  <a:schemeClr val="hlink"/>
                </a:solidFill>
                <a:hlinkClick r:id="rId3"/>
              </a:rPr>
              <a:t>https://www.youtube.com/watch?v=VXYhfy4b5Bg</a:t>
            </a:r>
            <a:r>
              <a:rPr lang="en-US"/>
              <a:t> exercitiu scurt</a:t>
            </a:r>
            <a:endParaRPr/>
          </a:p>
          <a:p>
            <a:pPr indent="0" lvl="0" marL="0" rtl="0" algn="l">
              <a:spcBef>
                <a:spcPts val="1000"/>
              </a:spcBef>
              <a:spcAft>
                <a:spcPts val="0"/>
              </a:spcAft>
              <a:buNone/>
            </a:pPr>
            <a:r>
              <a:rPr lang="en-US" u="sng">
                <a:solidFill>
                  <a:schemeClr val="hlink"/>
                </a:solidFill>
                <a:hlinkClick r:id="rId4"/>
              </a:rPr>
              <a:t>https://www.youtube.com/watch?v=BCY3YCU2mrU</a:t>
            </a:r>
            <a:r>
              <a:rPr lang="en-US"/>
              <a:t> muzica exercitiu</a:t>
            </a:r>
            <a:endParaRPr/>
          </a:p>
        </p:txBody>
      </p:sp>
      <p:pic>
        <p:nvPicPr>
          <p:cNvPr id="439" name="Google Shape;439;gcffc8a6315_0_0"/>
          <p:cNvPicPr preferRelativeResize="0"/>
          <p:nvPr/>
        </p:nvPicPr>
        <p:blipFill>
          <a:blip r:embed="rId5">
            <a:alphaModFix/>
          </a:blip>
          <a:stretch>
            <a:fillRect/>
          </a:stretch>
        </p:blipFill>
        <p:spPr>
          <a:xfrm>
            <a:off x="3365925" y="2338625"/>
            <a:ext cx="3499749" cy="26247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10776d70bae_1_96"/>
          <p:cNvSpPr txBox="1"/>
          <p:nvPr>
            <p:ph type="title"/>
          </p:nvPr>
        </p:nvSpPr>
        <p:spPr>
          <a:xfrm>
            <a:off x="1154950" y="973678"/>
            <a:ext cx="8761500" cy="1019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000"/>
              <a:buFont typeface="Arial"/>
              <a:buNone/>
            </a:pPr>
            <a:r>
              <a:rPr b="1" lang="en-US" sz="3000">
                <a:latin typeface="Arial"/>
                <a:ea typeface="Arial"/>
                <a:cs typeface="Arial"/>
                <a:sym typeface="Arial"/>
              </a:rPr>
              <a:t>CARACTERISTICILE OAMENILOR DE SUCCES</a:t>
            </a:r>
            <a:endParaRPr b="1" sz="3000">
              <a:latin typeface="Arial"/>
              <a:ea typeface="Arial"/>
              <a:cs typeface="Arial"/>
              <a:sym typeface="Arial"/>
            </a:endParaRPr>
          </a:p>
          <a:p>
            <a:pPr indent="0" lvl="0" marL="0" rtl="0" algn="l">
              <a:spcBef>
                <a:spcPts val="0"/>
              </a:spcBef>
              <a:spcAft>
                <a:spcPts val="0"/>
              </a:spcAft>
              <a:buClr>
                <a:schemeClr val="lt2"/>
              </a:buClr>
              <a:buSzPts val="3000"/>
              <a:buFont typeface="Arial"/>
              <a:buNone/>
            </a:pPr>
            <a:r>
              <a:rPr lang="en-US" sz="3000">
                <a:latin typeface="Arial"/>
                <a:ea typeface="Arial"/>
                <a:cs typeface="Arial"/>
                <a:sym typeface="Arial"/>
              </a:rPr>
              <a:t>           Ajit Nawalkha&amp; Dr. Neeta Bhushan:</a:t>
            </a:r>
            <a:endParaRPr sz="3000">
              <a:latin typeface="Arial"/>
              <a:ea typeface="Arial"/>
              <a:cs typeface="Arial"/>
              <a:sym typeface="Arial"/>
            </a:endParaRPr>
          </a:p>
        </p:txBody>
      </p:sp>
      <p:sp>
        <p:nvSpPr>
          <p:cNvPr id="445" name="Google Shape;445;g10776d70bae_1_96"/>
          <p:cNvSpPr txBox="1"/>
          <p:nvPr>
            <p:ph idx="1" type="body"/>
          </p:nvPr>
        </p:nvSpPr>
        <p:spPr>
          <a:xfrm>
            <a:off x="1154950" y="2210350"/>
            <a:ext cx="8825700" cy="40656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10000"/>
              </a:lnSpc>
              <a:spcBef>
                <a:spcPts val="0"/>
              </a:spcBef>
              <a:spcAft>
                <a:spcPts val="0"/>
              </a:spcAft>
              <a:buNone/>
            </a:pPr>
            <a:r>
              <a:t/>
            </a:r>
            <a:endParaRPr sz="7200">
              <a:solidFill>
                <a:schemeClr val="dk1"/>
              </a:solidFill>
              <a:latin typeface="Arial"/>
              <a:ea typeface="Arial"/>
              <a:cs typeface="Arial"/>
              <a:sym typeface="Arial"/>
            </a:endParaRPr>
          </a:p>
          <a:p>
            <a:pPr indent="-342900" lvl="0" marL="457200" rtl="0" algn="l">
              <a:spcBef>
                <a:spcPts val="1000"/>
              </a:spcBef>
              <a:spcAft>
                <a:spcPts val="0"/>
              </a:spcAft>
              <a:buSzPct val="100000"/>
              <a:buFont typeface="Arial"/>
              <a:buChar char="❖"/>
            </a:pPr>
            <a:r>
              <a:rPr b="1" lang="en-US" sz="7200">
                <a:solidFill>
                  <a:schemeClr val="dk1"/>
                </a:solidFill>
                <a:latin typeface="Arial"/>
                <a:ea typeface="Arial"/>
                <a:cs typeface="Arial"/>
                <a:sym typeface="Arial"/>
              </a:rPr>
              <a:t>Curiozitate</a:t>
            </a:r>
            <a:r>
              <a:rPr lang="en-US" sz="7200">
                <a:solidFill>
                  <a:schemeClr val="dk1"/>
                </a:solidFill>
                <a:latin typeface="Arial"/>
                <a:ea typeface="Arial"/>
                <a:cs typeface="Arial"/>
                <a:sym typeface="Arial"/>
              </a:rPr>
              <a:t> - Nu încetați niciodată să învățați, viața este un proces continuu de dezînvățare a vechilor obiceiuri și de limitare a credințelor și de învățare a altora noi care să ne împuternicească, călătorie personală către auto-împuternicire și evoluție, auto-descoperire și auto-îmbunătățire. </a:t>
            </a:r>
            <a:endParaRPr sz="7200">
              <a:solidFill>
                <a:schemeClr val="dk1"/>
              </a:solidFill>
              <a:latin typeface="Arial"/>
              <a:ea typeface="Arial"/>
              <a:cs typeface="Arial"/>
              <a:sym typeface="Arial"/>
            </a:endParaRPr>
          </a:p>
          <a:p>
            <a:pPr indent="0" lvl="0" marL="457200" rtl="0" algn="l">
              <a:spcBef>
                <a:spcPts val="1000"/>
              </a:spcBef>
              <a:spcAft>
                <a:spcPts val="0"/>
              </a:spcAft>
              <a:buNone/>
            </a:pPr>
            <a:r>
              <a:rPr lang="en-US" sz="7200">
                <a:solidFill>
                  <a:schemeClr val="dk1"/>
                </a:solidFill>
                <a:latin typeface="Arial"/>
                <a:ea typeface="Arial"/>
                <a:cs typeface="Arial"/>
                <a:sym typeface="Arial"/>
              </a:rPr>
              <a:t>Tony Robbins “Progresul înseamnă FERICIRE. Dacă progresăm în mod regulat, ne simțim vii”.</a:t>
            </a:r>
            <a:endParaRPr sz="7200">
              <a:solidFill>
                <a:schemeClr val="dk1"/>
              </a:solidFill>
              <a:latin typeface="Arial"/>
              <a:ea typeface="Arial"/>
              <a:cs typeface="Arial"/>
              <a:sym typeface="Arial"/>
            </a:endParaRPr>
          </a:p>
          <a:p>
            <a:pPr indent="-342900" lvl="0" marL="457200" rtl="0" algn="l">
              <a:spcBef>
                <a:spcPts val="1000"/>
              </a:spcBef>
              <a:spcAft>
                <a:spcPts val="0"/>
              </a:spcAft>
              <a:buSzPct val="100000"/>
              <a:buFont typeface="Arial"/>
              <a:buChar char="❖"/>
            </a:pPr>
            <a:r>
              <a:rPr b="1" lang="en-US" sz="7200">
                <a:solidFill>
                  <a:schemeClr val="dk1"/>
                </a:solidFill>
                <a:latin typeface="Arial"/>
                <a:ea typeface="Arial"/>
                <a:cs typeface="Arial"/>
                <a:sym typeface="Arial"/>
              </a:rPr>
              <a:t>C</a:t>
            </a:r>
            <a:r>
              <a:rPr b="1" lang="en-US" sz="7200">
                <a:solidFill>
                  <a:schemeClr val="dk1"/>
                </a:solidFill>
                <a:highlight>
                  <a:srgbClr val="F8F9FA"/>
                </a:highlight>
                <a:latin typeface="Arial"/>
                <a:ea typeface="Arial"/>
                <a:cs typeface="Arial"/>
                <a:sym typeface="Arial"/>
              </a:rPr>
              <a:t>uraj</a:t>
            </a:r>
            <a:r>
              <a:rPr lang="en-US" sz="7200">
                <a:solidFill>
                  <a:schemeClr val="dk1"/>
                </a:solidFill>
                <a:highlight>
                  <a:srgbClr val="F8F9FA"/>
                </a:highlight>
                <a:latin typeface="Arial"/>
                <a:ea typeface="Arial"/>
                <a:cs typeface="Arial"/>
                <a:sym typeface="Arial"/>
              </a:rPr>
              <a:t> – își asumă riscuri și de multe ori au abilități de conducere și antreprenoriat. </a:t>
            </a:r>
            <a:endParaRPr sz="7200">
              <a:solidFill>
                <a:schemeClr val="dk1"/>
              </a:solidFill>
              <a:highlight>
                <a:srgbClr val="F8F9FA"/>
              </a:highlight>
              <a:latin typeface="Arial"/>
              <a:ea typeface="Arial"/>
              <a:cs typeface="Arial"/>
              <a:sym typeface="Arial"/>
            </a:endParaRPr>
          </a:p>
          <a:p>
            <a:pPr indent="0" lvl="0" marL="0" rtl="0" algn="l">
              <a:spcBef>
                <a:spcPts val="1000"/>
              </a:spcBef>
              <a:spcAft>
                <a:spcPts val="0"/>
              </a:spcAft>
              <a:buNone/>
            </a:pPr>
            <a:r>
              <a:rPr lang="en-US" sz="7200">
                <a:solidFill>
                  <a:schemeClr val="dk1"/>
                </a:solidFill>
                <a:highlight>
                  <a:srgbClr val="F8F9FA"/>
                </a:highlight>
                <a:latin typeface="Arial"/>
                <a:ea typeface="Arial"/>
                <a:cs typeface="Arial"/>
                <a:sym typeface="Arial"/>
              </a:rPr>
              <a:t>        “Curajul este să nu lași acțiunile tale să fie influențate de fricile tale”. </a:t>
            </a:r>
            <a:endParaRPr sz="7200">
              <a:solidFill>
                <a:schemeClr val="dk1"/>
              </a:solidFill>
              <a:highlight>
                <a:srgbClr val="F8F9FA"/>
              </a:highlight>
              <a:latin typeface="Arial"/>
              <a:ea typeface="Arial"/>
              <a:cs typeface="Arial"/>
              <a:sym typeface="Arial"/>
            </a:endParaRPr>
          </a:p>
          <a:p>
            <a:pPr indent="-342900" lvl="0" marL="457200" rtl="0" algn="l">
              <a:spcBef>
                <a:spcPts val="1000"/>
              </a:spcBef>
              <a:spcAft>
                <a:spcPts val="0"/>
              </a:spcAft>
              <a:buSzPct val="100000"/>
              <a:buFont typeface="Arial"/>
              <a:buChar char="❖"/>
            </a:pPr>
            <a:r>
              <a:rPr b="1" lang="en-US" sz="7200">
                <a:solidFill>
                  <a:schemeClr val="accent1"/>
                </a:solidFill>
                <a:highlight>
                  <a:srgbClr val="F8F9FA"/>
                </a:highlight>
                <a:latin typeface="Arial"/>
                <a:ea typeface="Arial"/>
                <a:cs typeface="Arial"/>
                <a:sym typeface="Arial"/>
              </a:rPr>
              <a:t>Liderii își recunosc temerile și decid să acționeze, în ciuda temerilor lor. Ei știu că micile îmbunătățiri zilnice sunt cheia rezultatelor pe termen lung. Ei știu că „Este nevoie de curaj pentru a avea succes”</a:t>
            </a:r>
            <a:endParaRPr b="1" sz="7200">
              <a:solidFill>
                <a:schemeClr val="accent1"/>
              </a:solidFill>
              <a:highlight>
                <a:srgbClr val="F8F9FA"/>
              </a:highlight>
              <a:latin typeface="Arial"/>
              <a:ea typeface="Arial"/>
              <a:cs typeface="Arial"/>
              <a:sym typeface="Arial"/>
            </a:endParaRPr>
          </a:p>
          <a:p>
            <a:pPr indent="0" lvl="0" marL="457200" rtl="0" algn="l">
              <a:spcBef>
                <a:spcPts val="1000"/>
              </a:spcBef>
              <a:spcAft>
                <a:spcPts val="0"/>
              </a:spcAft>
              <a:buNone/>
            </a:pPr>
            <a:r>
              <a:t/>
            </a:r>
            <a:endParaRPr sz="4500">
              <a:solidFill>
                <a:srgbClr val="202124"/>
              </a:solidFill>
              <a:highlight>
                <a:srgbClr val="F8F9FA"/>
              </a:highlight>
              <a:latin typeface="Arial"/>
              <a:ea typeface="Arial"/>
              <a:cs typeface="Arial"/>
              <a:sym typeface="Arial"/>
            </a:endParaRPr>
          </a:p>
          <a:p>
            <a:pPr indent="0" lvl="0" marL="0" rtl="0" algn="l">
              <a:spcBef>
                <a:spcPts val="1000"/>
              </a:spcBef>
              <a:spcAft>
                <a:spcPts val="0"/>
              </a:spcAft>
              <a:buNone/>
            </a:pPr>
            <a:r>
              <a:t/>
            </a:r>
            <a:endParaRPr sz="4500">
              <a:solidFill>
                <a:srgbClr val="202124"/>
              </a:solidFill>
              <a:highlight>
                <a:srgbClr val="F8F9FA"/>
              </a:highlight>
              <a:latin typeface="Arial"/>
              <a:ea typeface="Arial"/>
              <a:cs typeface="Arial"/>
              <a:sym typeface="Arial"/>
            </a:endParaRPr>
          </a:p>
          <a:p>
            <a:pPr indent="0" lvl="0" marL="0" rtl="0" algn="l">
              <a:spcBef>
                <a:spcPts val="1000"/>
              </a:spcBef>
              <a:spcAft>
                <a:spcPts val="0"/>
              </a:spcAft>
              <a:buSzPct val="79999"/>
              <a:buNone/>
            </a:pPr>
            <a:r>
              <a:t/>
            </a:r>
            <a:endParaRPr>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10776d70bae_1_101"/>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000"/>
              <a:buFont typeface="Arial"/>
              <a:buNone/>
            </a:pPr>
            <a:r>
              <a:rPr lang="en-US" sz="3000">
                <a:latin typeface="Arial"/>
                <a:ea typeface="Arial"/>
                <a:cs typeface="Arial"/>
                <a:sym typeface="Arial"/>
              </a:rPr>
              <a:t>CARACTERISTICILE OAMENILOR DE SUCCES</a:t>
            </a:r>
            <a:endParaRPr sz="3200">
              <a:solidFill>
                <a:schemeClr val="lt1"/>
              </a:solidFill>
              <a:latin typeface="Arial"/>
              <a:ea typeface="Arial"/>
              <a:cs typeface="Arial"/>
              <a:sym typeface="Arial"/>
            </a:endParaRPr>
          </a:p>
        </p:txBody>
      </p:sp>
      <p:sp>
        <p:nvSpPr>
          <p:cNvPr id="451" name="Google Shape;451;g10776d70bae_1_101"/>
          <p:cNvSpPr txBox="1"/>
          <p:nvPr>
            <p:ph idx="1" type="body"/>
          </p:nvPr>
        </p:nvSpPr>
        <p:spPr>
          <a:xfrm>
            <a:off x="1154954" y="2687390"/>
            <a:ext cx="8825700" cy="3416400"/>
          </a:xfrm>
          <a:prstGeom prst="rect">
            <a:avLst/>
          </a:prstGeom>
          <a:noFill/>
          <a:ln>
            <a:noFill/>
          </a:ln>
        </p:spPr>
        <p:txBody>
          <a:bodyPr anchorCtr="0" anchor="t" bIns="45700" lIns="91425" spcFirstLastPara="1" rIns="91425" wrap="square" tIns="45700">
            <a:normAutofit fontScale="77500"/>
          </a:bodyPr>
          <a:lstStyle/>
          <a:p>
            <a:pPr indent="-341788" lvl="0" marL="457200" rtl="0" algn="l">
              <a:spcBef>
                <a:spcPts val="1000"/>
              </a:spcBef>
              <a:spcAft>
                <a:spcPts val="0"/>
              </a:spcAft>
              <a:buSzPct val="100000"/>
              <a:buFont typeface="Arial"/>
              <a:buChar char="❖"/>
            </a:pPr>
            <a:r>
              <a:rPr b="1" lang="en-US" sz="2300">
                <a:solidFill>
                  <a:srgbClr val="202124"/>
                </a:solidFill>
                <a:highlight>
                  <a:srgbClr val="F8F9FA"/>
                </a:highlight>
                <a:latin typeface="Arial"/>
                <a:ea typeface="Arial"/>
                <a:cs typeface="Arial"/>
                <a:sym typeface="Arial"/>
              </a:rPr>
              <a:t>Compasiune</a:t>
            </a:r>
            <a:r>
              <a:rPr lang="en-US" sz="2300">
                <a:solidFill>
                  <a:srgbClr val="202124"/>
                </a:solidFill>
                <a:highlight>
                  <a:srgbClr val="F8F9FA"/>
                </a:highlight>
                <a:latin typeface="Arial"/>
                <a:ea typeface="Arial"/>
                <a:cs typeface="Arial"/>
                <a:sym typeface="Arial"/>
              </a:rPr>
              <a:t> „Liderii iau zilnic măsuri pentru a-și îmbunătăți viața personala și viața celuilalt”</a:t>
            </a:r>
            <a:endParaRPr sz="2300">
              <a:solidFill>
                <a:srgbClr val="202124"/>
              </a:solidFill>
              <a:highlight>
                <a:srgbClr val="F8F9FA"/>
              </a:highlight>
              <a:latin typeface="Arial"/>
              <a:ea typeface="Arial"/>
              <a:cs typeface="Arial"/>
              <a:sym typeface="Arial"/>
            </a:endParaRPr>
          </a:p>
          <a:p>
            <a:pPr indent="-341788" lvl="0" marL="457200" rtl="0" algn="l">
              <a:spcBef>
                <a:spcPts val="1000"/>
              </a:spcBef>
              <a:spcAft>
                <a:spcPts val="0"/>
              </a:spcAft>
              <a:buSzPct val="100000"/>
              <a:buFont typeface="Arial"/>
              <a:buChar char="❖"/>
            </a:pPr>
            <a:r>
              <a:rPr b="1" lang="en-US" sz="2300">
                <a:solidFill>
                  <a:srgbClr val="202124"/>
                </a:solidFill>
                <a:highlight>
                  <a:srgbClr val="F8F9FA"/>
                </a:highlight>
                <a:latin typeface="Arial"/>
                <a:ea typeface="Arial"/>
                <a:cs typeface="Arial"/>
                <a:sym typeface="Arial"/>
              </a:rPr>
              <a:t>Încredere </a:t>
            </a:r>
            <a:r>
              <a:rPr lang="en-US" sz="2300">
                <a:solidFill>
                  <a:srgbClr val="202124"/>
                </a:solidFill>
                <a:highlight>
                  <a:srgbClr val="F8F9FA"/>
                </a:highlight>
                <a:latin typeface="Arial"/>
                <a:ea typeface="Arial"/>
                <a:cs typeface="Arial"/>
                <a:sym typeface="Arial"/>
              </a:rPr>
              <a:t>– </a:t>
            </a:r>
            <a:r>
              <a:rPr b="1" lang="en-US" sz="2300">
                <a:solidFill>
                  <a:srgbClr val="202124"/>
                </a:solidFill>
                <a:highlight>
                  <a:srgbClr val="F8F9FA"/>
                </a:highlight>
                <a:latin typeface="Arial"/>
                <a:ea typeface="Arial"/>
                <a:cs typeface="Arial"/>
                <a:sym typeface="Arial"/>
              </a:rPr>
              <a:t>Liderii au o identitate și valori puternice.</a:t>
            </a:r>
            <a:endParaRPr b="1" sz="2300">
              <a:solidFill>
                <a:srgbClr val="202124"/>
              </a:solidFill>
              <a:highlight>
                <a:srgbClr val="F8F9FA"/>
              </a:highlight>
              <a:latin typeface="Arial"/>
              <a:ea typeface="Arial"/>
              <a:cs typeface="Arial"/>
              <a:sym typeface="Arial"/>
            </a:endParaRPr>
          </a:p>
          <a:p>
            <a:pPr indent="0" lvl="0" marL="457200" rtl="0" algn="l">
              <a:spcBef>
                <a:spcPts val="1000"/>
              </a:spcBef>
              <a:spcAft>
                <a:spcPts val="0"/>
              </a:spcAft>
              <a:buNone/>
            </a:pPr>
            <a:r>
              <a:rPr lang="en-US" sz="2300">
                <a:solidFill>
                  <a:srgbClr val="202124"/>
                </a:solidFill>
                <a:highlight>
                  <a:srgbClr val="F8F9FA"/>
                </a:highlight>
                <a:latin typeface="Arial"/>
                <a:ea typeface="Arial"/>
                <a:cs typeface="Arial"/>
                <a:sym typeface="Arial"/>
              </a:rPr>
              <a:t>„Succesul este un vehicul care se mișcă pe o roată numită muncă grea, dar călătoria este imposibilă fără combustibil numit încredere în sine”.</a:t>
            </a:r>
            <a:endParaRPr sz="2300">
              <a:solidFill>
                <a:srgbClr val="202124"/>
              </a:solidFill>
              <a:highlight>
                <a:srgbClr val="F8F9FA"/>
              </a:highlight>
              <a:latin typeface="Arial"/>
              <a:ea typeface="Arial"/>
              <a:cs typeface="Arial"/>
              <a:sym typeface="Arial"/>
            </a:endParaRPr>
          </a:p>
          <a:p>
            <a:pPr indent="-341788" lvl="0" marL="457200" rtl="0" algn="l">
              <a:spcBef>
                <a:spcPts val="1000"/>
              </a:spcBef>
              <a:spcAft>
                <a:spcPts val="0"/>
              </a:spcAft>
              <a:buSzPct val="100000"/>
              <a:buFont typeface="Arial"/>
              <a:buChar char="❖"/>
            </a:pPr>
            <a:r>
              <a:rPr b="1" lang="en-US" sz="2300">
                <a:solidFill>
                  <a:srgbClr val="202124"/>
                </a:solidFill>
                <a:highlight>
                  <a:srgbClr val="F8F9FA"/>
                </a:highlight>
                <a:latin typeface="Arial"/>
                <a:ea typeface="Arial"/>
                <a:cs typeface="Arial"/>
                <a:sym typeface="Arial"/>
              </a:rPr>
              <a:t>Vulnerabilitatea </a:t>
            </a:r>
            <a:r>
              <a:rPr lang="en-US" sz="2300">
                <a:solidFill>
                  <a:srgbClr val="202124"/>
                </a:solidFill>
                <a:highlight>
                  <a:srgbClr val="F8F9FA"/>
                </a:highlight>
                <a:latin typeface="Arial"/>
                <a:ea typeface="Arial"/>
                <a:cs typeface="Arial"/>
                <a:sym typeface="Arial"/>
              </a:rPr>
              <a:t>este „cea mai precisă măsură a curajului”, a spus Brene Brown.</a:t>
            </a:r>
            <a:endParaRPr sz="2300">
              <a:solidFill>
                <a:srgbClr val="202124"/>
              </a:solidFill>
              <a:highlight>
                <a:srgbClr val="F8F9FA"/>
              </a:highlight>
              <a:latin typeface="Arial"/>
              <a:ea typeface="Arial"/>
              <a:cs typeface="Arial"/>
              <a:sym typeface="Arial"/>
            </a:endParaRPr>
          </a:p>
          <a:p>
            <a:pPr indent="-341788" lvl="0" marL="457200" rtl="0" algn="l">
              <a:spcBef>
                <a:spcPts val="1000"/>
              </a:spcBef>
              <a:spcAft>
                <a:spcPts val="0"/>
              </a:spcAft>
              <a:buSzPct val="100000"/>
              <a:buFont typeface="Arial"/>
              <a:buChar char="❖"/>
            </a:pPr>
            <a:r>
              <a:rPr b="1" lang="en-US" sz="2300">
                <a:solidFill>
                  <a:srgbClr val="202124"/>
                </a:solidFill>
                <a:highlight>
                  <a:srgbClr val="F8F9FA"/>
                </a:highlight>
                <a:latin typeface="Arial"/>
                <a:ea typeface="Arial"/>
                <a:cs typeface="Arial"/>
                <a:sym typeface="Arial"/>
              </a:rPr>
              <a:t>Integritatea</a:t>
            </a:r>
            <a:r>
              <a:rPr lang="en-US" sz="2300">
                <a:solidFill>
                  <a:srgbClr val="202124"/>
                </a:solidFill>
                <a:highlight>
                  <a:srgbClr val="F8F9FA"/>
                </a:highlight>
                <a:latin typeface="Arial"/>
                <a:ea typeface="Arial"/>
                <a:cs typeface="Arial"/>
                <a:sym typeface="Arial"/>
              </a:rPr>
              <a:t> apare atunci cand: „</a:t>
            </a:r>
            <a:r>
              <a:rPr b="1" lang="en-US" sz="2300">
                <a:solidFill>
                  <a:srgbClr val="202124"/>
                </a:solidFill>
                <a:highlight>
                  <a:srgbClr val="F8F9FA"/>
                </a:highlight>
                <a:latin typeface="Arial"/>
                <a:ea typeface="Arial"/>
                <a:cs typeface="Arial"/>
                <a:sym typeface="Arial"/>
              </a:rPr>
              <a:t>Alegem curajul în locul confortului, alegând ceea ce este corect în locul ceea ce este distractiv, rapid și ușor, alegând să ne exersăm valorile, mai degrabă decât să le mărturisim pur și simplu”.</a:t>
            </a:r>
            <a:endParaRPr b="1" sz="2300">
              <a:latin typeface="Arial"/>
              <a:ea typeface="Arial"/>
              <a:cs typeface="Arial"/>
              <a:sym typeface="Arial"/>
            </a:endParaRPr>
          </a:p>
          <a:p>
            <a:pPr indent="0" lvl="0" marL="0" rtl="0" algn="l">
              <a:spcBef>
                <a:spcPts val="1000"/>
              </a:spcBef>
              <a:spcAft>
                <a:spcPts val="0"/>
              </a:spcAft>
              <a:buSzPct val="79999"/>
              <a:buNone/>
            </a:pPr>
            <a:r>
              <a:t/>
            </a:r>
            <a:endParaRPr>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000"/>
              <a:buFont typeface="Arial"/>
              <a:buNone/>
            </a:pPr>
            <a:r>
              <a:rPr lang="en-US" sz="3000">
                <a:latin typeface="Arial"/>
                <a:ea typeface="Arial"/>
                <a:cs typeface="Arial"/>
                <a:sym typeface="Arial"/>
              </a:rPr>
              <a:t>CARACTERISTICILE OAMENILOR DE SUCCES</a:t>
            </a:r>
            <a:endParaRPr sz="3200">
              <a:solidFill>
                <a:schemeClr val="lt1"/>
              </a:solidFill>
              <a:latin typeface="Arial"/>
              <a:ea typeface="Arial"/>
              <a:cs typeface="Arial"/>
              <a:sym typeface="Arial"/>
            </a:endParaRPr>
          </a:p>
        </p:txBody>
      </p:sp>
      <p:sp>
        <p:nvSpPr>
          <p:cNvPr id="457" name="Google Shape;457;p12"/>
          <p:cNvSpPr txBox="1"/>
          <p:nvPr>
            <p:ph idx="1" type="body"/>
          </p:nvPr>
        </p:nvSpPr>
        <p:spPr>
          <a:xfrm>
            <a:off x="1154950" y="2687399"/>
            <a:ext cx="8825700" cy="3114900"/>
          </a:xfrm>
          <a:prstGeom prst="rect">
            <a:avLst/>
          </a:prstGeom>
          <a:noFill/>
          <a:ln>
            <a:noFill/>
          </a:ln>
        </p:spPr>
        <p:txBody>
          <a:bodyPr anchorCtr="0" anchor="t" bIns="45700" lIns="91425" spcFirstLastPara="1" rIns="91425" wrap="square" tIns="45700">
            <a:noAutofit/>
          </a:bodyPr>
          <a:lstStyle/>
          <a:p>
            <a:pPr indent="-340677" lvl="0" marL="457200" rtl="0" algn="l">
              <a:lnSpc>
                <a:spcPct val="80000"/>
              </a:lnSpc>
              <a:spcBef>
                <a:spcPts val="1000"/>
              </a:spcBef>
              <a:spcAft>
                <a:spcPts val="0"/>
              </a:spcAft>
              <a:buSzPts val="1765"/>
              <a:buFont typeface="Arial"/>
              <a:buChar char="❖"/>
            </a:pPr>
            <a:r>
              <a:rPr b="1" lang="en-US" sz="1765">
                <a:solidFill>
                  <a:schemeClr val="dk1"/>
                </a:solidFill>
                <a:latin typeface="Arial"/>
                <a:ea typeface="Arial"/>
                <a:cs typeface="Arial"/>
                <a:sym typeface="Arial"/>
              </a:rPr>
              <a:t>Entuziasm (Atitudine) </a:t>
            </a:r>
            <a:r>
              <a:rPr lang="en-US" sz="1765">
                <a:solidFill>
                  <a:schemeClr val="dk1"/>
                </a:solidFill>
                <a:latin typeface="Arial"/>
                <a:ea typeface="Arial"/>
                <a:cs typeface="Arial"/>
                <a:sym typeface="Arial"/>
              </a:rPr>
              <a:t>- sunt pasionați de obiectivele lor și sunt motivați din interior. </a:t>
            </a:r>
            <a:endParaRPr sz="1765">
              <a:solidFill>
                <a:schemeClr val="dk1"/>
              </a:solidFill>
              <a:latin typeface="Arial"/>
              <a:ea typeface="Arial"/>
              <a:cs typeface="Arial"/>
              <a:sym typeface="Arial"/>
            </a:endParaRPr>
          </a:p>
          <a:p>
            <a:pPr indent="0" lvl="0" marL="457200" rtl="0" algn="l">
              <a:lnSpc>
                <a:spcPct val="80000"/>
              </a:lnSpc>
              <a:spcBef>
                <a:spcPts val="1000"/>
              </a:spcBef>
              <a:spcAft>
                <a:spcPts val="0"/>
              </a:spcAft>
              <a:buSzPts val="1018"/>
              <a:buNone/>
            </a:pPr>
            <a:r>
              <a:rPr lang="en-US" sz="1765">
                <a:solidFill>
                  <a:schemeClr val="dk1"/>
                </a:solidFill>
                <a:latin typeface="Arial"/>
                <a:ea typeface="Arial"/>
                <a:cs typeface="Arial"/>
                <a:sym typeface="Arial"/>
              </a:rPr>
              <a:t>„Entuziasmul este electricitatea vieții” Gordon Parks.</a:t>
            </a:r>
            <a:endParaRPr sz="1765">
              <a:solidFill>
                <a:schemeClr val="dk1"/>
              </a:solidFill>
              <a:latin typeface="Arial"/>
              <a:ea typeface="Arial"/>
              <a:cs typeface="Arial"/>
              <a:sym typeface="Arial"/>
            </a:endParaRPr>
          </a:p>
          <a:p>
            <a:pPr indent="-340677" lvl="0" marL="457200" rtl="0" algn="l">
              <a:lnSpc>
                <a:spcPct val="80000"/>
              </a:lnSpc>
              <a:spcBef>
                <a:spcPts val="1000"/>
              </a:spcBef>
              <a:spcAft>
                <a:spcPts val="0"/>
              </a:spcAft>
              <a:buSzPts val="1765"/>
              <a:buFont typeface="Arial"/>
              <a:buChar char="❖"/>
            </a:pPr>
            <a:r>
              <a:rPr b="1" lang="en-US" sz="1765">
                <a:solidFill>
                  <a:schemeClr val="dk1"/>
                </a:solidFill>
                <a:latin typeface="Arial"/>
                <a:ea typeface="Arial"/>
                <a:cs typeface="Arial"/>
                <a:sym typeface="Arial"/>
              </a:rPr>
              <a:t>Drive </a:t>
            </a:r>
            <a:r>
              <a:rPr lang="en-US" sz="1765">
                <a:solidFill>
                  <a:schemeClr val="dk1"/>
                </a:solidFill>
                <a:latin typeface="Arial"/>
                <a:ea typeface="Arial"/>
                <a:cs typeface="Arial"/>
                <a:sym typeface="Arial"/>
              </a:rPr>
              <a:t>- </a:t>
            </a:r>
            <a:r>
              <a:rPr b="1" lang="en-US" sz="1765">
                <a:solidFill>
                  <a:schemeClr val="dk1"/>
                </a:solidFill>
                <a:latin typeface="Arial"/>
                <a:ea typeface="Arial"/>
                <a:cs typeface="Arial"/>
                <a:sym typeface="Arial"/>
              </a:rPr>
              <a:t>se angajează să întreprindă acțiuni masive pentru a-și îndeplini obiectivele</a:t>
            </a:r>
            <a:r>
              <a:rPr lang="en-US" sz="1765">
                <a:solidFill>
                  <a:schemeClr val="dk1"/>
                </a:solidFill>
                <a:latin typeface="Arial"/>
                <a:ea typeface="Arial"/>
                <a:cs typeface="Arial"/>
                <a:sym typeface="Arial"/>
              </a:rPr>
              <a:t>. Liderii de succes își stabilesc obiective semnificative, care creează impuls în interiorul lor pentru a deveni mai buni și mai puternici.</a:t>
            </a:r>
            <a:endParaRPr sz="1765">
              <a:solidFill>
                <a:schemeClr val="dk1"/>
              </a:solidFill>
              <a:latin typeface="Arial"/>
              <a:ea typeface="Arial"/>
              <a:cs typeface="Arial"/>
              <a:sym typeface="Arial"/>
            </a:endParaRPr>
          </a:p>
          <a:p>
            <a:pPr indent="0" lvl="0" marL="457200" rtl="0" algn="l">
              <a:lnSpc>
                <a:spcPct val="80000"/>
              </a:lnSpc>
              <a:spcBef>
                <a:spcPts val="1000"/>
              </a:spcBef>
              <a:spcAft>
                <a:spcPts val="0"/>
              </a:spcAft>
              <a:buSzPts val="1018"/>
              <a:buNone/>
            </a:pPr>
            <a:r>
              <a:rPr lang="en-US" sz="1765">
                <a:solidFill>
                  <a:schemeClr val="dk1"/>
                </a:solidFill>
                <a:latin typeface="Arial"/>
                <a:ea typeface="Arial"/>
                <a:cs typeface="Arial"/>
                <a:sym typeface="Arial"/>
              </a:rPr>
              <a:t>„Dacă ai impuls, disciplină și determinare, nimic nu este imposibil.”</a:t>
            </a:r>
            <a:endParaRPr sz="1765">
              <a:solidFill>
                <a:schemeClr val="dk1"/>
              </a:solidFill>
              <a:latin typeface="Arial"/>
              <a:ea typeface="Arial"/>
              <a:cs typeface="Arial"/>
              <a:sym typeface="Arial"/>
            </a:endParaRPr>
          </a:p>
          <a:p>
            <a:pPr indent="-340677" lvl="0" marL="457200" rtl="0" algn="l">
              <a:lnSpc>
                <a:spcPct val="80000"/>
              </a:lnSpc>
              <a:spcBef>
                <a:spcPts val="1000"/>
              </a:spcBef>
              <a:spcAft>
                <a:spcPts val="0"/>
              </a:spcAft>
              <a:buSzPts val="1765"/>
              <a:buFont typeface="Arial"/>
              <a:buChar char="❖"/>
            </a:pPr>
            <a:r>
              <a:rPr b="1" lang="en-US" sz="1765">
                <a:solidFill>
                  <a:schemeClr val="dk1"/>
                </a:solidFill>
                <a:latin typeface="Arial"/>
                <a:ea typeface="Arial"/>
                <a:cs typeface="Arial"/>
                <a:sym typeface="Arial"/>
              </a:rPr>
              <a:t>Empatie </a:t>
            </a:r>
            <a:r>
              <a:rPr lang="en-US" sz="1765">
                <a:solidFill>
                  <a:schemeClr val="dk1"/>
                </a:solidFill>
                <a:latin typeface="Arial"/>
                <a:ea typeface="Arial"/>
                <a:cs typeface="Arial"/>
                <a:sym typeface="Arial"/>
              </a:rPr>
              <a:t>„Conducerea înseamnă empatie. “</a:t>
            </a:r>
            <a:endParaRPr sz="1765">
              <a:solidFill>
                <a:schemeClr val="dk1"/>
              </a:solidFill>
              <a:latin typeface="Arial"/>
              <a:ea typeface="Arial"/>
              <a:cs typeface="Arial"/>
              <a:sym typeface="Arial"/>
            </a:endParaRPr>
          </a:p>
          <a:p>
            <a:pPr indent="0" lvl="0" marL="0" rtl="0" algn="l">
              <a:lnSpc>
                <a:spcPct val="80000"/>
              </a:lnSpc>
              <a:spcBef>
                <a:spcPts val="1000"/>
              </a:spcBef>
              <a:spcAft>
                <a:spcPts val="0"/>
              </a:spcAft>
              <a:buSzPts val="1018"/>
              <a:buNone/>
            </a:pPr>
            <a:r>
              <a:rPr lang="en-US" sz="1765">
                <a:solidFill>
                  <a:schemeClr val="dk1"/>
                </a:solidFill>
                <a:latin typeface="Arial"/>
                <a:ea typeface="Arial"/>
                <a:cs typeface="Arial"/>
                <a:sym typeface="Arial"/>
              </a:rPr>
              <a:t>        “Este abilitatea de a relaționa și de a conecta cu oamenii în scopul de a le            împuternici și de a le inspira viețile.” Oprah Winfrey</a:t>
            </a:r>
            <a:endParaRPr sz="1765">
              <a:solidFill>
                <a:schemeClr val="dk1"/>
              </a:solidFill>
              <a:latin typeface="Arial"/>
              <a:ea typeface="Arial"/>
              <a:cs typeface="Arial"/>
              <a:sym typeface="Arial"/>
            </a:endParaRPr>
          </a:p>
          <a:p>
            <a:pPr indent="0" lvl="0" marL="0" rtl="0" algn="l">
              <a:lnSpc>
                <a:spcPct val="80000"/>
              </a:lnSpc>
              <a:spcBef>
                <a:spcPts val="1000"/>
              </a:spcBef>
              <a:spcAft>
                <a:spcPts val="0"/>
              </a:spcAft>
              <a:buSzPts val="1332"/>
              <a:buNone/>
            </a:pPr>
            <a:r>
              <a:t/>
            </a:r>
            <a:endParaRPr sz="1665">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10776d70bae_1_106"/>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000"/>
              <a:buFont typeface="Arial"/>
              <a:buNone/>
            </a:pPr>
            <a:r>
              <a:rPr b="1" lang="en-US" sz="3000">
                <a:latin typeface="Arial"/>
                <a:ea typeface="Arial"/>
                <a:cs typeface="Arial"/>
                <a:sym typeface="Arial"/>
              </a:rPr>
              <a:t>CARACTERISTICILE OAMENILOR DE SUCCES</a:t>
            </a:r>
            <a:endParaRPr b="1" sz="3200">
              <a:solidFill>
                <a:schemeClr val="lt1"/>
              </a:solidFill>
              <a:latin typeface="Arial"/>
              <a:ea typeface="Arial"/>
              <a:cs typeface="Arial"/>
              <a:sym typeface="Arial"/>
            </a:endParaRPr>
          </a:p>
        </p:txBody>
      </p:sp>
      <p:sp>
        <p:nvSpPr>
          <p:cNvPr id="463" name="Google Shape;463;g10776d70bae_1_106"/>
          <p:cNvSpPr txBox="1"/>
          <p:nvPr>
            <p:ph idx="1" type="body"/>
          </p:nvPr>
        </p:nvSpPr>
        <p:spPr>
          <a:xfrm>
            <a:off x="1127825" y="2548601"/>
            <a:ext cx="8825700" cy="3814500"/>
          </a:xfrm>
          <a:prstGeom prst="rect">
            <a:avLst/>
          </a:prstGeom>
          <a:noFill/>
          <a:ln>
            <a:noFill/>
          </a:ln>
        </p:spPr>
        <p:txBody>
          <a:bodyPr anchorCtr="0" anchor="t" bIns="45700" lIns="91425" spcFirstLastPara="1" rIns="91425" wrap="square" tIns="45700">
            <a:normAutofit fontScale="47500"/>
          </a:bodyPr>
          <a:lstStyle/>
          <a:p>
            <a:pPr indent="-231616" lvl="0" marL="457200" rtl="0" algn="l">
              <a:lnSpc>
                <a:spcPct val="110000"/>
              </a:lnSpc>
              <a:spcBef>
                <a:spcPts val="0"/>
              </a:spcBef>
              <a:spcAft>
                <a:spcPts val="0"/>
              </a:spcAft>
              <a:buSzPct val="100000"/>
              <a:buFont typeface="Arial"/>
              <a:buChar char="❖"/>
            </a:pPr>
            <a:r>
              <a:t/>
            </a:r>
            <a:endParaRPr sz="100">
              <a:latin typeface="Arial"/>
              <a:ea typeface="Arial"/>
              <a:cs typeface="Arial"/>
              <a:sym typeface="Arial"/>
            </a:endParaRPr>
          </a:p>
          <a:p>
            <a:pPr indent="0" lvl="0" marL="457200" rtl="0" algn="l">
              <a:lnSpc>
                <a:spcPct val="110000"/>
              </a:lnSpc>
              <a:spcBef>
                <a:spcPts val="0"/>
              </a:spcBef>
              <a:spcAft>
                <a:spcPts val="0"/>
              </a:spcAft>
              <a:buNone/>
            </a:pPr>
            <a:r>
              <a:t/>
            </a:r>
            <a:endParaRPr b="1" sz="3250">
              <a:solidFill>
                <a:srgbClr val="202124"/>
              </a:solidFill>
              <a:highlight>
                <a:srgbClr val="F8F9FA"/>
              </a:highlight>
              <a:latin typeface="Arial"/>
              <a:ea typeface="Arial"/>
              <a:cs typeface="Arial"/>
              <a:sym typeface="Arial"/>
            </a:endParaRPr>
          </a:p>
          <a:p>
            <a:pPr indent="-339328" lvl="0" marL="457200" rtl="0" algn="l">
              <a:lnSpc>
                <a:spcPct val="110000"/>
              </a:lnSpc>
              <a:spcBef>
                <a:spcPts val="0"/>
              </a:spcBef>
              <a:spcAft>
                <a:spcPts val="0"/>
              </a:spcAft>
              <a:buSzPct val="100000"/>
              <a:buFont typeface="Arial"/>
              <a:buChar char="❖"/>
            </a:pPr>
            <a:r>
              <a:rPr b="1" lang="en-US" sz="3671">
                <a:solidFill>
                  <a:srgbClr val="202124"/>
                </a:solidFill>
                <a:highlight>
                  <a:srgbClr val="F8F9FA"/>
                </a:highlight>
                <a:latin typeface="Arial"/>
                <a:ea typeface="Arial"/>
                <a:cs typeface="Arial"/>
                <a:sym typeface="Arial"/>
              </a:rPr>
              <a:t>Adaptabilitate </a:t>
            </a:r>
            <a:r>
              <a:rPr lang="en-US" sz="3671">
                <a:solidFill>
                  <a:srgbClr val="202124"/>
                </a:solidFill>
                <a:highlight>
                  <a:srgbClr val="F8F9FA"/>
                </a:highlight>
                <a:latin typeface="Arial"/>
                <a:ea typeface="Arial"/>
                <a:cs typeface="Arial"/>
                <a:sym typeface="Arial"/>
              </a:rPr>
              <a:t>– se pot adapta cu ușurință în diverse circumstanțe și sunt, de asemenea, comunicatori eficienți.</a:t>
            </a:r>
            <a:endParaRPr sz="3671">
              <a:solidFill>
                <a:srgbClr val="202124"/>
              </a:solidFill>
              <a:highlight>
                <a:srgbClr val="F8F9FA"/>
              </a:highlight>
              <a:latin typeface="Arial"/>
              <a:ea typeface="Arial"/>
              <a:cs typeface="Arial"/>
              <a:sym typeface="Arial"/>
            </a:endParaRPr>
          </a:p>
          <a:p>
            <a:pPr indent="0" lvl="0" marL="457200" marR="38100" rtl="0" algn="l">
              <a:lnSpc>
                <a:spcPct val="128571"/>
              </a:lnSpc>
              <a:spcBef>
                <a:spcPts val="0"/>
              </a:spcBef>
              <a:spcAft>
                <a:spcPts val="0"/>
              </a:spcAft>
              <a:buNone/>
            </a:pPr>
            <a:r>
              <a:rPr b="1" lang="en-US" sz="3671">
                <a:solidFill>
                  <a:srgbClr val="202124"/>
                </a:solidFill>
                <a:highlight>
                  <a:srgbClr val="F8F9FA"/>
                </a:highlight>
                <a:latin typeface="Arial"/>
                <a:ea typeface="Arial"/>
                <a:cs typeface="Arial"/>
                <a:sym typeface="Arial"/>
              </a:rPr>
              <a:t>„</a:t>
            </a:r>
            <a:r>
              <a:rPr b="1" lang="en-US" sz="3460">
                <a:solidFill>
                  <a:srgbClr val="202124"/>
                </a:solidFill>
                <a:highlight>
                  <a:srgbClr val="F8F9FA"/>
                </a:highlight>
                <a:latin typeface="Arial"/>
                <a:ea typeface="Arial"/>
                <a:cs typeface="Arial"/>
                <a:sym typeface="Arial"/>
              </a:rPr>
              <a:t>Schimbarea este singura constantă în viață. Capacitatea cuiva de a se adapta la aceste provocări va determina succesul în viață.” Benjamin Franklin</a:t>
            </a:r>
            <a:endParaRPr b="1" sz="3460">
              <a:solidFill>
                <a:srgbClr val="202124"/>
              </a:solidFill>
              <a:highlight>
                <a:srgbClr val="F8F9FA"/>
              </a:highlight>
              <a:latin typeface="Arial"/>
              <a:ea typeface="Arial"/>
              <a:cs typeface="Arial"/>
              <a:sym typeface="Arial"/>
            </a:endParaRPr>
          </a:p>
          <a:p>
            <a:pPr indent="0" lvl="0" marL="457200" marR="38100" rtl="0" algn="l">
              <a:lnSpc>
                <a:spcPct val="128571"/>
              </a:lnSpc>
              <a:spcBef>
                <a:spcPts val="0"/>
              </a:spcBef>
              <a:spcAft>
                <a:spcPts val="0"/>
              </a:spcAft>
              <a:buNone/>
            </a:pPr>
            <a:r>
              <a:rPr b="1" lang="en-US" sz="3039">
                <a:solidFill>
                  <a:srgbClr val="202124"/>
                </a:solidFill>
                <a:highlight>
                  <a:srgbClr val="F8F9FA"/>
                </a:highlight>
                <a:latin typeface="Arial"/>
                <a:ea typeface="Arial"/>
                <a:cs typeface="Arial"/>
                <a:sym typeface="Arial"/>
              </a:rPr>
              <a:t> </a:t>
            </a:r>
            <a:endParaRPr b="1" sz="3039">
              <a:solidFill>
                <a:srgbClr val="202124"/>
              </a:solidFill>
              <a:highlight>
                <a:srgbClr val="F8F9FA"/>
              </a:highlight>
              <a:latin typeface="Arial"/>
              <a:ea typeface="Arial"/>
              <a:cs typeface="Arial"/>
              <a:sym typeface="Arial"/>
            </a:endParaRPr>
          </a:p>
          <a:p>
            <a:pPr indent="0" lvl="0" marL="457200" rtl="0" algn="l">
              <a:spcBef>
                <a:spcPts val="1000"/>
              </a:spcBef>
              <a:spcAft>
                <a:spcPts val="0"/>
              </a:spcAft>
              <a:buNone/>
            </a:pPr>
            <a:r>
              <a:t/>
            </a:r>
            <a:endParaRPr sz="3250">
              <a:solidFill>
                <a:srgbClr val="202124"/>
              </a:solidFill>
              <a:highlight>
                <a:srgbClr val="F8F9FA"/>
              </a:highlight>
              <a:latin typeface="Arial"/>
              <a:ea typeface="Arial"/>
              <a:cs typeface="Arial"/>
              <a:sym typeface="Arial"/>
            </a:endParaRPr>
          </a:p>
          <a:p>
            <a:pPr indent="0" lvl="0" marL="457200" marR="38100" rtl="0" algn="l">
              <a:lnSpc>
                <a:spcPct val="128571"/>
              </a:lnSpc>
              <a:spcBef>
                <a:spcPts val="0"/>
              </a:spcBef>
              <a:spcAft>
                <a:spcPts val="0"/>
              </a:spcAft>
              <a:buNone/>
            </a:pPr>
            <a:r>
              <a:t/>
            </a:r>
            <a:endParaRPr sz="2815">
              <a:solidFill>
                <a:srgbClr val="202124"/>
              </a:solidFill>
              <a:highlight>
                <a:srgbClr val="F8F9FA"/>
              </a:highlight>
              <a:latin typeface="Arial"/>
              <a:ea typeface="Arial"/>
              <a:cs typeface="Arial"/>
              <a:sym typeface="Arial"/>
            </a:endParaRPr>
          </a:p>
          <a:p>
            <a:pPr indent="0" lvl="0" marL="457200" marR="38100" rtl="0" algn="l">
              <a:lnSpc>
                <a:spcPct val="128571"/>
              </a:lnSpc>
              <a:spcBef>
                <a:spcPts val="0"/>
              </a:spcBef>
              <a:spcAft>
                <a:spcPts val="0"/>
              </a:spcAft>
              <a:buNone/>
            </a:pPr>
            <a:r>
              <a:t/>
            </a:r>
            <a:endParaRPr sz="2815">
              <a:solidFill>
                <a:srgbClr val="202124"/>
              </a:solidFill>
              <a:highlight>
                <a:srgbClr val="F8F9FA"/>
              </a:highlight>
              <a:latin typeface="Arial"/>
              <a:ea typeface="Arial"/>
              <a:cs typeface="Arial"/>
              <a:sym typeface="Arial"/>
            </a:endParaRPr>
          </a:p>
          <a:p>
            <a:pPr indent="0" lvl="0" marL="457200" marR="38100" rtl="0" algn="l">
              <a:lnSpc>
                <a:spcPct val="128571"/>
              </a:lnSpc>
              <a:spcBef>
                <a:spcPts val="0"/>
              </a:spcBef>
              <a:spcAft>
                <a:spcPts val="0"/>
              </a:spcAft>
              <a:buNone/>
            </a:pPr>
            <a:r>
              <a:t/>
            </a:r>
            <a:endParaRPr sz="2815">
              <a:solidFill>
                <a:srgbClr val="202124"/>
              </a:solidFill>
              <a:highlight>
                <a:srgbClr val="F8F9FA"/>
              </a:highlight>
              <a:latin typeface="Arial"/>
              <a:ea typeface="Arial"/>
              <a:cs typeface="Arial"/>
              <a:sym typeface="Arial"/>
            </a:endParaRPr>
          </a:p>
          <a:p>
            <a:pPr indent="0" lvl="0" marL="0" rtl="0" algn="l">
              <a:spcBef>
                <a:spcPts val="1000"/>
              </a:spcBef>
              <a:spcAft>
                <a:spcPts val="0"/>
              </a:spcAft>
              <a:buNone/>
            </a:pPr>
            <a:r>
              <a:t/>
            </a:r>
            <a:endParaRPr sz="4500">
              <a:solidFill>
                <a:srgbClr val="202124"/>
              </a:solidFill>
              <a:highlight>
                <a:srgbClr val="F8F9FA"/>
              </a:highlight>
              <a:latin typeface="Arial"/>
              <a:ea typeface="Arial"/>
              <a:cs typeface="Arial"/>
              <a:sym typeface="Arial"/>
            </a:endParaRPr>
          </a:p>
          <a:p>
            <a:pPr indent="0" lvl="0" marL="0" rtl="0" algn="l">
              <a:spcBef>
                <a:spcPts val="1000"/>
              </a:spcBef>
              <a:spcAft>
                <a:spcPts val="0"/>
              </a:spcAft>
              <a:buSzPct val="79999"/>
              <a:buNone/>
            </a:pPr>
            <a:r>
              <a:t/>
            </a:r>
            <a:endParaRPr>
              <a:latin typeface="Arial"/>
              <a:ea typeface="Arial"/>
              <a:cs typeface="Arial"/>
              <a:sym typeface="Arial"/>
            </a:endParaRPr>
          </a:p>
        </p:txBody>
      </p:sp>
      <p:pic>
        <p:nvPicPr>
          <p:cNvPr id="464" name="Google Shape;464;g10776d70bae_1_106"/>
          <p:cNvPicPr preferRelativeResize="0"/>
          <p:nvPr/>
        </p:nvPicPr>
        <p:blipFill>
          <a:blip r:embed="rId3">
            <a:alphaModFix/>
          </a:blip>
          <a:stretch>
            <a:fillRect/>
          </a:stretch>
        </p:blipFill>
        <p:spPr>
          <a:xfrm>
            <a:off x="3680625" y="4268825"/>
            <a:ext cx="3078701" cy="1869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107fa725e36_0_12"/>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000"/>
              <a:buFont typeface="Arial"/>
              <a:buNone/>
            </a:pPr>
            <a:r>
              <a:rPr b="1" lang="en-US" sz="3000"/>
              <a:t>REZILIENȚA </a:t>
            </a:r>
            <a:endParaRPr b="1" sz="3200">
              <a:solidFill>
                <a:schemeClr val="lt1"/>
              </a:solidFill>
            </a:endParaRPr>
          </a:p>
        </p:txBody>
      </p:sp>
      <p:sp>
        <p:nvSpPr>
          <p:cNvPr id="470" name="Google Shape;470;g107fa725e36_0_12"/>
          <p:cNvSpPr txBox="1"/>
          <p:nvPr>
            <p:ph idx="1" type="body"/>
          </p:nvPr>
        </p:nvSpPr>
        <p:spPr>
          <a:xfrm>
            <a:off x="1127825" y="2624801"/>
            <a:ext cx="8825700" cy="3814500"/>
          </a:xfrm>
          <a:prstGeom prst="rect">
            <a:avLst/>
          </a:prstGeom>
          <a:noFill/>
          <a:ln>
            <a:noFill/>
          </a:ln>
        </p:spPr>
        <p:txBody>
          <a:bodyPr anchorCtr="0" anchor="t" bIns="45700" lIns="91425" spcFirstLastPara="1" rIns="91425" wrap="square" tIns="45700">
            <a:normAutofit fontScale="25000" lnSpcReduction="20000"/>
          </a:bodyPr>
          <a:lstStyle/>
          <a:p>
            <a:pPr indent="-230187" lvl="0" marL="457200" rtl="0" algn="l">
              <a:lnSpc>
                <a:spcPct val="110000"/>
              </a:lnSpc>
              <a:spcBef>
                <a:spcPts val="0"/>
              </a:spcBef>
              <a:spcAft>
                <a:spcPts val="0"/>
              </a:spcAft>
              <a:buSzPct val="100000"/>
              <a:buFont typeface="Arial"/>
              <a:buChar char="❖"/>
            </a:pPr>
            <a:r>
              <a:t/>
            </a:r>
            <a:endParaRPr sz="100">
              <a:latin typeface="Arial"/>
              <a:ea typeface="Arial"/>
              <a:cs typeface="Arial"/>
              <a:sym typeface="Arial"/>
            </a:endParaRPr>
          </a:p>
          <a:p>
            <a:pPr indent="0" lvl="0" marL="457200" rtl="0" algn="l">
              <a:lnSpc>
                <a:spcPct val="110000"/>
              </a:lnSpc>
              <a:spcBef>
                <a:spcPts val="0"/>
              </a:spcBef>
              <a:spcAft>
                <a:spcPts val="0"/>
              </a:spcAft>
              <a:buNone/>
            </a:pPr>
            <a:r>
              <a:t/>
            </a:r>
            <a:endParaRPr b="1" sz="3250">
              <a:solidFill>
                <a:srgbClr val="202124"/>
              </a:solidFill>
              <a:highlight>
                <a:srgbClr val="F8F9FA"/>
              </a:highlight>
              <a:latin typeface="Arial"/>
              <a:ea typeface="Arial"/>
              <a:cs typeface="Arial"/>
              <a:sym typeface="Arial"/>
            </a:endParaRPr>
          </a:p>
          <a:p>
            <a:pPr indent="-342900" lvl="0" marL="457200" rtl="0" algn="l">
              <a:spcBef>
                <a:spcPts val="1000"/>
              </a:spcBef>
              <a:spcAft>
                <a:spcPts val="0"/>
              </a:spcAft>
              <a:buSzPct val="100000"/>
              <a:buFont typeface="Arial"/>
              <a:buChar char="❖"/>
            </a:pPr>
            <a:r>
              <a:rPr b="1" lang="en-US" sz="7200">
                <a:solidFill>
                  <a:srgbClr val="202124"/>
                </a:solidFill>
                <a:highlight>
                  <a:srgbClr val="F8F9FA"/>
                </a:highlight>
                <a:latin typeface="Arial"/>
                <a:ea typeface="Arial"/>
                <a:cs typeface="Arial"/>
                <a:sym typeface="Arial"/>
              </a:rPr>
              <a:t>Liderii eficienți în materie de reziliență sunt conștienți de reziliența înnăscută și au abilități puternice de adaptare. </a:t>
            </a:r>
            <a:endParaRPr b="1" sz="7200">
              <a:solidFill>
                <a:srgbClr val="202124"/>
              </a:solidFill>
              <a:highlight>
                <a:srgbClr val="F8F9FA"/>
              </a:highlight>
              <a:latin typeface="Arial"/>
              <a:ea typeface="Arial"/>
              <a:cs typeface="Arial"/>
              <a:sym typeface="Arial"/>
            </a:endParaRPr>
          </a:p>
          <a:p>
            <a:pPr indent="0" lvl="0" marL="457200" rtl="0" algn="l">
              <a:spcBef>
                <a:spcPts val="1000"/>
              </a:spcBef>
              <a:spcAft>
                <a:spcPts val="0"/>
              </a:spcAft>
              <a:buClr>
                <a:schemeClr val="dk1"/>
              </a:buClr>
              <a:buSzPts val="275"/>
              <a:buFont typeface="Arial"/>
              <a:buNone/>
            </a:pPr>
            <a:r>
              <a:t/>
            </a:r>
            <a:endParaRPr b="1" sz="7200">
              <a:solidFill>
                <a:srgbClr val="202124"/>
              </a:solidFill>
              <a:highlight>
                <a:srgbClr val="F8F9FA"/>
              </a:highlight>
              <a:latin typeface="Arial"/>
              <a:ea typeface="Arial"/>
              <a:cs typeface="Arial"/>
              <a:sym typeface="Arial"/>
            </a:endParaRPr>
          </a:p>
          <a:p>
            <a:pPr indent="-342900" lvl="0" marL="457200" rtl="0" algn="l">
              <a:spcBef>
                <a:spcPts val="1000"/>
              </a:spcBef>
              <a:spcAft>
                <a:spcPts val="0"/>
              </a:spcAft>
              <a:buSzPct val="100000"/>
              <a:buFont typeface="Arial"/>
              <a:buChar char="❖"/>
            </a:pPr>
            <a:r>
              <a:rPr lang="en-US" sz="7200">
                <a:solidFill>
                  <a:srgbClr val="202124"/>
                </a:solidFill>
                <a:highlight>
                  <a:srgbClr val="F8F9FA"/>
                </a:highlight>
                <a:latin typeface="Arial"/>
                <a:ea typeface="Arial"/>
                <a:cs typeface="Arial"/>
                <a:sym typeface="Arial"/>
              </a:rPr>
              <a:t>„Reziliența înseamnă să știi că ești singurul care are puterea și responsabilitatea de a te ridica” Mary Holloway</a:t>
            </a:r>
            <a:endParaRPr sz="7200">
              <a:solidFill>
                <a:srgbClr val="202124"/>
              </a:solidFill>
              <a:highlight>
                <a:srgbClr val="F8F9FA"/>
              </a:highlight>
              <a:latin typeface="Arial"/>
              <a:ea typeface="Arial"/>
              <a:cs typeface="Arial"/>
              <a:sym typeface="Arial"/>
            </a:endParaRPr>
          </a:p>
          <a:p>
            <a:pPr indent="0" lvl="0" marL="0" rtl="0" algn="l">
              <a:spcBef>
                <a:spcPts val="1000"/>
              </a:spcBef>
              <a:spcAft>
                <a:spcPts val="0"/>
              </a:spcAft>
              <a:buClr>
                <a:schemeClr val="dk1"/>
              </a:buClr>
              <a:buSzPts val="275"/>
              <a:buFont typeface="Arial"/>
              <a:buNone/>
            </a:pPr>
            <a:r>
              <a:t/>
            </a:r>
            <a:endParaRPr sz="7200">
              <a:solidFill>
                <a:srgbClr val="202124"/>
              </a:solidFill>
              <a:highlight>
                <a:srgbClr val="F8F9FA"/>
              </a:highlight>
              <a:latin typeface="Arial"/>
              <a:ea typeface="Arial"/>
              <a:cs typeface="Arial"/>
              <a:sym typeface="Arial"/>
            </a:endParaRPr>
          </a:p>
          <a:p>
            <a:pPr indent="-342900" lvl="0" marL="457200" rtl="0" algn="l">
              <a:spcBef>
                <a:spcPts val="1000"/>
              </a:spcBef>
              <a:spcAft>
                <a:spcPts val="0"/>
              </a:spcAft>
              <a:buSzPct val="100000"/>
              <a:buFont typeface="Arial"/>
              <a:buChar char="❖"/>
            </a:pPr>
            <a:r>
              <a:rPr lang="en-US" sz="7200">
                <a:solidFill>
                  <a:srgbClr val="202124"/>
                </a:solidFill>
                <a:highlight>
                  <a:srgbClr val="F8F9FA"/>
                </a:highlight>
                <a:latin typeface="Arial"/>
                <a:ea typeface="Arial"/>
                <a:cs typeface="Arial"/>
                <a:sym typeface="Arial"/>
              </a:rPr>
              <a:t>Potrivit Dr. Al Siebert, în cartea Avantajul rezilientei, cei mai rezilienti </a:t>
            </a:r>
            <a:r>
              <a:rPr b="1" lang="en-US" sz="7200">
                <a:solidFill>
                  <a:srgbClr val="202124"/>
                </a:solidFill>
                <a:highlight>
                  <a:srgbClr val="F8F9FA"/>
                </a:highlight>
                <a:latin typeface="Arial"/>
                <a:ea typeface="Arial"/>
                <a:cs typeface="Arial"/>
                <a:sym typeface="Arial"/>
              </a:rPr>
              <a:t>oameni sunt “ca niste copii care nu au crescut niciodată”. Un spirit curios și jucăus contribuie în mod direct la creșterea rezilienței deoarece menținandu-ți o buna stare de spirit și punandu-ți întrebari, înveti cum să ieși din circumstante dificile.</a:t>
            </a:r>
            <a:endParaRPr b="1" sz="7200">
              <a:solidFill>
                <a:srgbClr val="202124"/>
              </a:solidFill>
              <a:highlight>
                <a:srgbClr val="F8F9FA"/>
              </a:highlight>
              <a:latin typeface="Arial"/>
              <a:ea typeface="Arial"/>
              <a:cs typeface="Arial"/>
              <a:sym typeface="Arial"/>
            </a:endParaRPr>
          </a:p>
          <a:p>
            <a:pPr indent="0" lvl="0" marL="457200" marR="38100" rtl="0" algn="l">
              <a:lnSpc>
                <a:spcPct val="128571"/>
              </a:lnSpc>
              <a:spcBef>
                <a:spcPts val="0"/>
              </a:spcBef>
              <a:spcAft>
                <a:spcPts val="0"/>
              </a:spcAft>
              <a:buNone/>
            </a:pPr>
            <a:r>
              <a:rPr b="1" lang="en-US" sz="7200">
                <a:solidFill>
                  <a:srgbClr val="202124"/>
                </a:solidFill>
                <a:highlight>
                  <a:srgbClr val="F8F9FA"/>
                </a:highlight>
                <a:latin typeface="Arial"/>
                <a:ea typeface="Arial"/>
                <a:cs typeface="Arial"/>
                <a:sym typeface="Arial"/>
              </a:rPr>
              <a:t> </a:t>
            </a:r>
            <a:endParaRPr b="1" sz="7200">
              <a:solidFill>
                <a:srgbClr val="202124"/>
              </a:solidFill>
              <a:highlight>
                <a:srgbClr val="F8F9FA"/>
              </a:highlight>
              <a:latin typeface="Arial"/>
              <a:ea typeface="Arial"/>
              <a:cs typeface="Arial"/>
              <a:sym typeface="Arial"/>
            </a:endParaRPr>
          </a:p>
          <a:p>
            <a:pPr indent="0" lvl="0" marL="457200" rtl="0" algn="l">
              <a:spcBef>
                <a:spcPts val="1000"/>
              </a:spcBef>
              <a:spcAft>
                <a:spcPts val="0"/>
              </a:spcAft>
              <a:buNone/>
            </a:pPr>
            <a:r>
              <a:t/>
            </a:r>
            <a:endParaRPr sz="3250">
              <a:solidFill>
                <a:srgbClr val="202124"/>
              </a:solidFill>
              <a:highlight>
                <a:srgbClr val="F8F9FA"/>
              </a:highlight>
              <a:latin typeface="Arial"/>
              <a:ea typeface="Arial"/>
              <a:cs typeface="Arial"/>
              <a:sym typeface="Arial"/>
            </a:endParaRPr>
          </a:p>
          <a:p>
            <a:pPr indent="0" lvl="0" marL="457200" marR="38100" rtl="0" algn="l">
              <a:lnSpc>
                <a:spcPct val="128571"/>
              </a:lnSpc>
              <a:spcBef>
                <a:spcPts val="0"/>
              </a:spcBef>
              <a:spcAft>
                <a:spcPts val="0"/>
              </a:spcAft>
              <a:buNone/>
            </a:pPr>
            <a:r>
              <a:t/>
            </a:r>
            <a:endParaRPr sz="2815">
              <a:solidFill>
                <a:srgbClr val="202124"/>
              </a:solidFill>
              <a:highlight>
                <a:srgbClr val="F8F9FA"/>
              </a:highlight>
              <a:latin typeface="Arial"/>
              <a:ea typeface="Arial"/>
              <a:cs typeface="Arial"/>
              <a:sym typeface="Arial"/>
            </a:endParaRPr>
          </a:p>
          <a:p>
            <a:pPr indent="0" lvl="0" marL="457200" marR="38100" rtl="0" algn="l">
              <a:lnSpc>
                <a:spcPct val="128571"/>
              </a:lnSpc>
              <a:spcBef>
                <a:spcPts val="0"/>
              </a:spcBef>
              <a:spcAft>
                <a:spcPts val="0"/>
              </a:spcAft>
              <a:buNone/>
            </a:pPr>
            <a:r>
              <a:t/>
            </a:r>
            <a:endParaRPr sz="2815">
              <a:solidFill>
                <a:srgbClr val="202124"/>
              </a:solidFill>
              <a:highlight>
                <a:srgbClr val="F8F9FA"/>
              </a:highlight>
              <a:latin typeface="Arial"/>
              <a:ea typeface="Arial"/>
              <a:cs typeface="Arial"/>
              <a:sym typeface="Arial"/>
            </a:endParaRPr>
          </a:p>
          <a:p>
            <a:pPr indent="0" lvl="0" marL="457200" marR="38100" rtl="0" algn="l">
              <a:lnSpc>
                <a:spcPct val="128571"/>
              </a:lnSpc>
              <a:spcBef>
                <a:spcPts val="0"/>
              </a:spcBef>
              <a:spcAft>
                <a:spcPts val="0"/>
              </a:spcAft>
              <a:buNone/>
            </a:pPr>
            <a:r>
              <a:t/>
            </a:r>
            <a:endParaRPr sz="2815">
              <a:solidFill>
                <a:srgbClr val="202124"/>
              </a:solidFill>
              <a:highlight>
                <a:srgbClr val="F8F9FA"/>
              </a:highlight>
              <a:latin typeface="Arial"/>
              <a:ea typeface="Arial"/>
              <a:cs typeface="Arial"/>
              <a:sym typeface="Arial"/>
            </a:endParaRPr>
          </a:p>
          <a:p>
            <a:pPr indent="0" lvl="0" marL="0" rtl="0" algn="l">
              <a:spcBef>
                <a:spcPts val="1000"/>
              </a:spcBef>
              <a:spcAft>
                <a:spcPts val="0"/>
              </a:spcAft>
              <a:buNone/>
            </a:pPr>
            <a:r>
              <a:t/>
            </a:r>
            <a:endParaRPr sz="4500">
              <a:solidFill>
                <a:srgbClr val="202124"/>
              </a:solidFill>
              <a:highlight>
                <a:srgbClr val="F8F9FA"/>
              </a:highlight>
              <a:latin typeface="Arial"/>
              <a:ea typeface="Arial"/>
              <a:cs typeface="Arial"/>
              <a:sym typeface="Arial"/>
            </a:endParaRPr>
          </a:p>
          <a:p>
            <a:pPr indent="0" lvl="0" marL="0" rtl="0" algn="l">
              <a:spcBef>
                <a:spcPts val="1000"/>
              </a:spcBef>
              <a:spcAft>
                <a:spcPts val="0"/>
              </a:spcAft>
              <a:buSzPct val="79999"/>
              <a:buNone/>
            </a:pPr>
            <a:r>
              <a:t/>
            </a:r>
            <a:endParaRPr>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1085cc9c32c_0_38"/>
          <p:cNvSpPr txBox="1"/>
          <p:nvPr>
            <p:ph type="title"/>
          </p:nvPr>
        </p:nvSpPr>
        <p:spPr>
          <a:xfrm>
            <a:off x="1066125" y="924350"/>
            <a:ext cx="9245400" cy="707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t>Reziliența- o cheie importanta  a succesului în viață</a:t>
            </a:r>
            <a:endParaRPr b="1"/>
          </a:p>
        </p:txBody>
      </p:sp>
      <p:sp>
        <p:nvSpPr>
          <p:cNvPr id="477" name="Google Shape;477;g1085cc9c32c_0_38"/>
          <p:cNvSpPr txBox="1"/>
          <p:nvPr>
            <p:ph idx="1" type="body"/>
          </p:nvPr>
        </p:nvSpPr>
        <p:spPr>
          <a:xfrm>
            <a:off x="1154950" y="2091950"/>
            <a:ext cx="8825700" cy="364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b="1" i="1"/>
          </a:p>
          <a:p>
            <a:pPr indent="-320040" lvl="0" marL="457200" rtl="0" algn="l">
              <a:spcBef>
                <a:spcPts val="1000"/>
              </a:spcBef>
              <a:spcAft>
                <a:spcPts val="0"/>
              </a:spcAft>
              <a:buClr>
                <a:schemeClr val="dk1"/>
              </a:buClr>
              <a:buSzPts val="1440"/>
              <a:buFont typeface="Arial"/>
              <a:buChar char="❖"/>
            </a:pPr>
            <a:r>
              <a:rPr lang="en-US">
                <a:solidFill>
                  <a:schemeClr val="dk1"/>
                </a:solidFill>
                <a:latin typeface="Arial"/>
                <a:ea typeface="Arial"/>
                <a:cs typeface="Arial"/>
                <a:sym typeface="Arial"/>
              </a:rPr>
              <a:t>Cand se confruntă cu o situație dificila în viata, o persoana rezilientă începe cu întrebări ca acestea: </a:t>
            </a:r>
            <a:endParaRPr>
              <a:solidFill>
                <a:schemeClr val="dk1"/>
              </a:solidFill>
              <a:latin typeface="Arial"/>
              <a:ea typeface="Arial"/>
              <a:cs typeface="Arial"/>
              <a:sym typeface="Arial"/>
            </a:endParaRPr>
          </a:p>
          <a:p>
            <a:pPr indent="-320040" lvl="0" marL="457200" rtl="0" algn="l">
              <a:spcBef>
                <a:spcPts val="0"/>
              </a:spcBef>
              <a:spcAft>
                <a:spcPts val="0"/>
              </a:spcAft>
              <a:buSzPts val="1440"/>
              <a:buFont typeface="Arial"/>
              <a:buChar char="❖"/>
            </a:pPr>
            <a:r>
              <a:rPr b="1" i="1" lang="en-US">
                <a:solidFill>
                  <a:schemeClr val="accent1"/>
                </a:solidFill>
                <a:latin typeface="Arial"/>
                <a:ea typeface="Arial"/>
                <a:cs typeface="Arial"/>
                <a:sym typeface="Arial"/>
              </a:rPr>
              <a:t>Ce este amuzant în această situație?</a:t>
            </a:r>
            <a:endParaRPr b="1" i="1">
              <a:solidFill>
                <a:schemeClr val="accent1"/>
              </a:solidFill>
              <a:latin typeface="Arial"/>
              <a:ea typeface="Arial"/>
              <a:cs typeface="Arial"/>
              <a:sym typeface="Arial"/>
            </a:endParaRPr>
          </a:p>
          <a:p>
            <a:pPr indent="-320040" lvl="0" marL="457200" rtl="0" algn="l">
              <a:spcBef>
                <a:spcPts val="0"/>
              </a:spcBef>
              <a:spcAft>
                <a:spcPts val="0"/>
              </a:spcAft>
              <a:buSzPts val="1440"/>
              <a:buFont typeface="Arial"/>
              <a:buChar char="❖"/>
            </a:pPr>
            <a:r>
              <a:rPr b="1" i="1" lang="en-US">
                <a:solidFill>
                  <a:schemeClr val="accent1"/>
                </a:solidFill>
                <a:latin typeface="Arial"/>
                <a:ea typeface="Arial"/>
                <a:cs typeface="Arial"/>
                <a:sym typeface="Arial"/>
              </a:rPr>
              <a:t>Cum pot să învăț ceva ce nu știam?</a:t>
            </a:r>
            <a:endParaRPr b="1" i="1">
              <a:solidFill>
                <a:schemeClr val="accent1"/>
              </a:solidFill>
              <a:latin typeface="Arial"/>
              <a:ea typeface="Arial"/>
              <a:cs typeface="Arial"/>
              <a:sym typeface="Arial"/>
            </a:endParaRPr>
          </a:p>
          <a:p>
            <a:pPr indent="-320040" lvl="0" marL="457200" rtl="0" algn="l">
              <a:spcBef>
                <a:spcPts val="0"/>
              </a:spcBef>
              <a:spcAft>
                <a:spcPts val="0"/>
              </a:spcAft>
              <a:buSzPts val="1440"/>
              <a:buFont typeface="Arial"/>
              <a:buChar char="❖"/>
            </a:pPr>
            <a:r>
              <a:rPr b="1" i="1" lang="en-US">
                <a:solidFill>
                  <a:schemeClr val="accent1"/>
                </a:solidFill>
                <a:latin typeface="Arial"/>
                <a:ea typeface="Arial"/>
                <a:cs typeface="Arial"/>
                <a:sym typeface="Arial"/>
              </a:rPr>
              <a:t>Cum pot privi această situație dintr-un unghi diferit?</a:t>
            </a:r>
            <a:endParaRPr b="1" i="1">
              <a:solidFill>
                <a:schemeClr val="accent1"/>
              </a:solidFill>
              <a:latin typeface="Arial"/>
              <a:ea typeface="Arial"/>
              <a:cs typeface="Arial"/>
              <a:sym typeface="Arial"/>
            </a:endParaRPr>
          </a:p>
          <a:p>
            <a:pPr indent="-320040" lvl="0" marL="457200" rtl="0" algn="l">
              <a:spcBef>
                <a:spcPts val="0"/>
              </a:spcBef>
              <a:spcAft>
                <a:spcPts val="0"/>
              </a:spcAft>
              <a:buSzPts val="1440"/>
              <a:buFont typeface="Arial"/>
              <a:buChar char="❖"/>
            </a:pPr>
            <a:r>
              <a:rPr b="1" i="1" lang="en-US">
                <a:solidFill>
                  <a:schemeClr val="accent1"/>
                </a:solidFill>
                <a:latin typeface="Arial"/>
                <a:ea typeface="Arial"/>
                <a:cs typeface="Arial"/>
                <a:sym typeface="Arial"/>
              </a:rPr>
              <a:t>Ce s-ar întampla daca aș intoarce totul cu susul in jos? </a:t>
            </a:r>
            <a:endParaRPr b="1" i="1">
              <a:solidFill>
                <a:schemeClr val="accent1"/>
              </a:solidFill>
              <a:latin typeface="Arial"/>
              <a:ea typeface="Arial"/>
              <a:cs typeface="Arial"/>
              <a:sym typeface="Arial"/>
            </a:endParaRPr>
          </a:p>
          <a:p>
            <a:pPr indent="0" lvl="0" marL="457200" rtl="0" algn="l">
              <a:spcBef>
                <a:spcPts val="1000"/>
              </a:spcBef>
              <a:spcAft>
                <a:spcPts val="0"/>
              </a:spcAft>
              <a:buNone/>
            </a:pPr>
            <a:r>
              <a:rPr lang="en-US">
                <a:solidFill>
                  <a:schemeClr val="dk1"/>
                </a:solidFill>
                <a:latin typeface="Arial"/>
                <a:ea typeface="Arial"/>
                <a:cs typeface="Arial"/>
                <a:sym typeface="Arial"/>
              </a:rPr>
              <a:t>“</a:t>
            </a:r>
            <a:r>
              <a:rPr lang="en-US">
                <a:solidFill>
                  <a:schemeClr val="dk1"/>
                </a:solidFill>
                <a:latin typeface="Arial"/>
                <a:ea typeface="Arial"/>
                <a:cs typeface="Arial"/>
                <a:sym typeface="Arial"/>
              </a:rPr>
              <a:t>Distrandu-te cu o situație, o transformi în joc și eviți să te lași copleșit. </a:t>
            </a:r>
            <a:endParaRPr>
              <a:solidFill>
                <a:schemeClr val="dk1"/>
              </a:solidFill>
              <a:latin typeface="Arial"/>
              <a:ea typeface="Arial"/>
              <a:cs typeface="Arial"/>
              <a:sym typeface="Arial"/>
            </a:endParaRPr>
          </a:p>
          <a:p>
            <a:pPr indent="0" lvl="0" marL="457200" rtl="0" algn="l">
              <a:spcBef>
                <a:spcPts val="1000"/>
              </a:spcBef>
              <a:spcAft>
                <a:spcPts val="0"/>
              </a:spcAft>
              <a:buNone/>
            </a:pPr>
            <a:r>
              <a:rPr lang="en-US">
                <a:solidFill>
                  <a:schemeClr val="dk1"/>
                </a:solidFill>
                <a:latin typeface="Arial"/>
                <a:ea typeface="Arial"/>
                <a:cs typeface="Arial"/>
                <a:sym typeface="Arial"/>
              </a:rPr>
              <a:t>Dacă razi, aceste este un semn excelent că ești pe cale să înveți o lecție de viată valoroasă”, afirma Dr. Siebert. </a:t>
            </a:r>
            <a:endParaRPr>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1085cc9c32c_0_50"/>
          <p:cNvSpPr txBox="1"/>
          <p:nvPr>
            <p:ph type="title"/>
          </p:nvPr>
        </p:nvSpPr>
        <p:spPr>
          <a:xfrm>
            <a:off x="1154954" y="973668"/>
            <a:ext cx="8825700" cy="636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000"/>
              <a:t>           </a:t>
            </a:r>
            <a:r>
              <a:rPr b="1" lang="en-US" sz="3000"/>
              <a:t>   SCHIMBAREA MENTALITĂȚII:)</a:t>
            </a:r>
            <a:endParaRPr b="1" sz="3000"/>
          </a:p>
        </p:txBody>
      </p:sp>
      <p:sp>
        <p:nvSpPr>
          <p:cNvPr id="483" name="Google Shape;483;g1085cc9c32c_0_50"/>
          <p:cNvSpPr txBox="1"/>
          <p:nvPr>
            <p:ph idx="1" type="body"/>
          </p:nvPr>
        </p:nvSpPr>
        <p:spPr>
          <a:xfrm>
            <a:off x="1154954" y="2620278"/>
            <a:ext cx="8825700" cy="34164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None/>
            </a:pPr>
            <a:r>
              <a:rPr b="1" lang="en-US" sz="2100">
                <a:solidFill>
                  <a:srgbClr val="202124"/>
                </a:solidFill>
                <a:highlight>
                  <a:srgbClr val="F8F9FA"/>
                </a:highlight>
                <a:latin typeface="Arial"/>
                <a:ea typeface="Arial"/>
                <a:cs typeface="Arial"/>
                <a:sym typeface="Arial"/>
              </a:rPr>
              <a:t>Proces în 4 pași pentru a construi o mentalitate de creștere:</a:t>
            </a:r>
            <a:endParaRPr b="1" sz="2100">
              <a:solidFill>
                <a:srgbClr val="202124"/>
              </a:solidFill>
              <a:highlight>
                <a:srgbClr val="F8F9FA"/>
              </a:highlight>
              <a:latin typeface="Arial"/>
              <a:ea typeface="Arial"/>
              <a:cs typeface="Arial"/>
              <a:sym typeface="Arial"/>
            </a:endParaRPr>
          </a:p>
          <a:p>
            <a:pPr indent="0" lvl="0" marL="0" rtl="0" algn="l">
              <a:spcBef>
                <a:spcPts val="0"/>
              </a:spcBef>
              <a:spcAft>
                <a:spcPts val="0"/>
              </a:spcAft>
              <a:buNone/>
            </a:pPr>
            <a:r>
              <a:t/>
            </a:r>
            <a:endParaRPr b="1" sz="2100">
              <a:solidFill>
                <a:srgbClr val="202124"/>
              </a:solidFill>
              <a:highlight>
                <a:srgbClr val="F8F9FA"/>
              </a:highlight>
              <a:latin typeface="Arial"/>
              <a:ea typeface="Arial"/>
              <a:cs typeface="Arial"/>
              <a:sym typeface="Arial"/>
            </a:endParaRPr>
          </a:p>
          <a:p>
            <a:pPr indent="-387350" lvl="0" marL="457200" rtl="0" algn="l">
              <a:spcBef>
                <a:spcPts val="0"/>
              </a:spcBef>
              <a:spcAft>
                <a:spcPts val="0"/>
              </a:spcAft>
              <a:buClr>
                <a:schemeClr val="accent1"/>
              </a:buClr>
              <a:buSzPts val="2500"/>
              <a:buFont typeface="Arial"/>
              <a:buAutoNum type="arabicPeriod"/>
            </a:pPr>
            <a:r>
              <a:rPr b="1" lang="en-US" sz="2500">
                <a:solidFill>
                  <a:schemeClr val="accent1"/>
                </a:solidFill>
                <a:highlight>
                  <a:srgbClr val="F8F9FA"/>
                </a:highlight>
                <a:latin typeface="Arial"/>
                <a:ea typeface="Arial"/>
                <a:cs typeface="Arial"/>
                <a:sym typeface="Arial"/>
              </a:rPr>
              <a:t>CONȘTIENTIZEAZĂ</a:t>
            </a:r>
            <a:endParaRPr b="1" sz="2500">
              <a:solidFill>
                <a:schemeClr val="accent1"/>
              </a:solidFill>
              <a:highlight>
                <a:srgbClr val="F8F9FA"/>
              </a:highlight>
              <a:latin typeface="Arial"/>
              <a:ea typeface="Arial"/>
              <a:cs typeface="Arial"/>
              <a:sym typeface="Arial"/>
            </a:endParaRPr>
          </a:p>
          <a:p>
            <a:pPr indent="-387350" lvl="0" marL="457200" rtl="0" algn="l">
              <a:spcBef>
                <a:spcPts val="0"/>
              </a:spcBef>
              <a:spcAft>
                <a:spcPts val="0"/>
              </a:spcAft>
              <a:buClr>
                <a:schemeClr val="accent1"/>
              </a:buClr>
              <a:buSzPts val="2500"/>
              <a:buFont typeface="Arial"/>
              <a:buAutoNum type="arabicPeriod"/>
            </a:pPr>
            <a:r>
              <a:rPr b="1" lang="en-US" sz="2500">
                <a:solidFill>
                  <a:schemeClr val="accent1"/>
                </a:solidFill>
                <a:highlight>
                  <a:srgbClr val="F8F9FA"/>
                </a:highlight>
                <a:latin typeface="Arial"/>
                <a:ea typeface="Arial"/>
                <a:cs typeface="Arial"/>
                <a:sym typeface="Arial"/>
              </a:rPr>
              <a:t>ACCEPTĂ</a:t>
            </a:r>
            <a:endParaRPr b="1" sz="2500">
              <a:solidFill>
                <a:schemeClr val="accent1"/>
              </a:solidFill>
              <a:highlight>
                <a:srgbClr val="F8F9FA"/>
              </a:highlight>
              <a:latin typeface="Arial"/>
              <a:ea typeface="Arial"/>
              <a:cs typeface="Arial"/>
              <a:sym typeface="Arial"/>
            </a:endParaRPr>
          </a:p>
          <a:p>
            <a:pPr indent="-387350" lvl="0" marL="457200" rtl="0" algn="l">
              <a:spcBef>
                <a:spcPts val="0"/>
              </a:spcBef>
              <a:spcAft>
                <a:spcPts val="0"/>
              </a:spcAft>
              <a:buClr>
                <a:schemeClr val="accent1"/>
              </a:buClr>
              <a:buSzPts val="2500"/>
              <a:buFont typeface="Arial"/>
              <a:buAutoNum type="arabicPeriod"/>
            </a:pPr>
            <a:r>
              <a:rPr b="1" lang="en-US" sz="2500">
                <a:solidFill>
                  <a:schemeClr val="accent1"/>
                </a:solidFill>
                <a:highlight>
                  <a:srgbClr val="F8F9FA"/>
                </a:highlight>
                <a:latin typeface="Arial"/>
                <a:ea typeface="Arial"/>
                <a:cs typeface="Arial"/>
                <a:sym typeface="Arial"/>
              </a:rPr>
              <a:t>INOVEAZĂ</a:t>
            </a:r>
            <a:endParaRPr b="1" sz="2500">
              <a:solidFill>
                <a:schemeClr val="accent1"/>
              </a:solidFill>
              <a:highlight>
                <a:srgbClr val="F8F9FA"/>
              </a:highlight>
              <a:latin typeface="Arial"/>
              <a:ea typeface="Arial"/>
              <a:cs typeface="Arial"/>
              <a:sym typeface="Arial"/>
            </a:endParaRPr>
          </a:p>
          <a:p>
            <a:pPr indent="-387350" lvl="0" marL="457200" rtl="0" algn="l">
              <a:spcBef>
                <a:spcPts val="0"/>
              </a:spcBef>
              <a:spcAft>
                <a:spcPts val="0"/>
              </a:spcAft>
              <a:buClr>
                <a:schemeClr val="accent1"/>
              </a:buClr>
              <a:buSzPts val="2500"/>
              <a:buFont typeface="Arial"/>
              <a:buAutoNum type="arabicPeriod"/>
            </a:pPr>
            <a:r>
              <a:rPr b="1" lang="en-US" sz="2500">
                <a:solidFill>
                  <a:schemeClr val="accent1"/>
                </a:solidFill>
                <a:highlight>
                  <a:srgbClr val="F8F9FA"/>
                </a:highlight>
                <a:latin typeface="Arial"/>
                <a:ea typeface="Arial"/>
                <a:cs typeface="Arial"/>
                <a:sym typeface="Arial"/>
              </a:rPr>
              <a:t>TRANSFORMĂ.</a:t>
            </a:r>
            <a:endParaRPr b="1" sz="2500">
              <a:solidFill>
                <a:schemeClr val="accent1"/>
              </a:solidFill>
              <a:highlight>
                <a:srgbClr val="F8F9FA"/>
              </a:highlight>
              <a:latin typeface="Arial"/>
              <a:ea typeface="Arial"/>
              <a:cs typeface="Arial"/>
              <a:sym typeface="Arial"/>
            </a:endParaRPr>
          </a:p>
          <a:p>
            <a:pPr indent="0" lvl="0" marL="457200" rtl="0" algn="l">
              <a:spcBef>
                <a:spcPts val="0"/>
              </a:spcBef>
              <a:spcAft>
                <a:spcPts val="0"/>
              </a:spcAft>
              <a:buNone/>
            </a:pPr>
            <a:r>
              <a:t/>
            </a:r>
            <a:endParaRPr b="1" sz="2500">
              <a:solidFill>
                <a:schemeClr val="accent1"/>
              </a:solidFill>
              <a:highlight>
                <a:srgbClr val="F8F9FA"/>
              </a:highlight>
              <a:latin typeface="Arial"/>
              <a:ea typeface="Arial"/>
              <a:cs typeface="Arial"/>
              <a:sym typeface="Arial"/>
            </a:endParaRPr>
          </a:p>
        </p:txBody>
      </p:sp>
      <p:pic>
        <p:nvPicPr>
          <p:cNvPr id="484" name="Google Shape;484;g1085cc9c32c_0_50"/>
          <p:cNvPicPr preferRelativeResize="0"/>
          <p:nvPr/>
        </p:nvPicPr>
        <p:blipFill>
          <a:blip r:embed="rId3">
            <a:alphaModFix/>
          </a:blip>
          <a:stretch>
            <a:fillRect/>
          </a:stretch>
        </p:blipFill>
        <p:spPr>
          <a:xfrm>
            <a:off x="5157625" y="3118175"/>
            <a:ext cx="5981700" cy="3186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3"/>
          <p:cNvSpPr/>
          <p:nvPr/>
        </p:nvSpPr>
        <p:spPr>
          <a:xfrm>
            <a:off x="0" y="0"/>
            <a:ext cx="12192000" cy="6858000"/>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289" name="Google Shape;289;p3"/>
          <p:cNvGrpSpPr/>
          <p:nvPr/>
        </p:nvGrpSpPr>
        <p:grpSpPr>
          <a:xfrm>
            <a:off x="0" y="76200"/>
            <a:ext cx="12192000" cy="6858000"/>
            <a:chOff x="0" y="0"/>
            <a:chExt cx="12192000" cy="6858000"/>
          </a:xfrm>
        </p:grpSpPr>
        <p:sp>
          <p:nvSpPr>
            <p:cNvPr id="290" name="Google Shape;290;p3"/>
            <p:cNvSpPr/>
            <p:nvPr/>
          </p:nvSpPr>
          <p:spPr>
            <a:xfrm>
              <a:off x="0" y="0"/>
              <a:ext cx="121920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92" name="Google Shape;292;p3"/>
          <p:cNvSpPr txBox="1"/>
          <p:nvPr>
            <p:ph type="title"/>
          </p:nvPr>
        </p:nvSpPr>
        <p:spPr>
          <a:xfrm>
            <a:off x="836247" y="1085549"/>
            <a:ext cx="3430800" cy="46869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600"/>
              <a:buFont typeface="Century Gothic"/>
              <a:buNone/>
            </a:pPr>
            <a:br>
              <a:rPr lang="en-US">
                <a:solidFill>
                  <a:schemeClr val="lt1"/>
                </a:solidFill>
              </a:rPr>
            </a:br>
            <a:r>
              <a:rPr lang="en-US" sz="3700">
                <a:solidFill>
                  <a:schemeClr val="lt1"/>
                </a:solidFill>
              </a:rPr>
              <a:t>DEFINIȚIA LIDERULUI </a:t>
            </a:r>
            <a:endParaRPr sz="3700">
              <a:solidFill>
                <a:schemeClr val="lt1"/>
              </a:solidFill>
            </a:endParaRPr>
          </a:p>
          <a:p>
            <a:pPr indent="0" lvl="0" marL="0" rtl="0" algn="r">
              <a:spcBef>
                <a:spcPts val="0"/>
              </a:spcBef>
              <a:spcAft>
                <a:spcPts val="0"/>
              </a:spcAft>
              <a:buClr>
                <a:schemeClr val="lt1"/>
              </a:buClr>
              <a:buSzPts val="3600"/>
              <a:buFont typeface="Century Gothic"/>
              <a:buNone/>
            </a:pPr>
            <a:r>
              <a:rPr lang="en-US" sz="3700">
                <a:solidFill>
                  <a:schemeClr val="lt1"/>
                </a:solidFill>
              </a:rPr>
              <a:t>DE </a:t>
            </a:r>
            <a:r>
              <a:rPr lang="en-US" sz="3700">
                <a:solidFill>
                  <a:schemeClr val="accent1"/>
                </a:solidFill>
              </a:rPr>
              <a:t>SUCCES</a:t>
            </a:r>
            <a:endParaRPr sz="3700">
              <a:solidFill>
                <a:schemeClr val="accent1"/>
              </a:solidFill>
            </a:endParaRPr>
          </a:p>
          <a:p>
            <a:pPr indent="0" lvl="0" marL="0" rtl="0" algn="r">
              <a:spcBef>
                <a:spcPts val="0"/>
              </a:spcBef>
              <a:spcAft>
                <a:spcPts val="0"/>
              </a:spcAft>
              <a:buClr>
                <a:schemeClr val="lt1"/>
              </a:buClr>
              <a:buSzPts val="3600"/>
              <a:buFont typeface="Century Gothic"/>
              <a:buNone/>
            </a:pPr>
            <a:br>
              <a:rPr lang="en-US" sz="3700">
                <a:solidFill>
                  <a:schemeClr val="lt1"/>
                </a:solidFill>
              </a:rPr>
            </a:br>
            <a:br>
              <a:rPr lang="en-US">
                <a:solidFill>
                  <a:schemeClr val="lt1"/>
                </a:solidFill>
              </a:rPr>
            </a:br>
            <a:r>
              <a:rPr lang="en-US">
                <a:solidFill>
                  <a:schemeClr val="lt1"/>
                </a:solidFill>
              </a:rPr>
              <a:t> </a:t>
            </a:r>
            <a:endParaRPr/>
          </a:p>
        </p:txBody>
      </p:sp>
      <p:cxnSp>
        <p:nvCxnSpPr>
          <p:cNvPr id="293" name="Google Shape;293;p3"/>
          <p:cNvCxnSpPr/>
          <p:nvPr/>
        </p:nvCxnSpPr>
        <p:spPr>
          <a:xfrm>
            <a:off x="4654296" y="1930986"/>
            <a:ext cx="0" cy="3200400"/>
          </a:xfrm>
          <a:prstGeom prst="straightConnector1">
            <a:avLst/>
          </a:prstGeom>
          <a:noFill/>
          <a:ln cap="sq" cmpd="sng" w="15875">
            <a:solidFill>
              <a:schemeClr val="lt1"/>
            </a:solidFill>
            <a:prstDash val="solid"/>
            <a:miter lim="800000"/>
            <a:headEnd len="sm" w="sm" type="none"/>
            <a:tailEnd len="sm" w="sm" type="none"/>
          </a:ln>
        </p:spPr>
      </p:cxnSp>
      <p:sp>
        <p:nvSpPr>
          <p:cNvPr id="294" name="Google Shape;294;p3"/>
          <p:cNvSpPr txBox="1"/>
          <p:nvPr>
            <p:ph idx="1" type="body"/>
          </p:nvPr>
        </p:nvSpPr>
        <p:spPr>
          <a:xfrm>
            <a:off x="4845000" y="1539350"/>
            <a:ext cx="5776200" cy="42333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SzPts val="360"/>
              <a:buNone/>
            </a:pPr>
            <a:r>
              <a:t/>
            </a:r>
            <a:endParaRPr sz="285">
              <a:solidFill>
                <a:schemeClr val="lt1"/>
              </a:solidFill>
              <a:latin typeface="Arial"/>
              <a:ea typeface="Arial"/>
              <a:cs typeface="Arial"/>
              <a:sym typeface="Arial"/>
            </a:endParaRPr>
          </a:p>
          <a:p>
            <a:pPr indent="-372110" lvl="0" marL="342900" rtl="0" algn="l">
              <a:lnSpc>
                <a:spcPct val="70000"/>
              </a:lnSpc>
              <a:spcBef>
                <a:spcPts val="1000"/>
              </a:spcBef>
              <a:spcAft>
                <a:spcPts val="0"/>
              </a:spcAft>
              <a:buClr>
                <a:schemeClr val="lt1"/>
              </a:buClr>
              <a:buSzPts val="1900"/>
              <a:buChar char="❖"/>
            </a:pPr>
            <a:r>
              <a:rPr b="1" lang="en-US" sz="1900">
                <a:solidFill>
                  <a:schemeClr val="lt1"/>
                </a:solidFill>
                <a:latin typeface="Arial"/>
                <a:ea typeface="Arial"/>
                <a:cs typeface="Arial"/>
                <a:sym typeface="Arial"/>
              </a:rPr>
              <a:t>O persoană care are succes este un atlet, care îsi antreneaza zi de zi muschii minții, ai corpului si ai spiritului pentru a avea succes. </a:t>
            </a:r>
            <a:endParaRPr b="1" sz="1900">
              <a:solidFill>
                <a:schemeClr val="lt1"/>
              </a:solidFill>
              <a:latin typeface="Arial"/>
              <a:ea typeface="Arial"/>
              <a:cs typeface="Arial"/>
              <a:sym typeface="Arial"/>
            </a:endParaRPr>
          </a:p>
          <a:p>
            <a:pPr indent="0" lvl="0" marL="342900" rtl="0" algn="l">
              <a:lnSpc>
                <a:spcPct val="70000"/>
              </a:lnSpc>
              <a:spcBef>
                <a:spcPts val="1000"/>
              </a:spcBef>
              <a:spcAft>
                <a:spcPts val="0"/>
              </a:spcAft>
              <a:buSzPts val="275"/>
              <a:buNone/>
            </a:pPr>
            <a:r>
              <a:t/>
            </a:r>
            <a:endParaRPr b="1" sz="1900">
              <a:solidFill>
                <a:schemeClr val="lt1"/>
              </a:solidFill>
              <a:latin typeface="Arial"/>
              <a:ea typeface="Arial"/>
              <a:cs typeface="Arial"/>
              <a:sym typeface="Arial"/>
            </a:endParaRPr>
          </a:p>
          <a:p>
            <a:pPr indent="-372110" lvl="0" marL="342900" rtl="0" algn="l">
              <a:lnSpc>
                <a:spcPct val="70000"/>
              </a:lnSpc>
              <a:spcBef>
                <a:spcPts val="1000"/>
              </a:spcBef>
              <a:spcAft>
                <a:spcPts val="0"/>
              </a:spcAft>
              <a:buClr>
                <a:schemeClr val="lt1"/>
              </a:buClr>
              <a:buSzPts val="1900"/>
              <a:buFont typeface="Arial"/>
              <a:buChar char="❖"/>
            </a:pPr>
            <a:r>
              <a:rPr b="1" lang="en-US" sz="1900">
                <a:solidFill>
                  <a:schemeClr val="lt1"/>
                </a:solidFill>
                <a:latin typeface="Arial"/>
                <a:ea typeface="Arial"/>
                <a:cs typeface="Arial"/>
                <a:sym typeface="Arial"/>
              </a:rPr>
              <a:t>Vizionarul care planifică strategic și își focuseaza mintea și energia pentru a-și îndeplini scopurile, învătand în permanență din greșeli, care reprezintă combustibilul pentru următorul pas in materializarea succesului.</a:t>
            </a:r>
            <a:endParaRPr b="1" sz="1900">
              <a:solidFill>
                <a:schemeClr val="lt1"/>
              </a:solidFill>
              <a:latin typeface="Arial"/>
              <a:ea typeface="Arial"/>
              <a:cs typeface="Arial"/>
              <a:sym typeface="Arial"/>
            </a:endParaRPr>
          </a:p>
          <a:p>
            <a:pPr indent="0" lvl="0" marL="342900" rtl="0" algn="l">
              <a:lnSpc>
                <a:spcPct val="70000"/>
              </a:lnSpc>
              <a:spcBef>
                <a:spcPts val="1000"/>
              </a:spcBef>
              <a:spcAft>
                <a:spcPts val="0"/>
              </a:spcAft>
              <a:buSzPts val="275"/>
              <a:buNone/>
            </a:pPr>
            <a:r>
              <a:t/>
            </a:r>
            <a:endParaRPr b="1" sz="1900">
              <a:solidFill>
                <a:schemeClr val="lt1"/>
              </a:solidFill>
              <a:latin typeface="Arial"/>
              <a:ea typeface="Arial"/>
              <a:cs typeface="Arial"/>
              <a:sym typeface="Arial"/>
            </a:endParaRPr>
          </a:p>
          <a:p>
            <a:pPr indent="-372110" lvl="0" marL="342900" rtl="0" algn="l">
              <a:lnSpc>
                <a:spcPct val="70000"/>
              </a:lnSpc>
              <a:spcBef>
                <a:spcPts val="1000"/>
              </a:spcBef>
              <a:spcAft>
                <a:spcPts val="0"/>
              </a:spcAft>
              <a:buClr>
                <a:schemeClr val="lt1"/>
              </a:buClr>
              <a:buSzPts val="1900"/>
              <a:buFont typeface="Arial"/>
              <a:buChar char="❖"/>
            </a:pPr>
            <a:r>
              <a:rPr b="1" lang="en-US" sz="1900">
                <a:solidFill>
                  <a:schemeClr val="lt1"/>
                </a:solidFill>
                <a:latin typeface="Arial"/>
                <a:ea typeface="Arial"/>
                <a:cs typeface="Arial"/>
                <a:sym typeface="Arial"/>
              </a:rPr>
              <a:t>Un leader cu “LION heart” &amp;“I can do it attitude”</a:t>
            </a:r>
            <a:endParaRPr b="1" sz="1900">
              <a:solidFill>
                <a:schemeClr val="lt1"/>
              </a:solidFill>
              <a:latin typeface="Arial"/>
              <a:ea typeface="Arial"/>
              <a:cs typeface="Arial"/>
              <a:sym typeface="Arial"/>
            </a:endParaRPr>
          </a:p>
          <a:p>
            <a:pPr indent="0" lvl="0" marL="0" rtl="0" algn="l">
              <a:lnSpc>
                <a:spcPct val="70000"/>
              </a:lnSpc>
              <a:spcBef>
                <a:spcPts val="1000"/>
              </a:spcBef>
              <a:spcAft>
                <a:spcPts val="0"/>
              </a:spcAft>
              <a:buSzPts val="275"/>
              <a:buNone/>
            </a:pPr>
            <a:r>
              <a:t/>
            </a:r>
            <a:endParaRPr b="1" sz="150">
              <a:solidFill>
                <a:srgbClr val="3F3F3F"/>
              </a:solidFill>
              <a:latin typeface="Arial"/>
              <a:ea typeface="Arial"/>
              <a:cs typeface="Arial"/>
              <a:sym typeface="Arial"/>
            </a:endParaRPr>
          </a:p>
          <a:p>
            <a:pPr indent="0" lvl="0" marL="342900" rtl="0" algn="l">
              <a:lnSpc>
                <a:spcPct val="70000"/>
              </a:lnSpc>
              <a:spcBef>
                <a:spcPts val="1000"/>
              </a:spcBef>
              <a:spcAft>
                <a:spcPts val="0"/>
              </a:spcAft>
              <a:buSzPts val="275"/>
              <a:buNone/>
            </a:pPr>
            <a:r>
              <a:t/>
            </a:r>
            <a:endParaRPr b="1" sz="125">
              <a:solidFill>
                <a:schemeClr val="lt1"/>
              </a:solidFill>
              <a:latin typeface="Arial"/>
              <a:ea typeface="Arial"/>
              <a:cs typeface="Arial"/>
              <a:sym typeface="Arial"/>
            </a:endParaRPr>
          </a:p>
          <a:p>
            <a:pPr indent="0" lvl="0" marL="342900" rtl="0" algn="l">
              <a:lnSpc>
                <a:spcPct val="70000"/>
              </a:lnSpc>
              <a:spcBef>
                <a:spcPts val="1000"/>
              </a:spcBef>
              <a:spcAft>
                <a:spcPts val="0"/>
              </a:spcAft>
              <a:buSzPts val="275"/>
              <a:buNone/>
            </a:pPr>
            <a:r>
              <a:t/>
            </a:r>
            <a:endParaRPr b="1" sz="125">
              <a:solidFill>
                <a:schemeClr val="lt1"/>
              </a:solidFill>
              <a:latin typeface="Arial"/>
              <a:ea typeface="Arial"/>
              <a:cs typeface="Arial"/>
              <a:sym typeface="Arial"/>
            </a:endParaRPr>
          </a:p>
          <a:p>
            <a:pPr indent="0" lvl="0" marL="342900" rtl="0" algn="l">
              <a:lnSpc>
                <a:spcPct val="70000"/>
              </a:lnSpc>
              <a:spcBef>
                <a:spcPts val="1000"/>
              </a:spcBef>
              <a:spcAft>
                <a:spcPts val="0"/>
              </a:spcAft>
              <a:buSzPts val="275"/>
              <a:buNone/>
            </a:pPr>
            <a:r>
              <a:t/>
            </a:r>
            <a:endParaRPr b="1" sz="125">
              <a:solidFill>
                <a:schemeClr val="lt1"/>
              </a:solidFill>
              <a:latin typeface="Arial"/>
              <a:ea typeface="Arial"/>
              <a:cs typeface="Arial"/>
              <a:sym typeface="Arial"/>
            </a:endParaRPr>
          </a:p>
          <a:p>
            <a:pPr indent="0" lvl="0" marL="0" rtl="0" algn="l">
              <a:lnSpc>
                <a:spcPct val="70000"/>
              </a:lnSpc>
              <a:spcBef>
                <a:spcPts val="1000"/>
              </a:spcBef>
              <a:spcAft>
                <a:spcPts val="0"/>
              </a:spcAft>
              <a:buSzPts val="360"/>
              <a:buNone/>
            </a:pPr>
            <a:r>
              <a:t/>
            </a:r>
            <a:endParaRPr sz="150">
              <a:solidFill>
                <a:schemeClr val="lt1"/>
              </a:solidFill>
            </a:endParaRPr>
          </a:p>
        </p:txBody>
      </p:sp>
      <p:pic>
        <p:nvPicPr>
          <p:cNvPr id="295" name="Google Shape;295;p3"/>
          <p:cNvPicPr preferRelativeResize="0"/>
          <p:nvPr/>
        </p:nvPicPr>
        <p:blipFill>
          <a:blip r:embed="rId5">
            <a:alphaModFix/>
          </a:blip>
          <a:stretch>
            <a:fillRect/>
          </a:stretch>
        </p:blipFill>
        <p:spPr>
          <a:xfrm>
            <a:off x="1392300" y="3758775"/>
            <a:ext cx="2828925" cy="1949050"/>
          </a:xfrm>
          <a:prstGeom prst="rect">
            <a:avLst/>
          </a:prstGeom>
          <a:noFill/>
          <a:ln>
            <a:noFill/>
          </a:ln>
        </p:spPr>
      </p:pic>
      <p:pic>
        <p:nvPicPr>
          <p:cNvPr id="296" name="Google Shape;296;p3"/>
          <p:cNvPicPr preferRelativeResize="0"/>
          <p:nvPr/>
        </p:nvPicPr>
        <p:blipFill>
          <a:blip r:embed="rId6">
            <a:alphaModFix/>
          </a:blip>
          <a:stretch>
            <a:fillRect/>
          </a:stretch>
        </p:blipFill>
        <p:spPr>
          <a:xfrm>
            <a:off x="7617800" y="5043800"/>
            <a:ext cx="1296300" cy="861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1085cc9c32c_0_45"/>
          <p:cNvSpPr txBox="1"/>
          <p:nvPr>
            <p:ph type="title"/>
          </p:nvPr>
        </p:nvSpPr>
        <p:spPr>
          <a:xfrm>
            <a:off x="1520025" y="884881"/>
            <a:ext cx="8825700" cy="1177500"/>
          </a:xfrm>
          <a:prstGeom prst="rect">
            <a:avLst/>
          </a:prstGeom>
          <a:noFill/>
          <a:ln>
            <a:noFill/>
          </a:ln>
        </p:spPr>
        <p:txBody>
          <a:bodyPr anchorCtr="0" anchor="ctr" bIns="45700" lIns="91425" spcFirstLastPara="1" rIns="91425" wrap="square" tIns="45700">
            <a:noAutofit/>
          </a:bodyPr>
          <a:lstStyle/>
          <a:p>
            <a:pPr indent="-342900" lvl="0" marL="457200" rtl="0" algn="l">
              <a:spcBef>
                <a:spcPts val="0"/>
              </a:spcBef>
              <a:spcAft>
                <a:spcPts val="0"/>
              </a:spcAft>
              <a:buSzPts val="1800"/>
              <a:buFont typeface="Arial"/>
              <a:buChar char="●"/>
            </a:pPr>
            <a:br>
              <a:rPr b="1" lang="en-US" sz="2300">
                <a:latin typeface="Arial"/>
                <a:ea typeface="Arial"/>
                <a:cs typeface="Arial"/>
                <a:sym typeface="Arial"/>
              </a:rPr>
            </a:br>
            <a:br>
              <a:rPr b="1" lang="en-US" sz="2300">
                <a:latin typeface="Arial"/>
                <a:ea typeface="Arial"/>
                <a:cs typeface="Arial"/>
                <a:sym typeface="Arial"/>
              </a:rPr>
            </a:br>
            <a:br>
              <a:rPr b="1" lang="en-US" sz="2300">
                <a:latin typeface="Arial"/>
                <a:ea typeface="Arial"/>
                <a:cs typeface="Arial"/>
                <a:sym typeface="Arial"/>
              </a:rPr>
            </a:br>
            <a:r>
              <a:rPr b="1" lang="en-US" sz="3000">
                <a:latin typeface="Arial"/>
                <a:ea typeface="Arial"/>
                <a:cs typeface="Arial"/>
                <a:sym typeface="Arial"/>
              </a:rPr>
              <a:t>1. CONSTIENTIZEAZĂ</a:t>
            </a:r>
            <a:endParaRPr b="1" sz="3300">
              <a:solidFill>
                <a:schemeClr val="dk1"/>
              </a:solidFill>
              <a:highlight>
                <a:schemeClr val="dk1"/>
              </a:highlight>
              <a:latin typeface="Arial"/>
              <a:ea typeface="Arial"/>
              <a:cs typeface="Arial"/>
              <a:sym typeface="Arial"/>
            </a:endParaRPr>
          </a:p>
          <a:p>
            <a:pPr indent="0" lvl="0" marL="0" rtl="0" algn="l">
              <a:spcBef>
                <a:spcPts val="0"/>
              </a:spcBef>
              <a:spcAft>
                <a:spcPts val="0"/>
              </a:spcAft>
              <a:buClr>
                <a:schemeClr val="lt2"/>
              </a:buClr>
              <a:buSzPts val="1800"/>
              <a:buFont typeface="Arial"/>
              <a:buNone/>
            </a:pPr>
            <a:br>
              <a:rPr lang="en-US" sz="3700">
                <a:solidFill>
                  <a:schemeClr val="dk1"/>
                </a:solidFill>
                <a:latin typeface="Arial"/>
                <a:ea typeface="Arial"/>
                <a:cs typeface="Arial"/>
                <a:sym typeface="Arial"/>
              </a:rPr>
            </a:br>
            <a:endParaRPr sz="3700">
              <a:solidFill>
                <a:schemeClr val="dk1"/>
              </a:solidFill>
            </a:endParaRPr>
          </a:p>
        </p:txBody>
      </p:sp>
      <p:sp>
        <p:nvSpPr>
          <p:cNvPr id="490" name="Google Shape;490;g1085cc9c32c_0_45"/>
          <p:cNvSpPr txBox="1"/>
          <p:nvPr>
            <p:ph idx="1" type="body"/>
          </p:nvPr>
        </p:nvSpPr>
        <p:spPr>
          <a:xfrm>
            <a:off x="1135225" y="2299175"/>
            <a:ext cx="8825700" cy="36114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None/>
            </a:pPr>
            <a:r>
              <a:t/>
            </a:r>
            <a:endParaRPr sz="2666">
              <a:solidFill>
                <a:srgbClr val="202124"/>
              </a:solidFill>
              <a:highlight>
                <a:srgbClr val="F8F9FA"/>
              </a:highlight>
              <a:latin typeface="Arial"/>
              <a:ea typeface="Arial"/>
              <a:cs typeface="Arial"/>
              <a:sym typeface="Arial"/>
            </a:endParaRPr>
          </a:p>
          <a:p>
            <a:pPr indent="0" lvl="0" marL="0" rtl="0" algn="ctr">
              <a:spcBef>
                <a:spcPts val="0"/>
              </a:spcBef>
              <a:spcAft>
                <a:spcPts val="0"/>
              </a:spcAft>
              <a:buNone/>
            </a:pPr>
            <a:r>
              <a:rPr lang="en-US" sz="6807">
                <a:solidFill>
                  <a:schemeClr val="accent1"/>
                </a:solidFill>
                <a:highlight>
                  <a:srgbClr val="F8F9FA"/>
                </a:highlight>
                <a:latin typeface="Arial"/>
                <a:ea typeface="Arial"/>
                <a:cs typeface="Arial"/>
                <a:sym typeface="Arial"/>
              </a:rPr>
              <a:t>“There is nothing wrong with the mind, the trouble only begins when we believe its negative thoughts -The Secret”</a:t>
            </a:r>
            <a:endParaRPr sz="6807">
              <a:solidFill>
                <a:schemeClr val="accent1"/>
              </a:solidFill>
              <a:highlight>
                <a:srgbClr val="F8F9FA"/>
              </a:highlight>
              <a:latin typeface="Arial"/>
              <a:ea typeface="Arial"/>
              <a:cs typeface="Arial"/>
              <a:sym typeface="Arial"/>
            </a:endParaRPr>
          </a:p>
          <a:p>
            <a:pPr indent="0" lvl="0" marL="457200" rtl="0" algn="l">
              <a:spcBef>
                <a:spcPts val="0"/>
              </a:spcBef>
              <a:spcAft>
                <a:spcPts val="0"/>
              </a:spcAft>
              <a:buNone/>
            </a:pPr>
            <a:r>
              <a:t/>
            </a:r>
            <a:endParaRPr sz="6807">
              <a:solidFill>
                <a:schemeClr val="dk1"/>
              </a:solidFill>
              <a:highlight>
                <a:srgbClr val="F8F9FA"/>
              </a:highlight>
              <a:latin typeface="Arial"/>
              <a:ea typeface="Arial"/>
              <a:cs typeface="Arial"/>
              <a:sym typeface="Arial"/>
            </a:endParaRPr>
          </a:p>
          <a:p>
            <a:pPr indent="-336672" lvl="0" marL="457200" rtl="0" algn="l">
              <a:spcBef>
                <a:spcPts val="0"/>
              </a:spcBef>
              <a:spcAft>
                <a:spcPts val="0"/>
              </a:spcAft>
              <a:buClr>
                <a:schemeClr val="dk1"/>
              </a:buClr>
              <a:buSzPct val="100000"/>
              <a:buFont typeface="Arial"/>
              <a:buChar char="❖"/>
            </a:pPr>
            <a:r>
              <a:rPr lang="en-US" sz="6807">
                <a:solidFill>
                  <a:schemeClr val="dk1"/>
                </a:solidFill>
                <a:highlight>
                  <a:srgbClr val="F8F9FA"/>
                </a:highlight>
                <a:latin typeface="Arial"/>
                <a:ea typeface="Arial"/>
                <a:cs typeface="Arial"/>
                <a:sym typeface="Arial"/>
              </a:rPr>
              <a:t>Vei învăța, vei face greșeli, dar disponibilitatea ta de a acorda atenție, de a te accepta exact asa cum esti și de a evalua viața, provocările, sindromul impostorului și complexitățile te va ajuta să iei decizii mai bune.</a:t>
            </a:r>
            <a:endParaRPr sz="6807">
              <a:solidFill>
                <a:schemeClr val="dk1"/>
              </a:solidFill>
              <a:highlight>
                <a:srgbClr val="F8F9FA"/>
              </a:highlight>
              <a:latin typeface="Arial"/>
              <a:ea typeface="Arial"/>
              <a:cs typeface="Arial"/>
              <a:sym typeface="Arial"/>
            </a:endParaRPr>
          </a:p>
          <a:p>
            <a:pPr indent="0" lvl="0" marL="457200" rtl="0" algn="l">
              <a:spcBef>
                <a:spcPts val="0"/>
              </a:spcBef>
              <a:spcAft>
                <a:spcPts val="0"/>
              </a:spcAft>
              <a:buNone/>
            </a:pPr>
            <a:r>
              <a:t/>
            </a:r>
            <a:endParaRPr sz="6807">
              <a:solidFill>
                <a:schemeClr val="dk1"/>
              </a:solidFill>
              <a:highlight>
                <a:srgbClr val="F8F9FA"/>
              </a:highlight>
              <a:latin typeface="Arial"/>
              <a:ea typeface="Arial"/>
              <a:cs typeface="Arial"/>
              <a:sym typeface="Arial"/>
            </a:endParaRPr>
          </a:p>
          <a:p>
            <a:pPr indent="-336672" lvl="0" marL="457200" marR="38100" rtl="0" algn="l">
              <a:lnSpc>
                <a:spcPct val="128571"/>
              </a:lnSpc>
              <a:spcBef>
                <a:spcPts val="0"/>
              </a:spcBef>
              <a:spcAft>
                <a:spcPts val="0"/>
              </a:spcAft>
              <a:buClr>
                <a:schemeClr val="dk1"/>
              </a:buClr>
              <a:buSzPct val="100000"/>
              <a:buFont typeface="Arial"/>
              <a:buChar char="❖"/>
            </a:pPr>
            <a:r>
              <a:rPr lang="en-US" sz="6807">
                <a:solidFill>
                  <a:schemeClr val="dk1"/>
                </a:solidFill>
                <a:highlight>
                  <a:srgbClr val="F8F9FA"/>
                </a:highlight>
                <a:latin typeface="Arial"/>
                <a:ea typeface="Arial"/>
                <a:cs typeface="Arial"/>
                <a:sym typeface="Arial"/>
              </a:rPr>
              <a:t>Potrivit Fundației Naționale de Știință, </a:t>
            </a:r>
            <a:r>
              <a:rPr b="1" lang="en-US" sz="6807">
                <a:solidFill>
                  <a:schemeClr val="dk1"/>
                </a:solidFill>
                <a:highlight>
                  <a:srgbClr val="F8F9FA"/>
                </a:highlight>
                <a:latin typeface="Arial"/>
                <a:ea typeface="Arial"/>
                <a:cs typeface="Arial"/>
                <a:sym typeface="Arial"/>
              </a:rPr>
              <a:t>o persoană medie are aproximativ 12.000 până la 60.000 de gânduri pe zi, iar 80% sunt negative și 95% sunt gânduri repetitive.</a:t>
            </a:r>
            <a:endParaRPr b="1" sz="6807">
              <a:solidFill>
                <a:schemeClr val="dk1"/>
              </a:solidFill>
              <a:highlight>
                <a:srgbClr val="F8F9FA"/>
              </a:highlight>
              <a:latin typeface="Arial"/>
              <a:ea typeface="Arial"/>
              <a:cs typeface="Arial"/>
              <a:sym typeface="Arial"/>
            </a:endParaRPr>
          </a:p>
          <a:p>
            <a:pPr indent="-336672" lvl="0" marL="457200" marR="38100" rtl="0" algn="l">
              <a:lnSpc>
                <a:spcPct val="128571"/>
              </a:lnSpc>
              <a:spcBef>
                <a:spcPts val="0"/>
              </a:spcBef>
              <a:spcAft>
                <a:spcPts val="0"/>
              </a:spcAft>
              <a:buClr>
                <a:schemeClr val="dk1"/>
              </a:buClr>
              <a:buSzPct val="100000"/>
              <a:buFont typeface="Arial"/>
              <a:buChar char="❖"/>
            </a:pPr>
            <a:r>
              <a:rPr lang="en-US" sz="6807">
                <a:solidFill>
                  <a:schemeClr val="dk1"/>
                </a:solidFill>
                <a:highlight>
                  <a:srgbClr val="F8F9FA"/>
                </a:highlight>
                <a:latin typeface="Arial"/>
                <a:ea typeface="Arial"/>
                <a:cs typeface="Arial"/>
                <a:sym typeface="Arial"/>
              </a:rPr>
              <a:t>Vestea bună este că </a:t>
            </a:r>
            <a:r>
              <a:rPr b="1" lang="en-US" sz="6807">
                <a:solidFill>
                  <a:schemeClr val="accent1"/>
                </a:solidFill>
                <a:highlight>
                  <a:srgbClr val="F8F9FA"/>
                </a:highlight>
                <a:latin typeface="Arial"/>
                <a:ea typeface="Arial"/>
                <a:cs typeface="Arial"/>
                <a:sym typeface="Arial"/>
              </a:rPr>
              <a:t>ne putem antrena mintea să devina aliatul nostru și nu inamicul nostru,  prin observarea gandurilor și alegerea conștientă a acelor ganduri care ne susțin intențiile și evoluția. </a:t>
            </a:r>
            <a:endParaRPr b="1" sz="6807">
              <a:solidFill>
                <a:schemeClr val="accent1"/>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None/>
            </a:pPr>
            <a:r>
              <a:t/>
            </a:r>
            <a:endParaRPr sz="2229">
              <a:solidFill>
                <a:srgbClr val="202124"/>
              </a:solidFill>
              <a:highlight>
                <a:srgbClr val="F8F9FA"/>
              </a:highlight>
              <a:latin typeface="Arial"/>
              <a:ea typeface="Arial"/>
              <a:cs typeface="Arial"/>
              <a:sym typeface="Arial"/>
            </a:endParaRPr>
          </a:p>
          <a:p>
            <a:pPr indent="0" lvl="0" marL="457200" rtl="0" algn="l">
              <a:spcBef>
                <a:spcPts val="0"/>
              </a:spcBef>
              <a:spcAft>
                <a:spcPts val="0"/>
              </a:spcAft>
              <a:buNone/>
            </a:pPr>
            <a:r>
              <a:t/>
            </a:r>
            <a:endParaRPr sz="2266">
              <a:solidFill>
                <a:schemeClr val="dk1"/>
              </a:solidFill>
              <a:highlight>
                <a:srgbClr val="F8F9FA"/>
              </a:highlight>
              <a:latin typeface="Arial"/>
              <a:ea typeface="Arial"/>
              <a:cs typeface="Arial"/>
              <a:sym typeface="Arial"/>
            </a:endParaRPr>
          </a:p>
          <a:p>
            <a:pPr indent="0" lvl="0" marL="0" rtl="0" algn="l">
              <a:spcBef>
                <a:spcPts val="0"/>
              </a:spcBef>
              <a:spcAft>
                <a:spcPts val="0"/>
              </a:spcAft>
              <a:buSzPct val="63543"/>
              <a:buNone/>
            </a:pPr>
            <a:r>
              <a:t/>
            </a:r>
            <a:endParaRPr sz="2266">
              <a:solidFill>
                <a:schemeClr val="dk1"/>
              </a:solidFill>
              <a:highlight>
                <a:srgbClr val="F8F9FA"/>
              </a:highlight>
              <a:latin typeface="Arial"/>
              <a:ea typeface="Arial"/>
              <a:cs typeface="Arial"/>
              <a:sym typeface="Arial"/>
            </a:endParaRPr>
          </a:p>
          <a:p>
            <a:pPr indent="0" lvl="0" marL="0" rtl="0" algn="l">
              <a:spcBef>
                <a:spcPts val="0"/>
              </a:spcBef>
              <a:spcAft>
                <a:spcPts val="0"/>
              </a:spcAft>
              <a:buSzPct val="63543"/>
              <a:buNone/>
            </a:pPr>
            <a:r>
              <a:t/>
            </a:r>
            <a:endParaRPr b="1" sz="2266">
              <a:solidFill>
                <a:schemeClr val="dk1"/>
              </a:solidFill>
              <a:highlight>
                <a:srgbClr val="F8F9FA"/>
              </a:highlight>
              <a:latin typeface="Arial"/>
              <a:ea typeface="Arial"/>
              <a:cs typeface="Arial"/>
              <a:sym typeface="Arial"/>
            </a:endParaRPr>
          </a:p>
          <a:p>
            <a:pPr indent="0" lvl="0" marL="0" rtl="0" algn="l">
              <a:spcBef>
                <a:spcPts val="0"/>
              </a:spcBef>
              <a:spcAft>
                <a:spcPts val="0"/>
              </a:spcAft>
              <a:buSzPct val="78730"/>
              <a:buNone/>
            </a:pPr>
            <a:r>
              <a:t/>
            </a:r>
            <a:endParaRPr b="1" sz="1829">
              <a:solidFill>
                <a:schemeClr val="dk1"/>
              </a:solidFill>
              <a:highlight>
                <a:srgbClr val="F8F9FA"/>
              </a:highlight>
              <a:latin typeface="Arial"/>
              <a:ea typeface="Arial"/>
              <a:cs typeface="Arial"/>
              <a:sym typeface="Arial"/>
            </a:endParaRPr>
          </a:p>
          <a:p>
            <a:pPr indent="0" lvl="0" marL="0" rtl="0" algn="l">
              <a:spcBef>
                <a:spcPts val="0"/>
              </a:spcBef>
              <a:spcAft>
                <a:spcPts val="0"/>
              </a:spcAft>
              <a:buSzPct val="78730"/>
              <a:buNone/>
            </a:pPr>
            <a:r>
              <a:t/>
            </a:r>
            <a:endParaRPr b="1" sz="1829">
              <a:solidFill>
                <a:schemeClr val="dk1"/>
              </a:solidFill>
              <a:highlight>
                <a:srgbClr val="F8F9FA"/>
              </a:highlight>
              <a:latin typeface="Arial"/>
              <a:ea typeface="Arial"/>
              <a:cs typeface="Arial"/>
              <a:sym typeface="Arial"/>
            </a:endParaRPr>
          </a:p>
          <a:p>
            <a:pPr indent="0" lvl="0" marL="0" marR="0" rtl="0" algn="l">
              <a:spcBef>
                <a:spcPts val="0"/>
              </a:spcBef>
              <a:spcAft>
                <a:spcPts val="0"/>
              </a:spcAft>
              <a:buSzPct val="79999"/>
              <a:buNone/>
            </a:pPr>
            <a:r>
              <a:t/>
            </a:r>
            <a:endParaRPr sz="1800">
              <a:latin typeface="Arial"/>
              <a:ea typeface="Arial"/>
              <a:cs typeface="Arial"/>
              <a:sym typeface="Arial"/>
            </a:endParaRPr>
          </a:p>
          <a:p>
            <a:pPr indent="-258318" lvl="0" marL="342900" rtl="0" algn="l">
              <a:spcBef>
                <a:spcPts val="1000"/>
              </a:spcBef>
              <a:spcAft>
                <a:spcPts val="0"/>
              </a:spcAft>
              <a:buSzPct val="79999"/>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16"/>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200"/>
              <a:buFont typeface="Arial"/>
              <a:buNone/>
            </a:pPr>
            <a:br>
              <a:rPr lang="en-US" sz="3200">
                <a:latin typeface="Arial"/>
                <a:ea typeface="Arial"/>
                <a:cs typeface="Arial"/>
                <a:sym typeface="Arial"/>
              </a:rPr>
            </a:br>
            <a:r>
              <a:rPr lang="en-US" sz="3200">
                <a:latin typeface="Arial"/>
                <a:ea typeface="Arial"/>
                <a:cs typeface="Arial"/>
                <a:sym typeface="Arial"/>
              </a:rPr>
              <a:t>Ce poti sa faci ca sa fii mai conștient zi de zi?</a:t>
            </a:r>
            <a:br>
              <a:rPr lang="en-US" sz="3200">
                <a:latin typeface="Arial"/>
                <a:ea typeface="Arial"/>
                <a:cs typeface="Arial"/>
                <a:sym typeface="Arial"/>
              </a:rPr>
            </a:br>
            <a:endParaRPr sz="3200">
              <a:latin typeface="Arial"/>
              <a:ea typeface="Arial"/>
              <a:cs typeface="Arial"/>
              <a:sym typeface="Arial"/>
            </a:endParaRPr>
          </a:p>
        </p:txBody>
      </p:sp>
      <p:sp>
        <p:nvSpPr>
          <p:cNvPr id="496" name="Google Shape;496;p16"/>
          <p:cNvSpPr txBox="1"/>
          <p:nvPr>
            <p:ph idx="1" type="body"/>
          </p:nvPr>
        </p:nvSpPr>
        <p:spPr>
          <a:xfrm>
            <a:off x="1154950" y="2496500"/>
            <a:ext cx="8825700" cy="37695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spcBef>
                <a:spcPts val="0"/>
              </a:spcBef>
              <a:spcAft>
                <a:spcPts val="0"/>
              </a:spcAft>
              <a:buSzPts val="360"/>
              <a:buNone/>
            </a:pPr>
            <a:r>
              <a:t/>
            </a:r>
            <a:endParaRPr b="1" sz="5900">
              <a:solidFill>
                <a:srgbClr val="202124"/>
              </a:solidFill>
              <a:highlight>
                <a:srgbClr val="F8F9FA"/>
              </a:highlight>
              <a:latin typeface="Arial"/>
              <a:ea typeface="Arial"/>
              <a:cs typeface="Arial"/>
              <a:sym typeface="Arial"/>
            </a:endParaRPr>
          </a:p>
          <a:p>
            <a:pPr indent="0" lvl="0" marL="0" marR="0" rtl="0" algn="l">
              <a:spcBef>
                <a:spcPts val="0"/>
              </a:spcBef>
              <a:spcAft>
                <a:spcPts val="0"/>
              </a:spcAft>
              <a:buNone/>
            </a:pPr>
            <a:r>
              <a:t/>
            </a:r>
            <a:endParaRPr sz="6700">
              <a:solidFill>
                <a:schemeClr val="accent1"/>
              </a:solidFill>
              <a:highlight>
                <a:srgbClr val="F8F9FA"/>
              </a:highlight>
              <a:latin typeface="Arial"/>
              <a:ea typeface="Arial"/>
              <a:cs typeface="Arial"/>
              <a:sym typeface="Arial"/>
            </a:endParaRPr>
          </a:p>
          <a:p>
            <a:pPr indent="-334962" lvl="0" marL="457200" marR="0" rtl="0" algn="l">
              <a:spcBef>
                <a:spcPts val="0"/>
              </a:spcBef>
              <a:spcAft>
                <a:spcPts val="0"/>
              </a:spcAft>
              <a:buSzPct val="100000"/>
              <a:buFont typeface="Arial"/>
              <a:buChar char="❖"/>
            </a:pPr>
            <a:r>
              <a:rPr lang="en-US" sz="6700">
                <a:solidFill>
                  <a:schemeClr val="accent1"/>
                </a:solidFill>
                <a:highlight>
                  <a:srgbClr val="F8F9FA"/>
                </a:highlight>
                <a:latin typeface="Arial"/>
                <a:ea typeface="Arial"/>
                <a:cs typeface="Arial"/>
                <a:sym typeface="Arial"/>
              </a:rPr>
              <a:t>Înțelege convingerile limitative și posibilele frici (toți le avem!) care te-au ținut pe loc sau care ți-au blocat potentialul pană acum și fă-ți un update. </a:t>
            </a:r>
            <a:endParaRPr sz="6700">
              <a:solidFill>
                <a:schemeClr val="accent1"/>
              </a:solidFill>
              <a:highlight>
                <a:srgbClr val="F8F9FA"/>
              </a:highlight>
              <a:latin typeface="Arial"/>
              <a:ea typeface="Arial"/>
              <a:cs typeface="Arial"/>
              <a:sym typeface="Arial"/>
            </a:endParaRPr>
          </a:p>
          <a:p>
            <a:pPr indent="0" lvl="0" marL="457200" marR="0" rtl="0" algn="l">
              <a:spcBef>
                <a:spcPts val="0"/>
              </a:spcBef>
              <a:spcAft>
                <a:spcPts val="0"/>
              </a:spcAft>
              <a:buNone/>
            </a:pPr>
            <a:r>
              <a:t/>
            </a:r>
            <a:endParaRPr sz="6700">
              <a:solidFill>
                <a:schemeClr val="accent1"/>
              </a:solidFill>
              <a:highlight>
                <a:srgbClr val="F8F9FA"/>
              </a:highlight>
              <a:latin typeface="Arial"/>
              <a:ea typeface="Arial"/>
              <a:cs typeface="Arial"/>
              <a:sym typeface="Arial"/>
            </a:endParaRPr>
          </a:p>
          <a:p>
            <a:pPr indent="0" lvl="0" marL="0" marR="0" rtl="0" algn="l">
              <a:spcBef>
                <a:spcPts val="0"/>
              </a:spcBef>
              <a:spcAft>
                <a:spcPts val="0"/>
              </a:spcAft>
              <a:buNone/>
            </a:pPr>
            <a:r>
              <a:rPr lang="en-US" sz="6700">
                <a:solidFill>
                  <a:schemeClr val="accent1"/>
                </a:solidFill>
                <a:highlight>
                  <a:srgbClr val="F8F9FA"/>
                </a:highlight>
                <a:latin typeface="Arial"/>
                <a:ea typeface="Arial"/>
                <a:cs typeface="Arial"/>
                <a:sym typeface="Arial"/>
              </a:rPr>
              <a:t>Mi-e frică să merg cu avionul- Îmi fac scenarii că avionul se poate prăbusi pană ajung la destinatie.</a:t>
            </a:r>
            <a:endParaRPr sz="6700">
              <a:solidFill>
                <a:schemeClr val="accent1"/>
              </a:solidFill>
              <a:highlight>
                <a:srgbClr val="F8F9FA"/>
              </a:highlight>
              <a:latin typeface="Arial"/>
              <a:ea typeface="Arial"/>
              <a:cs typeface="Arial"/>
              <a:sym typeface="Arial"/>
            </a:endParaRPr>
          </a:p>
          <a:p>
            <a:pPr indent="0" lvl="0" marL="0" marR="0" rtl="0" algn="l">
              <a:spcBef>
                <a:spcPts val="0"/>
              </a:spcBef>
              <a:spcAft>
                <a:spcPts val="0"/>
              </a:spcAft>
              <a:buNone/>
            </a:pPr>
            <a:r>
              <a:t/>
            </a:r>
            <a:endParaRPr sz="6700">
              <a:solidFill>
                <a:schemeClr val="accent1"/>
              </a:solidFill>
              <a:highlight>
                <a:srgbClr val="F8F9FA"/>
              </a:highlight>
              <a:latin typeface="Arial"/>
              <a:ea typeface="Arial"/>
              <a:cs typeface="Arial"/>
              <a:sym typeface="Arial"/>
            </a:endParaRPr>
          </a:p>
          <a:p>
            <a:pPr indent="0" lvl="0" marL="0" marR="0" rtl="0" algn="l">
              <a:spcBef>
                <a:spcPts val="0"/>
              </a:spcBef>
              <a:spcAft>
                <a:spcPts val="0"/>
              </a:spcAft>
              <a:buNone/>
            </a:pPr>
            <a:r>
              <a:rPr lang="en-US" sz="6700">
                <a:solidFill>
                  <a:schemeClr val="accent1"/>
                </a:solidFill>
                <a:highlight>
                  <a:srgbClr val="F8F9FA"/>
                </a:highlight>
                <a:latin typeface="Arial"/>
                <a:ea typeface="Arial"/>
                <a:cs typeface="Arial"/>
                <a:sym typeface="Arial"/>
              </a:rPr>
              <a:t>Înlocuiește acest scenariu mental cu unul care te deschide către noi posibilitati: “Ce bine mă voi simți cand voi ajunge în Malta și voi putea face prima baie” și acționează în ciuda fricii”</a:t>
            </a:r>
            <a:endParaRPr sz="6700">
              <a:solidFill>
                <a:schemeClr val="accent1"/>
              </a:solidFill>
              <a:highlight>
                <a:srgbClr val="F8F9FA"/>
              </a:highlight>
              <a:latin typeface="Arial"/>
              <a:ea typeface="Arial"/>
              <a:cs typeface="Arial"/>
              <a:sym typeface="Arial"/>
            </a:endParaRPr>
          </a:p>
          <a:p>
            <a:pPr indent="0" lvl="0" marL="0" marR="0" rtl="0" algn="l">
              <a:spcBef>
                <a:spcPts val="0"/>
              </a:spcBef>
              <a:spcAft>
                <a:spcPts val="0"/>
              </a:spcAft>
              <a:buNone/>
            </a:pPr>
            <a:r>
              <a:t/>
            </a:r>
            <a:endParaRPr sz="6700">
              <a:solidFill>
                <a:schemeClr val="accent1"/>
              </a:solidFill>
              <a:highlight>
                <a:srgbClr val="F8F9FA"/>
              </a:highlight>
              <a:latin typeface="Arial"/>
              <a:ea typeface="Arial"/>
              <a:cs typeface="Arial"/>
              <a:sym typeface="Arial"/>
            </a:endParaRPr>
          </a:p>
          <a:p>
            <a:pPr indent="-334962" lvl="0" marL="457200" marR="0" rtl="0" algn="l">
              <a:spcBef>
                <a:spcPts val="0"/>
              </a:spcBef>
              <a:spcAft>
                <a:spcPts val="0"/>
              </a:spcAft>
              <a:buSzPct val="100000"/>
              <a:buFont typeface="Arial"/>
              <a:buChar char="❖"/>
            </a:pPr>
            <a:r>
              <a:rPr lang="en-US" sz="6700">
                <a:solidFill>
                  <a:schemeClr val="accent1"/>
                </a:solidFill>
                <a:highlight>
                  <a:srgbClr val="F8F9FA"/>
                </a:highlight>
                <a:latin typeface="Arial"/>
                <a:ea typeface="Arial"/>
                <a:cs typeface="Arial"/>
                <a:sym typeface="Arial"/>
              </a:rPr>
              <a:t>Ascultă-ți corpul. </a:t>
            </a:r>
            <a:endParaRPr sz="6700">
              <a:solidFill>
                <a:schemeClr val="accent1"/>
              </a:solidFill>
              <a:highlight>
                <a:srgbClr val="F8F9FA"/>
              </a:highlight>
              <a:latin typeface="Arial"/>
              <a:ea typeface="Arial"/>
              <a:cs typeface="Arial"/>
              <a:sym typeface="Arial"/>
            </a:endParaRPr>
          </a:p>
          <a:p>
            <a:pPr indent="0" lvl="0" marL="0" marR="0" rtl="0" algn="l">
              <a:spcBef>
                <a:spcPts val="0"/>
              </a:spcBef>
              <a:spcAft>
                <a:spcPts val="0"/>
              </a:spcAft>
              <a:buSzPts val="360"/>
              <a:buNone/>
            </a:pPr>
            <a:r>
              <a:t/>
            </a:r>
            <a:endParaRPr sz="67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None/>
            </a:pPr>
            <a:r>
              <a:rPr lang="en-US" sz="6700">
                <a:solidFill>
                  <a:srgbClr val="202124"/>
                </a:solidFill>
                <a:highlight>
                  <a:srgbClr val="F8F9FA"/>
                </a:highlight>
                <a:latin typeface="Arial"/>
                <a:ea typeface="Arial"/>
                <a:cs typeface="Arial"/>
                <a:sym typeface="Arial"/>
              </a:rPr>
              <a:t>Cum mă simt în acest moment? Ce ganduri și emoții sunt dominante în această zi?</a:t>
            </a:r>
            <a:endParaRPr sz="67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None/>
            </a:pPr>
            <a:r>
              <a:rPr lang="en-US" sz="6700">
                <a:solidFill>
                  <a:srgbClr val="202124"/>
                </a:solidFill>
                <a:highlight>
                  <a:srgbClr val="F8F9FA"/>
                </a:highlight>
                <a:latin typeface="Arial"/>
                <a:ea typeface="Arial"/>
                <a:cs typeface="Arial"/>
                <a:sym typeface="Arial"/>
              </a:rPr>
              <a:t>Care este nevoia mea acum? Ce simt să fac în acest moment (sa mă hidratez, să iau o pauză etc)</a:t>
            </a:r>
            <a:endParaRPr sz="67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None/>
            </a:pPr>
            <a:r>
              <a:t/>
            </a:r>
            <a:endParaRPr sz="3750">
              <a:solidFill>
                <a:srgbClr val="202124"/>
              </a:solidFill>
              <a:highlight>
                <a:srgbClr val="F8F9FA"/>
              </a:highlight>
              <a:latin typeface="Arial"/>
              <a:ea typeface="Arial"/>
              <a:cs typeface="Arial"/>
              <a:sym typeface="Arial"/>
            </a:endParaRPr>
          </a:p>
          <a:p>
            <a:pPr indent="-251459" lvl="0" marL="342900" rtl="0" algn="l">
              <a:spcBef>
                <a:spcPts val="1000"/>
              </a:spcBef>
              <a:spcAft>
                <a:spcPts val="0"/>
              </a:spcAft>
              <a:buSzPct val="79999"/>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17"/>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b="1" lang="en-US" sz="3000"/>
              <a:t>2. ACCEPTARE</a:t>
            </a:r>
            <a:endParaRPr b="1" sz="3000"/>
          </a:p>
        </p:txBody>
      </p:sp>
      <p:sp>
        <p:nvSpPr>
          <p:cNvPr id="502" name="Google Shape;502;p17"/>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fontScale="40000" lnSpcReduction="20000"/>
          </a:bodyPr>
          <a:lstStyle/>
          <a:p>
            <a:pPr indent="0" lvl="0" marL="0" marR="0" rtl="0" algn="l">
              <a:spcBef>
                <a:spcPts val="0"/>
              </a:spcBef>
              <a:spcAft>
                <a:spcPts val="0"/>
              </a:spcAft>
              <a:buSzPct val="68571"/>
              <a:buNone/>
            </a:pPr>
            <a:r>
              <a:t/>
            </a:r>
            <a:endParaRPr b="1" sz="2100" u="sng">
              <a:solidFill>
                <a:schemeClr val="accent1"/>
              </a:solidFill>
              <a:highlight>
                <a:srgbClr val="F8F9FA"/>
              </a:highlight>
              <a:latin typeface="Arial"/>
              <a:ea typeface="Arial"/>
              <a:cs typeface="Arial"/>
              <a:sym typeface="Arial"/>
            </a:endParaRPr>
          </a:p>
          <a:p>
            <a:pPr indent="0" lvl="0" marL="0" marR="0" rtl="0" algn="l">
              <a:spcBef>
                <a:spcPts val="0"/>
              </a:spcBef>
              <a:spcAft>
                <a:spcPts val="0"/>
              </a:spcAft>
              <a:buSzPct val="34523"/>
              <a:buNone/>
            </a:pPr>
            <a:r>
              <a:t/>
            </a:r>
            <a:endParaRPr sz="4171">
              <a:solidFill>
                <a:srgbClr val="202124"/>
              </a:solidFill>
              <a:highlight>
                <a:srgbClr val="F8F9FA"/>
              </a:highlight>
              <a:latin typeface="Arial"/>
              <a:ea typeface="Arial"/>
              <a:cs typeface="Arial"/>
              <a:sym typeface="Arial"/>
            </a:endParaRPr>
          </a:p>
          <a:p>
            <a:pPr indent="-340894" lvl="0" marL="457200" marR="0" rtl="0" algn="l">
              <a:spcBef>
                <a:spcPts val="0"/>
              </a:spcBef>
              <a:spcAft>
                <a:spcPts val="0"/>
              </a:spcAft>
              <a:buSzPct val="100000"/>
              <a:buFont typeface="Arial"/>
              <a:buChar char="❖"/>
            </a:pPr>
            <a:r>
              <a:rPr lang="en-US" sz="4421">
                <a:solidFill>
                  <a:srgbClr val="202124"/>
                </a:solidFill>
                <a:highlight>
                  <a:srgbClr val="F8F9FA"/>
                </a:highlight>
                <a:latin typeface="Arial"/>
                <a:ea typeface="Arial"/>
                <a:cs typeface="Arial"/>
                <a:sym typeface="Arial"/>
              </a:rPr>
              <a:t>Acceptă </a:t>
            </a:r>
            <a:r>
              <a:rPr b="1" lang="en-US" sz="4421">
                <a:solidFill>
                  <a:srgbClr val="202124"/>
                </a:solidFill>
                <a:highlight>
                  <a:srgbClr val="F8F9FA"/>
                </a:highlight>
                <a:latin typeface="Arial"/>
                <a:ea typeface="Arial"/>
                <a:cs typeface="Arial"/>
                <a:sym typeface="Arial"/>
              </a:rPr>
              <a:t>unde ești.</a:t>
            </a:r>
            <a:endParaRPr b="1" sz="4421">
              <a:solidFill>
                <a:srgbClr val="202124"/>
              </a:solidFill>
              <a:highlight>
                <a:srgbClr val="F8F9FA"/>
              </a:highlight>
              <a:latin typeface="Arial"/>
              <a:ea typeface="Arial"/>
              <a:cs typeface="Arial"/>
              <a:sym typeface="Arial"/>
            </a:endParaRPr>
          </a:p>
          <a:p>
            <a:pPr indent="0" lvl="0" marL="457200" marR="0" rtl="0" algn="l">
              <a:spcBef>
                <a:spcPts val="0"/>
              </a:spcBef>
              <a:spcAft>
                <a:spcPts val="0"/>
              </a:spcAft>
              <a:buNone/>
            </a:pPr>
            <a:r>
              <a:t/>
            </a:r>
            <a:endParaRPr sz="4421">
              <a:solidFill>
                <a:srgbClr val="202124"/>
              </a:solidFill>
              <a:highlight>
                <a:srgbClr val="F8F9FA"/>
              </a:highlight>
              <a:latin typeface="Arial"/>
              <a:ea typeface="Arial"/>
              <a:cs typeface="Arial"/>
              <a:sym typeface="Arial"/>
            </a:endParaRPr>
          </a:p>
          <a:p>
            <a:pPr indent="-340894" lvl="0" marL="457200" marR="0" rtl="0" algn="l">
              <a:spcBef>
                <a:spcPts val="0"/>
              </a:spcBef>
              <a:spcAft>
                <a:spcPts val="0"/>
              </a:spcAft>
              <a:buSzPct val="100000"/>
              <a:buFont typeface="Arial"/>
              <a:buChar char="❖"/>
            </a:pPr>
            <a:r>
              <a:rPr lang="en-US" sz="4421">
                <a:solidFill>
                  <a:srgbClr val="202124"/>
                </a:solidFill>
                <a:highlight>
                  <a:srgbClr val="F8F9FA"/>
                </a:highlight>
                <a:latin typeface="Arial"/>
                <a:ea typeface="Arial"/>
                <a:cs typeface="Arial"/>
                <a:sym typeface="Arial"/>
              </a:rPr>
              <a:t>Acceptă </a:t>
            </a:r>
            <a:r>
              <a:rPr b="1" lang="en-US" sz="4421">
                <a:solidFill>
                  <a:srgbClr val="202124"/>
                </a:solidFill>
                <a:highlight>
                  <a:srgbClr val="F8F9FA"/>
                </a:highlight>
                <a:latin typeface="Arial"/>
                <a:ea typeface="Arial"/>
                <a:cs typeface="Arial"/>
                <a:sym typeface="Arial"/>
              </a:rPr>
              <a:t>cine ești în prezent.</a:t>
            </a:r>
            <a:endParaRPr b="1" sz="4421">
              <a:solidFill>
                <a:srgbClr val="202124"/>
              </a:solidFill>
              <a:highlight>
                <a:srgbClr val="F8F9FA"/>
              </a:highlight>
              <a:latin typeface="Arial"/>
              <a:ea typeface="Arial"/>
              <a:cs typeface="Arial"/>
              <a:sym typeface="Arial"/>
            </a:endParaRPr>
          </a:p>
          <a:p>
            <a:pPr indent="0" lvl="0" marL="457200" marR="0" rtl="0" algn="l">
              <a:spcBef>
                <a:spcPts val="0"/>
              </a:spcBef>
              <a:spcAft>
                <a:spcPts val="0"/>
              </a:spcAft>
              <a:buNone/>
            </a:pPr>
            <a:r>
              <a:t/>
            </a:r>
            <a:endParaRPr sz="4421">
              <a:solidFill>
                <a:srgbClr val="202124"/>
              </a:solidFill>
              <a:highlight>
                <a:srgbClr val="F8F9FA"/>
              </a:highlight>
              <a:latin typeface="Arial"/>
              <a:ea typeface="Arial"/>
              <a:cs typeface="Arial"/>
              <a:sym typeface="Arial"/>
            </a:endParaRPr>
          </a:p>
          <a:p>
            <a:pPr indent="-340894" lvl="0" marL="457200" marR="0" rtl="0" algn="l">
              <a:spcBef>
                <a:spcPts val="0"/>
              </a:spcBef>
              <a:spcAft>
                <a:spcPts val="0"/>
              </a:spcAft>
              <a:buSzPct val="100000"/>
              <a:buFont typeface="Arial"/>
              <a:buChar char="❖"/>
            </a:pPr>
            <a:r>
              <a:rPr lang="en-US" sz="4421">
                <a:solidFill>
                  <a:srgbClr val="202124"/>
                </a:solidFill>
                <a:highlight>
                  <a:srgbClr val="F8F9FA"/>
                </a:highlight>
                <a:latin typeface="Arial"/>
                <a:ea typeface="Arial"/>
                <a:cs typeface="Arial"/>
                <a:sym typeface="Arial"/>
              </a:rPr>
              <a:t>Acceptă că este posibil să nu cunoașteți toate răspunsurile corecte.</a:t>
            </a:r>
            <a:endParaRPr sz="4421">
              <a:solidFill>
                <a:srgbClr val="202124"/>
              </a:solidFill>
              <a:highlight>
                <a:srgbClr val="F8F9FA"/>
              </a:highlight>
              <a:latin typeface="Arial"/>
              <a:ea typeface="Arial"/>
              <a:cs typeface="Arial"/>
              <a:sym typeface="Arial"/>
            </a:endParaRPr>
          </a:p>
          <a:p>
            <a:pPr indent="0" lvl="0" marL="457200" marR="0" rtl="0" algn="l">
              <a:spcBef>
                <a:spcPts val="0"/>
              </a:spcBef>
              <a:spcAft>
                <a:spcPts val="0"/>
              </a:spcAft>
              <a:buNone/>
            </a:pPr>
            <a:r>
              <a:t/>
            </a:r>
            <a:endParaRPr sz="4421">
              <a:solidFill>
                <a:srgbClr val="202124"/>
              </a:solidFill>
              <a:highlight>
                <a:srgbClr val="F8F9FA"/>
              </a:highlight>
              <a:latin typeface="Arial"/>
              <a:ea typeface="Arial"/>
              <a:cs typeface="Arial"/>
              <a:sym typeface="Arial"/>
            </a:endParaRPr>
          </a:p>
          <a:p>
            <a:pPr indent="-340894" lvl="0" marL="457200" marR="0" rtl="0" algn="l">
              <a:spcBef>
                <a:spcPts val="0"/>
              </a:spcBef>
              <a:spcAft>
                <a:spcPts val="0"/>
              </a:spcAft>
              <a:buSzPct val="100000"/>
              <a:buFont typeface="Arial"/>
              <a:buChar char="❖"/>
            </a:pPr>
            <a:r>
              <a:rPr lang="en-US" sz="4421">
                <a:solidFill>
                  <a:srgbClr val="202124"/>
                </a:solidFill>
                <a:highlight>
                  <a:srgbClr val="F8F9FA"/>
                </a:highlight>
                <a:latin typeface="Arial"/>
                <a:ea typeface="Arial"/>
                <a:cs typeface="Arial"/>
                <a:sym typeface="Arial"/>
              </a:rPr>
              <a:t>Acceptă că orice ai construit înainte, orice afacere în care ai fost anterior, va fi complet diferită de ceea ce ai acum.</a:t>
            </a:r>
            <a:endParaRPr sz="4421">
              <a:solidFill>
                <a:srgbClr val="202124"/>
              </a:solidFill>
              <a:highlight>
                <a:srgbClr val="F8F9FA"/>
              </a:highlight>
              <a:latin typeface="Arial"/>
              <a:ea typeface="Arial"/>
              <a:cs typeface="Arial"/>
              <a:sym typeface="Arial"/>
            </a:endParaRPr>
          </a:p>
          <a:p>
            <a:pPr indent="0" lvl="0" marL="457200" marR="0" rtl="0" algn="l">
              <a:spcBef>
                <a:spcPts val="0"/>
              </a:spcBef>
              <a:spcAft>
                <a:spcPts val="0"/>
              </a:spcAft>
              <a:buNone/>
            </a:pPr>
            <a:r>
              <a:t/>
            </a:r>
            <a:endParaRPr sz="4421">
              <a:solidFill>
                <a:srgbClr val="202124"/>
              </a:solidFill>
              <a:highlight>
                <a:srgbClr val="F8F9FA"/>
              </a:highlight>
              <a:latin typeface="Arial"/>
              <a:ea typeface="Arial"/>
              <a:cs typeface="Arial"/>
              <a:sym typeface="Arial"/>
            </a:endParaRPr>
          </a:p>
          <a:p>
            <a:pPr indent="-340894" lvl="0" marL="457200" marR="0" rtl="0" algn="l">
              <a:spcBef>
                <a:spcPts val="0"/>
              </a:spcBef>
              <a:spcAft>
                <a:spcPts val="0"/>
              </a:spcAft>
              <a:buSzPct val="100000"/>
              <a:buFont typeface="Arial"/>
              <a:buChar char="❖"/>
            </a:pPr>
            <a:r>
              <a:rPr b="1" lang="en-US" sz="4421">
                <a:solidFill>
                  <a:schemeClr val="accent1"/>
                </a:solidFill>
                <a:highlight>
                  <a:srgbClr val="F8F9FA"/>
                </a:highlight>
                <a:latin typeface="Arial"/>
                <a:ea typeface="Arial"/>
                <a:cs typeface="Arial"/>
                <a:sym typeface="Arial"/>
              </a:rPr>
              <a:t>Acceptă că faci tot ce poți in fiecare clipă. </a:t>
            </a:r>
            <a:endParaRPr b="1" sz="4421">
              <a:solidFill>
                <a:schemeClr val="accent1"/>
              </a:solidFill>
              <a:highlight>
                <a:srgbClr val="F8F9FA"/>
              </a:highlight>
              <a:latin typeface="Arial"/>
              <a:ea typeface="Arial"/>
              <a:cs typeface="Arial"/>
              <a:sym typeface="Arial"/>
            </a:endParaRPr>
          </a:p>
          <a:p>
            <a:pPr indent="0" lvl="0" marL="457200" marR="0" rtl="0" algn="l">
              <a:spcBef>
                <a:spcPts val="0"/>
              </a:spcBef>
              <a:spcAft>
                <a:spcPts val="0"/>
              </a:spcAft>
              <a:buNone/>
            </a:pPr>
            <a:r>
              <a:t/>
            </a:r>
            <a:endParaRPr sz="4421">
              <a:solidFill>
                <a:srgbClr val="202124"/>
              </a:solidFill>
              <a:highlight>
                <a:srgbClr val="F8F9FA"/>
              </a:highlight>
              <a:latin typeface="Arial"/>
              <a:ea typeface="Arial"/>
              <a:cs typeface="Arial"/>
              <a:sym typeface="Arial"/>
            </a:endParaRPr>
          </a:p>
          <a:p>
            <a:pPr indent="-340894" lvl="0" marL="457200" marR="0" rtl="0" algn="l">
              <a:spcBef>
                <a:spcPts val="0"/>
              </a:spcBef>
              <a:spcAft>
                <a:spcPts val="0"/>
              </a:spcAft>
              <a:buSzPct val="100000"/>
              <a:buFont typeface="Arial"/>
              <a:buChar char="❖"/>
            </a:pPr>
            <a:r>
              <a:rPr b="1" lang="en-US" sz="4421">
                <a:solidFill>
                  <a:srgbClr val="202124"/>
                </a:solidFill>
                <a:highlight>
                  <a:srgbClr val="F8F9FA"/>
                </a:highlight>
                <a:latin typeface="Arial"/>
                <a:ea typeface="Arial"/>
                <a:cs typeface="Arial"/>
                <a:sym typeface="Arial"/>
              </a:rPr>
              <a:t>Acceptă că nu ești într-o cursă.</a:t>
            </a:r>
            <a:endParaRPr b="1" sz="4421">
              <a:solidFill>
                <a:srgbClr val="202124"/>
              </a:solidFill>
              <a:highlight>
                <a:srgbClr val="F8F9FA"/>
              </a:highlight>
              <a:latin typeface="Arial"/>
              <a:ea typeface="Arial"/>
              <a:cs typeface="Arial"/>
              <a:sym typeface="Arial"/>
            </a:endParaRPr>
          </a:p>
          <a:p>
            <a:pPr indent="0" lvl="0" marL="0" marR="0" rtl="0" algn="l">
              <a:spcBef>
                <a:spcPts val="0"/>
              </a:spcBef>
              <a:spcAft>
                <a:spcPts val="0"/>
              </a:spcAft>
              <a:buSzPct val="79999"/>
              <a:buNone/>
            </a:pPr>
            <a:r>
              <a:t/>
            </a:r>
            <a:endParaRPr b="1">
              <a:latin typeface="Arial"/>
              <a:ea typeface="Arial"/>
              <a:cs typeface="Arial"/>
              <a:sym typeface="Arial"/>
            </a:endParaRPr>
          </a:p>
          <a:p>
            <a:pPr indent="0" lvl="0" marL="0" marR="0" rtl="0" algn="l">
              <a:spcBef>
                <a:spcPts val="0"/>
              </a:spcBef>
              <a:spcAft>
                <a:spcPts val="0"/>
              </a:spcAft>
              <a:buSzPct val="79999"/>
              <a:buNone/>
            </a:pPr>
            <a:r>
              <a:t/>
            </a:r>
            <a:endParaRPr sz="1800">
              <a:latin typeface="Arial"/>
              <a:ea typeface="Arial"/>
              <a:cs typeface="Arial"/>
              <a:sym typeface="Arial"/>
            </a:endParaRPr>
          </a:p>
          <a:p>
            <a:pPr indent="-251459" lvl="0" marL="342900" rtl="0" algn="l">
              <a:spcBef>
                <a:spcPts val="1000"/>
              </a:spcBef>
              <a:spcAft>
                <a:spcPts val="0"/>
              </a:spcAft>
              <a:buSzPct val="79999"/>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18"/>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Recomandari pentru acceptare</a:t>
            </a:r>
            <a:endParaRPr/>
          </a:p>
        </p:txBody>
      </p:sp>
      <p:sp>
        <p:nvSpPr>
          <p:cNvPr id="508" name="Google Shape;508;p18"/>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fontScale="25000" lnSpcReduction="20000"/>
          </a:bodyPr>
          <a:lstStyle/>
          <a:p>
            <a:pPr indent="0" lvl="0" marL="342900" marR="0" rtl="0" algn="l">
              <a:spcBef>
                <a:spcPts val="0"/>
              </a:spcBef>
              <a:spcAft>
                <a:spcPts val="0"/>
              </a:spcAft>
              <a:buNone/>
            </a:pPr>
            <a:r>
              <a:t/>
            </a:r>
            <a:endParaRPr b="1" sz="6700">
              <a:solidFill>
                <a:srgbClr val="202124"/>
              </a:solidFill>
              <a:highlight>
                <a:srgbClr val="F8F9FA"/>
              </a:highlight>
              <a:latin typeface="Arial"/>
              <a:ea typeface="Arial"/>
              <a:cs typeface="Arial"/>
              <a:sym typeface="Arial"/>
            </a:endParaRPr>
          </a:p>
          <a:p>
            <a:pPr indent="-14922" lvl="0" marL="0" marR="0" rtl="0" algn="l">
              <a:spcBef>
                <a:spcPts val="0"/>
              </a:spcBef>
              <a:spcAft>
                <a:spcPts val="0"/>
              </a:spcAft>
              <a:buSzPct val="100000"/>
              <a:buChar char="❖"/>
            </a:pPr>
            <a:r>
              <a:rPr b="1" lang="en-US" sz="6700">
                <a:solidFill>
                  <a:srgbClr val="202124"/>
                </a:solidFill>
                <a:highlight>
                  <a:srgbClr val="F8F9FA"/>
                </a:highlight>
                <a:latin typeface="Arial"/>
                <a:ea typeface="Arial"/>
                <a:cs typeface="Arial"/>
                <a:sym typeface="Arial"/>
              </a:rPr>
              <a:t>Ieși din frică:</a:t>
            </a:r>
            <a:r>
              <a:rPr lang="en-US" sz="6700">
                <a:solidFill>
                  <a:srgbClr val="202124"/>
                </a:solidFill>
                <a:highlight>
                  <a:srgbClr val="F8F9FA"/>
                </a:highlight>
                <a:latin typeface="Arial"/>
                <a:ea typeface="Arial"/>
                <a:cs typeface="Arial"/>
                <a:sym typeface="Arial"/>
              </a:rPr>
              <a:t> în calitate de lider, te vei confrunta cu multe riscuri și temeri.</a:t>
            </a:r>
            <a:endParaRPr sz="6700">
              <a:solidFill>
                <a:srgbClr val="202124"/>
              </a:solidFill>
              <a:highlight>
                <a:srgbClr val="F8F9FA"/>
              </a:highlight>
              <a:latin typeface="Arial"/>
              <a:ea typeface="Arial"/>
              <a:cs typeface="Arial"/>
              <a:sym typeface="Arial"/>
            </a:endParaRPr>
          </a:p>
          <a:p>
            <a:pPr indent="0" lvl="0" marL="342900" marR="0" rtl="0" algn="l">
              <a:spcBef>
                <a:spcPts val="0"/>
              </a:spcBef>
              <a:spcAft>
                <a:spcPts val="0"/>
              </a:spcAft>
              <a:buNone/>
            </a:pPr>
            <a:r>
              <a:t/>
            </a:r>
            <a:endParaRPr sz="6700">
              <a:solidFill>
                <a:srgbClr val="202124"/>
              </a:solidFill>
              <a:highlight>
                <a:srgbClr val="F8F9FA"/>
              </a:highlight>
              <a:latin typeface="Arial"/>
              <a:ea typeface="Arial"/>
              <a:cs typeface="Arial"/>
              <a:sym typeface="Arial"/>
            </a:endParaRPr>
          </a:p>
          <a:p>
            <a:pPr indent="-14922" lvl="0" marL="0" marR="0" rtl="0" algn="l">
              <a:spcBef>
                <a:spcPts val="0"/>
              </a:spcBef>
              <a:spcAft>
                <a:spcPts val="0"/>
              </a:spcAft>
              <a:buSzPct val="100000"/>
              <a:buChar char="❖"/>
            </a:pPr>
            <a:r>
              <a:rPr b="1" lang="en-US" sz="6700">
                <a:solidFill>
                  <a:srgbClr val="202124"/>
                </a:solidFill>
                <a:highlight>
                  <a:srgbClr val="F8F9FA"/>
                </a:highlight>
                <a:latin typeface="Arial"/>
                <a:ea typeface="Arial"/>
                <a:cs typeface="Arial"/>
                <a:sym typeface="Arial"/>
              </a:rPr>
              <a:t>Sărbătorește-ți punctele forte și lucrează la optimizarea punctelor “ slabe” . </a:t>
            </a:r>
            <a:endParaRPr b="1" sz="6700">
              <a:solidFill>
                <a:srgbClr val="202124"/>
              </a:solidFill>
              <a:highlight>
                <a:srgbClr val="F8F9FA"/>
              </a:highlight>
              <a:latin typeface="Arial"/>
              <a:ea typeface="Arial"/>
              <a:cs typeface="Arial"/>
              <a:sym typeface="Arial"/>
            </a:endParaRPr>
          </a:p>
          <a:p>
            <a:pPr indent="0" lvl="0" marL="342900" marR="0" rtl="0" algn="l">
              <a:spcBef>
                <a:spcPts val="0"/>
              </a:spcBef>
              <a:spcAft>
                <a:spcPts val="0"/>
              </a:spcAft>
              <a:buNone/>
            </a:pPr>
            <a:r>
              <a:t/>
            </a:r>
            <a:endParaRPr b="1" sz="6700">
              <a:solidFill>
                <a:srgbClr val="202124"/>
              </a:solidFill>
              <a:highlight>
                <a:srgbClr val="F8F9FA"/>
              </a:highlight>
              <a:latin typeface="Arial"/>
              <a:ea typeface="Arial"/>
              <a:cs typeface="Arial"/>
              <a:sym typeface="Arial"/>
            </a:endParaRPr>
          </a:p>
          <a:p>
            <a:pPr indent="-14922" lvl="0" marL="0" marR="0" rtl="0" algn="l">
              <a:spcBef>
                <a:spcPts val="0"/>
              </a:spcBef>
              <a:spcAft>
                <a:spcPts val="0"/>
              </a:spcAft>
              <a:buSzPct val="100000"/>
              <a:buChar char="❖"/>
            </a:pPr>
            <a:r>
              <a:rPr b="1" lang="en-US" sz="6700">
                <a:solidFill>
                  <a:srgbClr val="202124"/>
                </a:solidFill>
                <a:highlight>
                  <a:srgbClr val="F8F9FA"/>
                </a:highlight>
                <a:latin typeface="Arial"/>
                <a:ea typeface="Arial"/>
                <a:cs typeface="Arial"/>
                <a:sym typeface="Arial"/>
              </a:rPr>
              <a:t>Stabilește limite sănătoase</a:t>
            </a:r>
            <a:r>
              <a:rPr lang="en-US" sz="6700">
                <a:solidFill>
                  <a:srgbClr val="202124"/>
                </a:solidFill>
                <a:highlight>
                  <a:srgbClr val="F8F9FA"/>
                </a:highlight>
                <a:latin typeface="Arial"/>
                <a:ea typeface="Arial"/>
                <a:cs typeface="Arial"/>
                <a:sym typeface="Arial"/>
              </a:rPr>
              <a:t>-pentru a te putea bucura de călătorie și a nu fi consumat de ea.</a:t>
            </a:r>
            <a:endParaRPr sz="6700">
              <a:solidFill>
                <a:srgbClr val="202124"/>
              </a:solidFill>
              <a:highlight>
                <a:srgbClr val="F8F9FA"/>
              </a:highlight>
              <a:latin typeface="Arial"/>
              <a:ea typeface="Arial"/>
              <a:cs typeface="Arial"/>
              <a:sym typeface="Arial"/>
            </a:endParaRPr>
          </a:p>
          <a:p>
            <a:pPr indent="0" lvl="0" marL="342900" marR="0" rtl="0" algn="l">
              <a:spcBef>
                <a:spcPts val="0"/>
              </a:spcBef>
              <a:spcAft>
                <a:spcPts val="0"/>
              </a:spcAft>
              <a:buNone/>
            </a:pPr>
            <a:r>
              <a:t/>
            </a:r>
            <a:endParaRPr sz="6700">
              <a:solidFill>
                <a:srgbClr val="202124"/>
              </a:solidFill>
              <a:highlight>
                <a:srgbClr val="F8F9FA"/>
              </a:highlight>
              <a:latin typeface="Arial"/>
              <a:ea typeface="Arial"/>
              <a:cs typeface="Arial"/>
              <a:sym typeface="Arial"/>
            </a:endParaRPr>
          </a:p>
          <a:p>
            <a:pPr indent="-14922" lvl="0" marL="0" marR="0" rtl="0" algn="l">
              <a:spcBef>
                <a:spcPts val="0"/>
              </a:spcBef>
              <a:spcAft>
                <a:spcPts val="0"/>
              </a:spcAft>
              <a:buSzPct val="100000"/>
              <a:buChar char="❖"/>
            </a:pPr>
            <a:r>
              <a:rPr lang="en-US" sz="6700">
                <a:solidFill>
                  <a:srgbClr val="202124"/>
                </a:solidFill>
                <a:highlight>
                  <a:srgbClr val="F8F9FA"/>
                </a:highlight>
                <a:latin typeface="Arial"/>
                <a:ea typeface="Arial"/>
                <a:cs typeface="Arial"/>
                <a:sym typeface="Arial"/>
              </a:rPr>
              <a:t>Programeaza-ti</a:t>
            </a:r>
            <a:r>
              <a:rPr b="1" lang="en-US" sz="6700">
                <a:solidFill>
                  <a:srgbClr val="202124"/>
                </a:solidFill>
                <a:highlight>
                  <a:srgbClr val="F8F9FA"/>
                </a:highlight>
                <a:latin typeface="Arial"/>
                <a:ea typeface="Arial"/>
                <a:cs typeface="Arial"/>
                <a:sym typeface="Arial"/>
              </a:rPr>
              <a:t> zile de reflecție, zile de învățare și creștere, zile de execuție cu viteză maximă și zile de joacă în care nu deschizi laptopul ( cat este posibil:)</a:t>
            </a:r>
            <a:endParaRPr b="1" sz="6700">
              <a:solidFill>
                <a:srgbClr val="202124"/>
              </a:solidFill>
              <a:highlight>
                <a:srgbClr val="F8F9FA"/>
              </a:highlight>
              <a:latin typeface="Arial"/>
              <a:ea typeface="Arial"/>
              <a:cs typeface="Arial"/>
              <a:sym typeface="Arial"/>
            </a:endParaRPr>
          </a:p>
          <a:p>
            <a:pPr indent="0" lvl="0" marL="0" marR="0" rtl="0" algn="l">
              <a:spcBef>
                <a:spcPts val="0"/>
              </a:spcBef>
              <a:spcAft>
                <a:spcPts val="0"/>
              </a:spcAft>
              <a:buNone/>
            </a:pPr>
            <a:r>
              <a:t/>
            </a:r>
            <a:endParaRPr b="1" sz="6700">
              <a:solidFill>
                <a:srgbClr val="202124"/>
              </a:solidFill>
              <a:highlight>
                <a:srgbClr val="F8F9FA"/>
              </a:highlight>
              <a:latin typeface="Arial"/>
              <a:ea typeface="Arial"/>
              <a:cs typeface="Arial"/>
              <a:sym typeface="Arial"/>
            </a:endParaRPr>
          </a:p>
          <a:p>
            <a:pPr indent="-357822" lvl="0" marL="342900" marR="0" rtl="0" algn="l">
              <a:spcBef>
                <a:spcPts val="0"/>
              </a:spcBef>
              <a:spcAft>
                <a:spcPts val="0"/>
              </a:spcAft>
              <a:buSzPct val="100000"/>
              <a:buFont typeface="Arial"/>
              <a:buChar char="❖"/>
            </a:pPr>
            <a:r>
              <a:rPr b="1" lang="en-US" sz="6700">
                <a:solidFill>
                  <a:schemeClr val="accent1"/>
                </a:solidFill>
                <a:highlight>
                  <a:srgbClr val="F8F9FA"/>
                </a:highlight>
                <a:latin typeface="Arial"/>
                <a:ea typeface="Arial"/>
                <a:cs typeface="Arial"/>
                <a:sym typeface="Arial"/>
              </a:rPr>
              <a:t>Practică acceptarea adresandu-ți întrebări:)</a:t>
            </a:r>
            <a:endParaRPr b="1" sz="6700">
              <a:solidFill>
                <a:schemeClr val="accent1"/>
              </a:solidFill>
              <a:highlight>
                <a:srgbClr val="F8F9FA"/>
              </a:highlight>
              <a:latin typeface="Arial"/>
              <a:ea typeface="Arial"/>
              <a:cs typeface="Arial"/>
              <a:sym typeface="Arial"/>
            </a:endParaRPr>
          </a:p>
          <a:p>
            <a:pPr indent="0" lvl="0" marL="342900" marR="0" rtl="0" algn="l">
              <a:spcBef>
                <a:spcPts val="0"/>
              </a:spcBef>
              <a:spcAft>
                <a:spcPts val="0"/>
              </a:spcAft>
              <a:buNone/>
            </a:pPr>
            <a:r>
              <a:t/>
            </a:r>
            <a:endParaRPr sz="6700">
              <a:solidFill>
                <a:srgbClr val="202124"/>
              </a:solidFill>
              <a:highlight>
                <a:srgbClr val="F8F9FA"/>
              </a:highlight>
              <a:latin typeface="Arial"/>
              <a:ea typeface="Arial"/>
              <a:cs typeface="Arial"/>
              <a:sym typeface="Arial"/>
            </a:endParaRPr>
          </a:p>
          <a:p>
            <a:pPr indent="0" lvl="0" marL="457200" marR="0" rtl="0" algn="l">
              <a:spcBef>
                <a:spcPts val="0"/>
              </a:spcBef>
              <a:spcAft>
                <a:spcPts val="0"/>
              </a:spcAft>
              <a:buNone/>
            </a:pPr>
            <a:r>
              <a:rPr lang="en-US" sz="6700">
                <a:solidFill>
                  <a:srgbClr val="202124"/>
                </a:solidFill>
                <a:highlight>
                  <a:srgbClr val="F8F9FA"/>
                </a:highlight>
                <a:latin typeface="Arial"/>
                <a:ea typeface="Arial"/>
                <a:cs typeface="Arial"/>
                <a:sym typeface="Arial"/>
              </a:rPr>
              <a:t>Care sunt modalitățile prin care ma pot bucura de  punctele mele forte?</a:t>
            </a:r>
            <a:endParaRPr sz="6700">
              <a:solidFill>
                <a:srgbClr val="202124"/>
              </a:solidFill>
              <a:highlight>
                <a:srgbClr val="F8F9FA"/>
              </a:highlight>
              <a:latin typeface="Arial"/>
              <a:ea typeface="Arial"/>
              <a:cs typeface="Arial"/>
              <a:sym typeface="Arial"/>
            </a:endParaRPr>
          </a:p>
          <a:p>
            <a:pPr indent="0" lvl="0" marL="457200" marR="0" rtl="0" algn="l">
              <a:spcBef>
                <a:spcPts val="0"/>
              </a:spcBef>
              <a:spcAft>
                <a:spcPts val="0"/>
              </a:spcAft>
              <a:buNone/>
            </a:pPr>
            <a:r>
              <a:t/>
            </a:r>
            <a:endParaRPr sz="6700">
              <a:solidFill>
                <a:srgbClr val="202124"/>
              </a:solidFill>
              <a:highlight>
                <a:srgbClr val="F8F9FA"/>
              </a:highlight>
              <a:latin typeface="Arial"/>
              <a:ea typeface="Arial"/>
              <a:cs typeface="Arial"/>
              <a:sym typeface="Arial"/>
            </a:endParaRPr>
          </a:p>
          <a:p>
            <a:pPr indent="0" lvl="0" marL="342900" marR="38100" rtl="0" algn="l">
              <a:lnSpc>
                <a:spcPct val="128571"/>
              </a:lnSpc>
              <a:spcBef>
                <a:spcPts val="0"/>
              </a:spcBef>
              <a:spcAft>
                <a:spcPts val="0"/>
              </a:spcAft>
              <a:buNone/>
            </a:pPr>
            <a:r>
              <a:rPr lang="en-US" sz="6700">
                <a:solidFill>
                  <a:srgbClr val="202124"/>
                </a:solidFill>
                <a:highlight>
                  <a:srgbClr val="F8F9FA"/>
                </a:highlight>
                <a:latin typeface="Arial"/>
                <a:ea typeface="Arial"/>
                <a:cs typeface="Arial"/>
                <a:sym typeface="Arial"/>
              </a:rPr>
              <a:t>  Ce pot face în prezent pentru a accepta stadiul în care mă aflu acum?</a:t>
            </a:r>
            <a:endParaRPr sz="6700">
              <a:solidFill>
                <a:srgbClr val="202124"/>
              </a:solidFill>
              <a:highlight>
                <a:srgbClr val="F8F9FA"/>
              </a:highlight>
              <a:latin typeface="Arial"/>
              <a:ea typeface="Arial"/>
              <a:cs typeface="Arial"/>
              <a:sym typeface="Arial"/>
            </a:endParaRPr>
          </a:p>
          <a:p>
            <a:pPr indent="0" lvl="0" marL="0" marR="0" rtl="0" algn="l">
              <a:spcBef>
                <a:spcPts val="0"/>
              </a:spcBef>
              <a:spcAft>
                <a:spcPts val="0"/>
              </a:spcAft>
              <a:buNone/>
            </a:pPr>
            <a:r>
              <a:t/>
            </a:r>
            <a:endParaRPr>
              <a:latin typeface="Arial"/>
              <a:ea typeface="Arial"/>
              <a:cs typeface="Arial"/>
              <a:sym typeface="Arial"/>
            </a:endParaRPr>
          </a:p>
          <a:p>
            <a:pPr indent="0" lvl="0" marL="0" marR="0" rtl="0" algn="l">
              <a:spcBef>
                <a:spcPts val="0"/>
              </a:spcBef>
              <a:spcAft>
                <a:spcPts val="0"/>
              </a:spcAft>
              <a:buSzPct val="79999"/>
              <a:buNone/>
            </a:pPr>
            <a:r>
              <a:t/>
            </a:r>
            <a:endParaRPr sz="1800">
              <a:latin typeface="Arial"/>
              <a:ea typeface="Arial"/>
              <a:cs typeface="Arial"/>
              <a:sym typeface="Arial"/>
            </a:endParaRPr>
          </a:p>
          <a:p>
            <a:pPr indent="-251459" lvl="0" marL="342900" rtl="0" algn="l">
              <a:spcBef>
                <a:spcPts val="1000"/>
              </a:spcBef>
              <a:spcAft>
                <a:spcPts val="0"/>
              </a:spcAft>
              <a:buSzPct val="79999"/>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19"/>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b="1" lang="en-US" sz="3000"/>
              <a:t>3. INOVEAZA</a:t>
            </a:r>
            <a:endParaRPr b="1" sz="3000"/>
          </a:p>
        </p:txBody>
      </p:sp>
      <p:sp>
        <p:nvSpPr>
          <p:cNvPr id="514" name="Google Shape;514;p19"/>
          <p:cNvSpPr txBox="1"/>
          <p:nvPr>
            <p:ph idx="1" type="body"/>
          </p:nvPr>
        </p:nvSpPr>
        <p:spPr>
          <a:xfrm>
            <a:off x="1154950" y="2603500"/>
            <a:ext cx="8825700" cy="4061100"/>
          </a:xfrm>
          <a:prstGeom prst="rect">
            <a:avLst/>
          </a:prstGeom>
          <a:noFill/>
          <a:ln>
            <a:noFill/>
          </a:ln>
        </p:spPr>
        <p:txBody>
          <a:bodyPr anchorCtr="0" anchor="t" bIns="45700" lIns="91425" spcFirstLastPara="1" rIns="91425" wrap="square" tIns="45700">
            <a:normAutofit fontScale="32500" lnSpcReduction="20000"/>
          </a:bodyPr>
          <a:lstStyle/>
          <a:p>
            <a:pPr indent="0" lvl="0" marL="342900" marR="0" rtl="0" algn="l">
              <a:spcBef>
                <a:spcPts val="0"/>
              </a:spcBef>
              <a:spcAft>
                <a:spcPts val="0"/>
              </a:spcAft>
              <a:buNone/>
            </a:pPr>
            <a:r>
              <a:rPr b="1" lang="en-US" sz="5500">
                <a:solidFill>
                  <a:schemeClr val="accent1"/>
                </a:solidFill>
                <a:latin typeface="Arial"/>
                <a:ea typeface="Arial"/>
                <a:cs typeface="Arial"/>
                <a:sym typeface="Arial"/>
              </a:rPr>
              <a:t>I</a:t>
            </a:r>
            <a:r>
              <a:rPr b="1" lang="en-US" sz="5500">
                <a:solidFill>
                  <a:schemeClr val="accent1"/>
                </a:solidFill>
                <a:highlight>
                  <a:srgbClr val="F8F9FA"/>
                </a:highlight>
                <a:latin typeface="Arial"/>
                <a:ea typeface="Arial"/>
                <a:cs typeface="Arial"/>
                <a:sym typeface="Arial"/>
              </a:rPr>
              <a:t>noveaza: angajează-te pentru schimbare</a:t>
            </a:r>
            <a:endParaRPr b="1" sz="5500">
              <a:solidFill>
                <a:schemeClr val="accent1"/>
              </a:solidFill>
              <a:highlight>
                <a:srgbClr val="F8F9FA"/>
              </a:highlight>
              <a:latin typeface="Arial"/>
              <a:ea typeface="Arial"/>
              <a:cs typeface="Arial"/>
              <a:sym typeface="Arial"/>
            </a:endParaRPr>
          </a:p>
          <a:p>
            <a:pPr indent="0" lvl="0" marL="342900" marR="0" rtl="0" algn="l">
              <a:spcBef>
                <a:spcPts val="0"/>
              </a:spcBef>
              <a:spcAft>
                <a:spcPts val="0"/>
              </a:spcAft>
              <a:buNone/>
            </a:pPr>
            <a:r>
              <a:t/>
            </a:r>
            <a:endParaRPr sz="5500">
              <a:solidFill>
                <a:srgbClr val="202124"/>
              </a:solidFill>
              <a:highlight>
                <a:srgbClr val="F8F9FA"/>
              </a:highlight>
              <a:latin typeface="Arial"/>
              <a:ea typeface="Arial"/>
              <a:cs typeface="Arial"/>
              <a:sym typeface="Arial"/>
            </a:endParaRPr>
          </a:p>
          <a:p>
            <a:pPr indent="-22066" lvl="0" marL="0" marR="0" rtl="0" algn="l">
              <a:spcBef>
                <a:spcPts val="0"/>
              </a:spcBef>
              <a:spcAft>
                <a:spcPts val="0"/>
              </a:spcAft>
              <a:buSzPct val="100000"/>
              <a:buChar char="❖"/>
            </a:pPr>
            <a:r>
              <a:rPr lang="en-US" sz="5500">
                <a:solidFill>
                  <a:srgbClr val="202124"/>
                </a:solidFill>
                <a:highlight>
                  <a:srgbClr val="F8F9FA"/>
                </a:highlight>
                <a:latin typeface="Arial"/>
                <a:ea typeface="Arial"/>
                <a:cs typeface="Arial"/>
                <a:sym typeface="Arial"/>
              </a:rPr>
              <a:t>Asumă-ți </a:t>
            </a:r>
            <a:r>
              <a:rPr b="1" lang="en-US" sz="5500">
                <a:solidFill>
                  <a:srgbClr val="202124"/>
                </a:solidFill>
                <a:highlight>
                  <a:srgbClr val="F8F9FA"/>
                </a:highlight>
                <a:latin typeface="Arial"/>
                <a:ea typeface="Arial"/>
                <a:cs typeface="Arial"/>
                <a:sym typeface="Arial"/>
              </a:rPr>
              <a:t>angajamentul față de creștere.</a:t>
            </a:r>
            <a:endParaRPr b="1" sz="5500">
              <a:solidFill>
                <a:srgbClr val="202124"/>
              </a:solidFill>
              <a:highlight>
                <a:srgbClr val="F8F9FA"/>
              </a:highlight>
              <a:latin typeface="Arial"/>
              <a:ea typeface="Arial"/>
              <a:cs typeface="Arial"/>
              <a:sym typeface="Arial"/>
            </a:endParaRPr>
          </a:p>
          <a:p>
            <a:pPr indent="0" lvl="0" marL="342900" marR="0" rtl="0" algn="l">
              <a:spcBef>
                <a:spcPts val="0"/>
              </a:spcBef>
              <a:spcAft>
                <a:spcPts val="0"/>
              </a:spcAft>
              <a:buNone/>
            </a:pPr>
            <a:r>
              <a:t/>
            </a:r>
            <a:endParaRPr sz="5500">
              <a:solidFill>
                <a:srgbClr val="202124"/>
              </a:solidFill>
              <a:highlight>
                <a:srgbClr val="F8F9FA"/>
              </a:highlight>
              <a:latin typeface="Arial"/>
              <a:ea typeface="Arial"/>
              <a:cs typeface="Arial"/>
              <a:sym typeface="Arial"/>
            </a:endParaRPr>
          </a:p>
          <a:p>
            <a:pPr indent="-22066" lvl="0" marL="0" marR="0" rtl="0" algn="l">
              <a:spcBef>
                <a:spcPts val="0"/>
              </a:spcBef>
              <a:spcAft>
                <a:spcPts val="0"/>
              </a:spcAft>
              <a:buSzPct val="100000"/>
              <a:buChar char="❖"/>
            </a:pPr>
            <a:r>
              <a:rPr lang="en-US" sz="5500">
                <a:solidFill>
                  <a:srgbClr val="202124"/>
                </a:solidFill>
                <a:highlight>
                  <a:srgbClr val="F8F9FA"/>
                </a:highlight>
                <a:latin typeface="Arial"/>
                <a:ea typeface="Arial"/>
                <a:cs typeface="Arial"/>
                <a:sym typeface="Arial"/>
              </a:rPr>
              <a:t>Asumă-ți </a:t>
            </a:r>
            <a:r>
              <a:rPr b="1" lang="en-US" sz="5500">
                <a:solidFill>
                  <a:srgbClr val="202124"/>
                </a:solidFill>
                <a:highlight>
                  <a:srgbClr val="F8F9FA"/>
                </a:highlight>
                <a:latin typeface="Arial"/>
                <a:ea typeface="Arial"/>
                <a:cs typeface="Arial"/>
                <a:sym typeface="Arial"/>
              </a:rPr>
              <a:t>angajamentul de a învăța.</a:t>
            </a:r>
            <a:endParaRPr b="1" sz="5500">
              <a:solidFill>
                <a:srgbClr val="202124"/>
              </a:solidFill>
              <a:highlight>
                <a:srgbClr val="F8F9FA"/>
              </a:highlight>
              <a:latin typeface="Arial"/>
              <a:ea typeface="Arial"/>
              <a:cs typeface="Arial"/>
              <a:sym typeface="Arial"/>
            </a:endParaRPr>
          </a:p>
          <a:p>
            <a:pPr indent="0" lvl="0" marL="342900" marR="0" rtl="0" algn="l">
              <a:spcBef>
                <a:spcPts val="0"/>
              </a:spcBef>
              <a:spcAft>
                <a:spcPts val="0"/>
              </a:spcAft>
              <a:buNone/>
            </a:pPr>
            <a:r>
              <a:t/>
            </a:r>
            <a:endParaRPr sz="5500">
              <a:solidFill>
                <a:srgbClr val="202124"/>
              </a:solidFill>
              <a:highlight>
                <a:srgbClr val="F8F9FA"/>
              </a:highlight>
              <a:latin typeface="Arial"/>
              <a:ea typeface="Arial"/>
              <a:cs typeface="Arial"/>
              <a:sym typeface="Arial"/>
            </a:endParaRPr>
          </a:p>
          <a:p>
            <a:pPr indent="-22066" lvl="0" marL="0" marR="0" rtl="0" algn="l">
              <a:spcBef>
                <a:spcPts val="0"/>
              </a:spcBef>
              <a:spcAft>
                <a:spcPts val="0"/>
              </a:spcAft>
              <a:buSzPct val="100000"/>
              <a:buChar char="❖"/>
            </a:pPr>
            <a:r>
              <a:rPr lang="en-US" sz="5500">
                <a:solidFill>
                  <a:srgbClr val="202124"/>
                </a:solidFill>
                <a:highlight>
                  <a:srgbClr val="F8F9FA"/>
                </a:highlight>
                <a:latin typeface="Arial"/>
                <a:ea typeface="Arial"/>
                <a:cs typeface="Arial"/>
                <a:sym typeface="Arial"/>
              </a:rPr>
              <a:t>Asumă-ți </a:t>
            </a:r>
            <a:r>
              <a:rPr b="1" lang="en-US" sz="5500">
                <a:solidFill>
                  <a:srgbClr val="202124"/>
                </a:solidFill>
                <a:highlight>
                  <a:srgbClr val="F8F9FA"/>
                </a:highlight>
                <a:latin typeface="Arial"/>
                <a:ea typeface="Arial"/>
                <a:cs typeface="Arial"/>
                <a:sym typeface="Arial"/>
              </a:rPr>
              <a:t>angajamentul de a reflecta.</a:t>
            </a:r>
            <a:endParaRPr b="1" sz="5500">
              <a:solidFill>
                <a:srgbClr val="202124"/>
              </a:solidFill>
              <a:highlight>
                <a:srgbClr val="F8F9FA"/>
              </a:highlight>
              <a:latin typeface="Arial"/>
              <a:ea typeface="Arial"/>
              <a:cs typeface="Arial"/>
              <a:sym typeface="Arial"/>
            </a:endParaRPr>
          </a:p>
          <a:p>
            <a:pPr indent="0" lvl="0" marL="342900" marR="0" rtl="0" algn="l">
              <a:spcBef>
                <a:spcPts val="0"/>
              </a:spcBef>
              <a:spcAft>
                <a:spcPts val="0"/>
              </a:spcAft>
              <a:buNone/>
            </a:pPr>
            <a:r>
              <a:t/>
            </a:r>
            <a:endParaRPr b="1" sz="5500">
              <a:solidFill>
                <a:srgbClr val="202124"/>
              </a:solidFill>
              <a:highlight>
                <a:srgbClr val="F8F9FA"/>
              </a:highlight>
              <a:latin typeface="Arial"/>
              <a:ea typeface="Arial"/>
              <a:cs typeface="Arial"/>
              <a:sym typeface="Arial"/>
            </a:endParaRPr>
          </a:p>
          <a:p>
            <a:pPr indent="-22066" lvl="0" marL="0" marR="0" rtl="0" algn="l">
              <a:spcBef>
                <a:spcPts val="0"/>
              </a:spcBef>
              <a:spcAft>
                <a:spcPts val="0"/>
              </a:spcAft>
              <a:buSzPct val="100000"/>
              <a:buChar char="❖"/>
            </a:pPr>
            <a:r>
              <a:rPr lang="en-US" sz="5500">
                <a:solidFill>
                  <a:srgbClr val="202124"/>
                </a:solidFill>
                <a:highlight>
                  <a:srgbClr val="F8F9FA"/>
                </a:highlight>
                <a:latin typeface="Arial"/>
                <a:ea typeface="Arial"/>
                <a:cs typeface="Arial"/>
                <a:sym typeface="Arial"/>
              </a:rPr>
              <a:t>Asumă-ți </a:t>
            </a:r>
            <a:r>
              <a:rPr b="1" lang="en-US" sz="5500">
                <a:solidFill>
                  <a:srgbClr val="202124"/>
                </a:solidFill>
                <a:highlight>
                  <a:srgbClr val="F8F9FA"/>
                </a:highlight>
                <a:latin typeface="Arial"/>
                <a:ea typeface="Arial"/>
                <a:cs typeface="Arial"/>
                <a:sym typeface="Arial"/>
              </a:rPr>
              <a:t>angajamentul de a verifica.</a:t>
            </a:r>
            <a:endParaRPr b="1" sz="5500">
              <a:solidFill>
                <a:srgbClr val="202124"/>
              </a:solidFill>
              <a:highlight>
                <a:srgbClr val="F8F9FA"/>
              </a:highlight>
              <a:latin typeface="Arial"/>
              <a:ea typeface="Arial"/>
              <a:cs typeface="Arial"/>
              <a:sym typeface="Arial"/>
            </a:endParaRPr>
          </a:p>
          <a:p>
            <a:pPr indent="0" lvl="0" marL="342900" marR="0" rtl="0" algn="l">
              <a:spcBef>
                <a:spcPts val="0"/>
              </a:spcBef>
              <a:spcAft>
                <a:spcPts val="0"/>
              </a:spcAft>
              <a:buNone/>
            </a:pPr>
            <a:r>
              <a:t/>
            </a:r>
            <a:endParaRPr sz="5500">
              <a:solidFill>
                <a:srgbClr val="202124"/>
              </a:solidFill>
              <a:highlight>
                <a:srgbClr val="F8F9FA"/>
              </a:highlight>
              <a:latin typeface="Arial"/>
              <a:ea typeface="Arial"/>
              <a:cs typeface="Arial"/>
              <a:sym typeface="Arial"/>
            </a:endParaRPr>
          </a:p>
          <a:p>
            <a:pPr indent="-22066" lvl="0" marL="0" marR="0" rtl="0" algn="l">
              <a:spcBef>
                <a:spcPts val="0"/>
              </a:spcBef>
              <a:spcAft>
                <a:spcPts val="0"/>
              </a:spcAft>
              <a:buSzPct val="100000"/>
              <a:buChar char="❖"/>
            </a:pPr>
            <a:r>
              <a:rPr b="1" lang="en-US" sz="5500">
                <a:solidFill>
                  <a:schemeClr val="accent1"/>
                </a:solidFill>
                <a:highlight>
                  <a:srgbClr val="F8F9FA"/>
                </a:highlight>
                <a:latin typeface="Arial"/>
                <a:ea typeface="Arial"/>
                <a:cs typeface="Arial"/>
                <a:sym typeface="Arial"/>
              </a:rPr>
              <a:t>Practica Inovația întrebandu-te☺</a:t>
            </a:r>
            <a:endParaRPr b="1" sz="5500">
              <a:solidFill>
                <a:schemeClr val="accent1"/>
              </a:solidFill>
              <a:highlight>
                <a:srgbClr val="F8F9FA"/>
              </a:highlight>
              <a:latin typeface="Arial"/>
              <a:ea typeface="Arial"/>
              <a:cs typeface="Arial"/>
              <a:sym typeface="Arial"/>
            </a:endParaRPr>
          </a:p>
          <a:p>
            <a:pPr indent="0" lvl="0" marL="342900" marR="0" rtl="0" algn="l">
              <a:spcBef>
                <a:spcPts val="0"/>
              </a:spcBef>
              <a:spcAft>
                <a:spcPts val="0"/>
              </a:spcAft>
              <a:buNone/>
            </a:pPr>
            <a:r>
              <a:t/>
            </a:r>
            <a:endParaRPr sz="5500">
              <a:solidFill>
                <a:srgbClr val="202124"/>
              </a:solidFill>
              <a:highlight>
                <a:srgbClr val="F8F9FA"/>
              </a:highlight>
              <a:latin typeface="Arial"/>
              <a:ea typeface="Arial"/>
              <a:cs typeface="Arial"/>
              <a:sym typeface="Arial"/>
            </a:endParaRPr>
          </a:p>
          <a:p>
            <a:pPr indent="-22066" lvl="0" marL="0" marR="0" rtl="0" algn="l">
              <a:spcBef>
                <a:spcPts val="0"/>
              </a:spcBef>
              <a:spcAft>
                <a:spcPts val="0"/>
              </a:spcAft>
              <a:buSzPct val="100000"/>
              <a:buChar char="❖"/>
            </a:pPr>
            <a:r>
              <a:rPr lang="en-US" sz="5500">
                <a:solidFill>
                  <a:srgbClr val="202124"/>
                </a:solidFill>
                <a:highlight>
                  <a:srgbClr val="F8F9FA"/>
                </a:highlight>
                <a:latin typeface="Arial"/>
                <a:ea typeface="Arial"/>
                <a:cs typeface="Arial"/>
                <a:sym typeface="Arial"/>
              </a:rPr>
              <a:t>Ce sunt dispus să fac pentru ca rolul meu să crească și să prospere?</a:t>
            </a:r>
            <a:endParaRPr sz="5500">
              <a:solidFill>
                <a:srgbClr val="202124"/>
              </a:solidFill>
              <a:highlight>
                <a:srgbClr val="F8F9FA"/>
              </a:highlight>
              <a:latin typeface="Arial"/>
              <a:ea typeface="Arial"/>
              <a:cs typeface="Arial"/>
              <a:sym typeface="Arial"/>
            </a:endParaRPr>
          </a:p>
          <a:p>
            <a:pPr indent="0" lvl="0" marL="342900" marR="0" rtl="0" algn="l">
              <a:spcBef>
                <a:spcPts val="0"/>
              </a:spcBef>
              <a:spcAft>
                <a:spcPts val="0"/>
              </a:spcAft>
              <a:buNone/>
            </a:pPr>
            <a:r>
              <a:t/>
            </a:r>
            <a:endParaRPr sz="5500">
              <a:solidFill>
                <a:srgbClr val="202124"/>
              </a:solidFill>
              <a:highlight>
                <a:srgbClr val="F8F9FA"/>
              </a:highlight>
              <a:latin typeface="Arial"/>
              <a:ea typeface="Arial"/>
              <a:cs typeface="Arial"/>
              <a:sym typeface="Arial"/>
            </a:endParaRPr>
          </a:p>
          <a:p>
            <a:pPr indent="-22066" lvl="0" marL="0" marR="0" rtl="0" algn="l">
              <a:spcBef>
                <a:spcPts val="0"/>
              </a:spcBef>
              <a:spcAft>
                <a:spcPts val="0"/>
              </a:spcAft>
              <a:buSzPct val="100000"/>
              <a:buChar char="❖"/>
            </a:pPr>
            <a:r>
              <a:rPr lang="en-US" sz="5500">
                <a:solidFill>
                  <a:srgbClr val="202124"/>
                </a:solidFill>
                <a:highlight>
                  <a:srgbClr val="F8F9FA"/>
                </a:highlight>
                <a:latin typeface="Arial"/>
                <a:ea typeface="Arial"/>
                <a:cs typeface="Arial"/>
                <a:sym typeface="Arial"/>
              </a:rPr>
              <a:t>Ce ma angajez să schimb în viața personală și profesională?</a:t>
            </a:r>
            <a:endParaRPr sz="5500">
              <a:solidFill>
                <a:srgbClr val="202124"/>
              </a:solidFill>
              <a:highlight>
                <a:srgbClr val="F8F9FA"/>
              </a:highlight>
              <a:latin typeface="Arial"/>
              <a:ea typeface="Arial"/>
              <a:cs typeface="Arial"/>
              <a:sym typeface="Arial"/>
            </a:endParaRPr>
          </a:p>
          <a:p>
            <a:pPr indent="0" lvl="0" marL="342900" marR="0" rtl="0" algn="l">
              <a:spcBef>
                <a:spcPts val="0"/>
              </a:spcBef>
              <a:spcAft>
                <a:spcPts val="0"/>
              </a:spcAft>
              <a:buNone/>
            </a:pPr>
            <a:r>
              <a:t/>
            </a:r>
            <a:endParaRPr b="1">
              <a:latin typeface="Arial"/>
              <a:ea typeface="Arial"/>
              <a:cs typeface="Arial"/>
              <a:sym typeface="Arial"/>
            </a:endParaRPr>
          </a:p>
          <a:p>
            <a:pPr indent="91440" lvl="0" marL="0" marR="0" rtl="0" algn="l">
              <a:spcBef>
                <a:spcPts val="0"/>
              </a:spcBef>
              <a:spcAft>
                <a:spcPts val="0"/>
              </a:spcAft>
              <a:buSzPct val="79999"/>
              <a:buNone/>
            </a:pPr>
            <a:r>
              <a:t/>
            </a:r>
            <a:endParaRPr sz="1800">
              <a:latin typeface="Arial"/>
              <a:ea typeface="Arial"/>
              <a:cs typeface="Arial"/>
              <a:sym typeface="Arial"/>
            </a:endParaRPr>
          </a:p>
          <a:p>
            <a:pPr indent="0" lvl="0" marL="0" rtl="0" algn="l">
              <a:spcBef>
                <a:spcPts val="1000"/>
              </a:spcBef>
              <a:spcAft>
                <a:spcPts val="0"/>
              </a:spcAft>
              <a:buSzPct val="79999"/>
              <a:buNone/>
            </a:pPr>
            <a:r>
              <a:t/>
            </a:r>
            <a:endParaRPr b="1"/>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20"/>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b="1" lang="en-US" sz="3000"/>
              <a:t>4. TRANSFORMĂ-TE</a:t>
            </a:r>
            <a:endParaRPr b="1" sz="3000"/>
          </a:p>
        </p:txBody>
      </p:sp>
      <p:sp>
        <p:nvSpPr>
          <p:cNvPr id="520" name="Google Shape;520;p20"/>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fontScale="62500" lnSpcReduction="20000"/>
          </a:bodyPr>
          <a:lstStyle/>
          <a:p>
            <a:pPr indent="0" lvl="0" marL="0" marR="0" rtl="0" algn="l">
              <a:spcBef>
                <a:spcPts val="0"/>
              </a:spcBef>
              <a:spcAft>
                <a:spcPts val="0"/>
              </a:spcAft>
              <a:buSzPct val="52445"/>
              <a:buNone/>
            </a:pPr>
            <a:r>
              <a:t/>
            </a:r>
            <a:endParaRPr b="1" sz="2745">
              <a:latin typeface="Arial"/>
              <a:ea typeface="Arial"/>
              <a:cs typeface="Arial"/>
              <a:sym typeface="Arial"/>
            </a:endParaRPr>
          </a:p>
          <a:p>
            <a:pPr indent="0" lvl="0" marL="342900" marR="0" rtl="0" algn="l">
              <a:spcBef>
                <a:spcPts val="0"/>
              </a:spcBef>
              <a:spcAft>
                <a:spcPts val="0"/>
              </a:spcAft>
              <a:buNone/>
            </a:pPr>
            <a:r>
              <a:rPr b="1" lang="en-US" sz="2745">
                <a:solidFill>
                  <a:schemeClr val="accent1"/>
                </a:solidFill>
                <a:latin typeface="Arial"/>
                <a:ea typeface="Arial"/>
                <a:cs typeface="Arial"/>
                <a:sym typeface="Arial"/>
              </a:rPr>
              <a:t>Transformă viața ta: Actionează inspirat!</a:t>
            </a:r>
            <a:endParaRPr sz="2745">
              <a:solidFill>
                <a:schemeClr val="accent1"/>
              </a:solidFill>
              <a:latin typeface="Arial"/>
              <a:ea typeface="Arial"/>
              <a:cs typeface="Arial"/>
              <a:sym typeface="Arial"/>
            </a:endParaRPr>
          </a:p>
          <a:p>
            <a:pPr indent="0" lvl="0" marL="0" marR="0" rtl="0" algn="l">
              <a:spcBef>
                <a:spcPts val="0"/>
              </a:spcBef>
              <a:spcAft>
                <a:spcPts val="0"/>
              </a:spcAft>
              <a:buSzPct val="52445"/>
              <a:buNone/>
            </a:pPr>
            <a:r>
              <a:t/>
            </a:r>
            <a:endParaRPr sz="2745">
              <a:latin typeface="Arial"/>
              <a:ea typeface="Arial"/>
              <a:cs typeface="Arial"/>
              <a:sym typeface="Arial"/>
            </a:endParaRPr>
          </a:p>
          <a:p>
            <a:pPr indent="-337570" lvl="0" marL="457200" rtl="0" algn="l">
              <a:spcBef>
                <a:spcPts val="1000"/>
              </a:spcBef>
              <a:spcAft>
                <a:spcPts val="0"/>
              </a:spcAft>
              <a:buClr>
                <a:srgbClr val="202124"/>
              </a:buClr>
              <a:buSzPct val="100000"/>
              <a:buFont typeface="Arial"/>
              <a:buChar char="❖"/>
            </a:pPr>
            <a:r>
              <a:rPr lang="en-US" sz="2745">
                <a:solidFill>
                  <a:srgbClr val="202124"/>
                </a:solidFill>
                <a:highlight>
                  <a:srgbClr val="F8F9FA"/>
                </a:highlight>
                <a:latin typeface="Arial"/>
                <a:ea typeface="Arial"/>
                <a:cs typeface="Arial"/>
                <a:sym typeface="Arial"/>
              </a:rPr>
              <a:t>Planifică-ți activitățile săptămânale, zilnice, lunare și trimestriale pentru a avea un efect direct asupra creșterii afacerii tale.</a:t>
            </a:r>
            <a:endParaRPr sz="2745">
              <a:solidFill>
                <a:srgbClr val="202124"/>
              </a:solidFill>
              <a:highlight>
                <a:srgbClr val="F8F9FA"/>
              </a:highlight>
              <a:latin typeface="Arial"/>
              <a:ea typeface="Arial"/>
              <a:cs typeface="Arial"/>
              <a:sym typeface="Arial"/>
            </a:endParaRPr>
          </a:p>
          <a:p>
            <a:pPr indent="-251459" lvl="0" marL="342900" rtl="0" algn="l">
              <a:spcBef>
                <a:spcPts val="1000"/>
              </a:spcBef>
              <a:spcAft>
                <a:spcPts val="0"/>
              </a:spcAft>
              <a:buSzPct val="52445"/>
              <a:buNone/>
            </a:pPr>
            <a:r>
              <a:t/>
            </a:r>
            <a:endParaRPr sz="2745">
              <a:solidFill>
                <a:srgbClr val="202124"/>
              </a:solidFill>
              <a:highlight>
                <a:srgbClr val="F8F9FA"/>
              </a:highlight>
              <a:latin typeface="Arial"/>
              <a:ea typeface="Arial"/>
              <a:cs typeface="Arial"/>
              <a:sym typeface="Arial"/>
            </a:endParaRPr>
          </a:p>
          <a:p>
            <a:pPr indent="-337570" lvl="0" marL="457200" rtl="0" algn="l">
              <a:spcBef>
                <a:spcPts val="1000"/>
              </a:spcBef>
              <a:spcAft>
                <a:spcPts val="0"/>
              </a:spcAft>
              <a:buSzPct val="100000"/>
              <a:buFont typeface="Arial"/>
              <a:buChar char="❖"/>
            </a:pPr>
            <a:r>
              <a:rPr b="1" lang="en-US" sz="2745">
                <a:solidFill>
                  <a:schemeClr val="accent1"/>
                </a:solidFill>
                <a:highlight>
                  <a:srgbClr val="F8F9FA"/>
                </a:highlight>
                <a:latin typeface="Arial"/>
                <a:ea typeface="Arial"/>
                <a:cs typeface="Arial"/>
                <a:sym typeface="Arial"/>
              </a:rPr>
              <a:t>Practică transformarea!</a:t>
            </a:r>
            <a:endParaRPr b="1" sz="2745">
              <a:solidFill>
                <a:schemeClr val="accent1"/>
              </a:solidFill>
              <a:highlight>
                <a:srgbClr val="F8F9FA"/>
              </a:highlight>
              <a:latin typeface="Arial"/>
              <a:ea typeface="Arial"/>
              <a:cs typeface="Arial"/>
              <a:sym typeface="Arial"/>
            </a:endParaRPr>
          </a:p>
          <a:p>
            <a:pPr indent="0" lvl="0" marL="457200" rtl="0" algn="l">
              <a:spcBef>
                <a:spcPts val="1000"/>
              </a:spcBef>
              <a:spcAft>
                <a:spcPts val="0"/>
              </a:spcAft>
              <a:buNone/>
            </a:pPr>
            <a:r>
              <a:t/>
            </a:r>
            <a:endParaRPr b="1" sz="2745">
              <a:solidFill>
                <a:schemeClr val="accent1"/>
              </a:solidFill>
              <a:highlight>
                <a:srgbClr val="F8F9FA"/>
              </a:highlight>
              <a:latin typeface="Arial"/>
              <a:ea typeface="Arial"/>
              <a:cs typeface="Arial"/>
              <a:sym typeface="Arial"/>
            </a:endParaRPr>
          </a:p>
          <a:p>
            <a:pPr indent="-337570" lvl="0" marL="457200" marR="38100" rtl="0" algn="l">
              <a:lnSpc>
                <a:spcPct val="128571"/>
              </a:lnSpc>
              <a:spcBef>
                <a:spcPts val="0"/>
              </a:spcBef>
              <a:spcAft>
                <a:spcPts val="0"/>
              </a:spcAft>
              <a:buClr>
                <a:srgbClr val="202124"/>
              </a:buClr>
              <a:buSzPct val="100000"/>
              <a:buFont typeface="Arial"/>
              <a:buChar char="❖"/>
            </a:pPr>
            <a:r>
              <a:rPr lang="en-US" sz="2745">
                <a:solidFill>
                  <a:srgbClr val="202124"/>
                </a:solidFill>
                <a:highlight>
                  <a:srgbClr val="F8F9FA"/>
                </a:highlight>
                <a:latin typeface="Arial"/>
                <a:ea typeface="Arial"/>
                <a:cs typeface="Arial"/>
                <a:sym typeface="Arial"/>
              </a:rPr>
              <a:t>Care este primul pas pe care îl fac astăzi ca sa evit momentele cand mă simt copleșit și anxios? </a:t>
            </a:r>
            <a:endParaRPr sz="2745">
              <a:solidFill>
                <a:srgbClr val="202124"/>
              </a:solidFill>
              <a:highlight>
                <a:srgbClr val="F8F9FA"/>
              </a:highlight>
              <a:latin typeface="Arial"/>
              <a:ea typeface="Arial"/>
              <a:cs typeface="Arial"/>
              <a:sym typeface="Arial"/>
            </a:endParaRPr>
          </a:p>
          <a:p>
            <a:pPr indent="-337570" lvl="0" marL="457200" marR="38100" rtl="0" algn="l">
              <a:lnSpc>
                <a:spcPct val="128571"/>
              </a:lnSpc>
              <a:spcBef>
                <a:spcPts val="0"/>
              </a:spcBef>
              <a:spcAft>
                <a:spcPts val="0"/>
              </a:spcAft>
              <a:buClr>
                <a:srgbClr val="202124"/>
              </a:buClr>
              <a:buSzPct val="100000"/>
              <a:buFont typeface="Arial"/>
              <a:buChar char="❖"/>
            </a:pPr>
            <a:r>
              <a:rPr lang="en-US" sz="2745">
                <a:solidFill>
                  <a:srgbClr val="202124"/>
                </a:solidFill>
                <a:highlight>
                  <a:srgbClr val="F8F9FA"/>
                </a:highlight>
                <a:latin typeface="Arial"/>
                <a:ea typeface="Arial"/>
                <a:cs typeface="Arial"/>
                <a:sym typeface="Arial"/>
              </a:rPr>
              <a:t>Ce fac  ca să nu ajung sa fiu epuizat astfel încât să pot înflori și prospera?</a:t>
            </a:r>
            <a:endParaRPr sz="2745">
              <a:solidFill>
                <a:srgbClr val="202124"/>
              </a:solidFill>
              <a:highlight>
                <a:srgbClr val="F8F9FA"/>
              </a:highlight>
              <a:latin typeface="Arial"/>
              <a:ea typeface="Arial"/>
              <a:cs typeface="Arial"/>
              <a:sym typeface="Arial"/>
            </a:endParaRPr>
          </a:p>
          <a:p>
            <a:pPr indent="-251459" lvl="0" marL="342900" rtl="0" algn="l">
              <a:spcBef>
                <a:spcPts val="1000"/>
              </a:spcBef>
              <a:spcAft>
                <a:spcPts val="0"/>
              </a:spcAft>
              <a:buSzPct val="79999"/>
              <a:buNone/>
            </a:pPr>
            <a:r>
              <a:t/>
            </a:r>
            <a:endParaRPr>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10413e632ef_0_7"/>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000"/>
              <a:t>PRINCIPALII SABOTORI CARE NE IMPIEDICĂ SUCCESUL</a:t>
            </a:r>
            <a:endParaRPr b="1" sz="3000"/>
          </a:p>
        </p:txBody>
      </p:sp>
      <p:sp>
        <p:nvSpPr>
          <p:cNvPr id="527" name="Google Shape;527;g10413e632ef_0_7"/>
          <p:cNvSpPr txBox="1"/>
          <p:nvPr>
            <p:ph idx="1" type="body"/>
          </p:nvPr>
        </p:nvSpPr>
        <p:spPr>
          <a:xfrm>
            <a:off x="1154950" y="2269550"/>
            <a:ext cx="9640200" cy="3750300"/>
          </a:xfrm>
          <a:prstGeom prst="rect">
            <a:avLst/>
          </a:prstGeom>
        </p:spPr>
        <p:txBody>
          <a:bodyPr anchorCtr="0" anchor="t" bIns="45700" lIns="91425" spcFirstLastPara="1" rIns="91425" wrap="square" tIns="45700">
            <a:normAutofit fontScale="25000" lnSpcReduction="20000"/>
          </a:bodyPr>
          <a:lstStyle/>
          <a:p>
            <a:pPr indent="0" lvl="0" marL="457200" rtl="0" algn="l">
              <a:spcBef>
                <a:spcPts val="1000"/>
              </a:spcBef>
              <a:spcAft>
                <a:spcPts val="0"/>
              </a:spcAft>
              <a:buNone/>
            </a:pPr>
            <a:r>
              <a:t/>
            </a:r>
            <a:endParaRPr b="1" sz="7200">
              <a:solidFill>
                <a:schemeClr val="dk1"/>
              </a:solidFill>
              <a:latin typeface="Arial"/>
              <a:ea typeface="Arial"/>
              <a:cs typeface="Arial"/>
              <a:sym typeface="Arial"/>
            </a:endParaRPr>
          </a:p>
          <a:p>
            <a:pPr indent="-368300" lvl="0" marL="457200" rtl="0" algn="l">
              <a:spcBef>
                <a:spcPts val="1000"/>
              </a:spcBef>
              <a:spcAft>
                <a:spcPts val="0"/>
              </a:spcAft>
              <a:buSzPct val="100000"/>
              <a:buFont typeface="Arial"/>
              <a:buChar char="❖"/>
            </a:pPr>
            <a:r>
              <a:rPr b="1" lang="en-US" sz="8800">
                <a:solidFill>
                  <a:schemeClr val="dk1"/>
                </a:solidFill>
                <a:latin typeface="Arial"/>
                <a:ea typeface="Arial"/>
                <a:cs typeface="Arial"/>
                <a:sym typeface="Arial"/>
              </a:rPr>
              <a:t>Teama de eșec și de schimbare</a:t>
            </a:r>
            <a:endParaRPr b="1" sz="8800">
              <a:solidFill>
                <a:schemeClr val="dk1"/>
              </a:solidFill>
              <a:latin typeface="Arial"/>
              <a:ea typeface="Arial"/>
              <a:cs typeface="Arial"/>
              <a:sym typeface="Arial"/>
            </a:endParaRPr>
          </a:p>
          <a:p>
            <a:pPr indent="0" lvl="0" marL="457200" rtl="0" algn="l">
              <a:spcBef>
                <a:spcPts val="1000"/>
              </a:spcBef>
              <a:spcAft>
                <a:spcPts val="0"/>
              </a:spcAft>
              <a:buNone/>
            </a:pPr>
            <a:r>
              <a:t/>
            </a:r>
            <a:endParaRPr b="1" sz="7200">
              <a:solidFill>
                <a:schemeClr val="dk1"/>
              </a:solidFill>
              <a:latin typeface="Arial"/>
              <a:ea typeface="Arial"/>
              <a:cs typeface="Arial"/>
              <a:sym typeface="Arial"/>
            </a:endParaRPr>
          </a:p>
          <a:p>
            <a:pPr indent="0" lvl="0" marL="0" rtl="0" algn="ctr">
              <a:spcBef>
                <a:spcPts val="1000"/>
              </a:spcBef>
              <a:spcAft>
                <a:spcPts val="0"/>
              </a:spcAft>
              <a:buNone/>
            </a:pPr>
            <a:r>
              <a:rPr b="1" lang="en-US" sz="7200">
                <a:solidFill>
                  <a:schemeClr val="dk1"/>
                </a:solidFill>
                <a:latin typeface="Arial"/>
                <a:ea typeface="Arial"/>
                <a:cs typeface="Arial"/>
                <a:sym typeface="Arial"/>
              </a:rPr>
              <a:t>Acționează în ciuda fricii și vei vedea că aceasta se micșorează din ce in ce mai mult. </a:t>
            </a:r>
            <a:endParaRPr b="1" sz="7200">
              <a:solidFill>
                <a:schemeClr val="dk1"/>
              </a:solidFill>
              <a:latin typeface="Arial"/>
              <a:ea typeface="Arial"/>
              <a:cs typeface="Arial"/>
              <a:sym typeface="Arial"/>
            </a:endParaRPr>
          </a:p>
          <a:p>
            <a:pPr indent="0" lvl="0" marL="0" rtl="0" algn="ctr">
              <a:spcBef>
                <a:spcPts val="1000"/>
              </a:spcBef>
              <a:spcAft>
                <a:spcPts val="0"/>
              </a:spcAft>
              <a:buNone/>
            </a:pPr>
            <a:r>
              <a:rPr b="1" lang="en-US" sz="7200">
                <a:solidFill>
                  <a:schemeClr val="accent1"/>
                </a:solidFill>
                <a:highlight>
                  <a:srgbClr val="FFFFFF"/>
                </a:highlight>
                <a:latin typeface="Arial"/>
                <a:ea typeface="Arial"/>
                <a:cs typeface="Arial"/>
                <a:sym typeface="Arial"/>
              </a:rPr>
              <a:t>Privește eșecul ca pe o oportunitate de a crește, nu ca pe ceva de care să te temi.</a:t>
            </a:r>
            <a:endParaRPr b="1" sz="7200">
              <a:solidFill>
                <a:schemeClr val="accent1"/>
              </a:solidFill>
              <a:highlight>
                <a:srgbClr val="FFFFFF"/>
              </a:highlight>
              <a:latin typeface="Arial"/>
              <a:ea typeface="Arial"/>
              <a:cs typeface="Arial"/>
              <a:sym typeface="Arial"/>
            </a:endParaRPr>
          </a:p>
          <a:p>
            <a:pPr indent="0" lvl="0" marL="0" rtl="0" algn="ctr">
              <a:spcBef>
                <a:spcPts val="1000"/>
              </a:spcBef>
              <a:spcAft>
                <a:spcPts val="0"/>
              </a:spcAft>
              <a:buNone/>
            </a:pPr>
            <a:r>
              <a:t/>
            </a:r>
            <a:endParaRPr sz="7200">
              <a:solidFill>
                <a:schemeClr val="accent1"/>
              </a:solidFill>
              <a:highlight>
                <a:srgbClr val="FFFFFF"/>
              </a:highlight>
              <a:latin typeface="Arial"/>
              <a:ea typeface="Arial"/>
              <a:cs typeface="Arial"/>
              <a:sym typeface="Arial"/>
            </a:endParaRPr>
          </a:p>
          <a:p>
            <a:pPr indent="0" lvl="0" marL="0" rtl="0" algn="l">
              <a:spcBef>
                <a:spcPts val="1000"/>
              </a:spcBef>
              <a:spcAft>
                <a:spcPts val="0"/>
              </a:spcAft>
              <a:buNone/>
            </a:pPr>
            <a:r>
              <a:rPr lang="en-US" sz="8800">
                <a:solidFill>
                  <a:schemeClr val="accent1"/>
                </a:solidFill>
                <a:highlight>
                  <a:srgbClr val="FFFFFF"/>
                </a:highlight>
                <a:latin typeface="Arial"/>
                <a:ea typeface="Arial"/>
                <a:cs typeface="Arial"/>
                <a:sym typeface="Arial"/>
              </a:rPr>
              <a:t> </a:t>
            </a:r>
            <a:r>
              <a:rPr lang="en-US" sz="5907" u="sng">
                <a:solidFill>
                  <a:schemeClr val="hlink"/>
                </a:solidFill>
                <a:highlight>
                  <a:srgbClr val="FFFFFF"/>
                </a:highlight>
                <a:latin typeface="Arial"/>
                <a:ea typeface="Arial"/>
                <a:cs typeface="Arial"/>
                <a:sym typeface="Arial"/>
                <a:hlinkClick r:id="rId3"/>
              </a:rPr>
              <a:t>https://www.youtube.com/watch?v=EykWcFEtFqo</a:t>
            </a:r>
            <a:endParaRPr sz="5907">
              <a:solidFill>
                <a:schemeClr val="accent1"/>
              </a:solidFill>
              <a:highlight>
                <a:srgbClr val="FFFFFF"/>
              </a:highlight>
              <a:latin typeface="Arial"/>
              <a:ea typeface="Arial"/>
              <a:cs typeface="Arial"/>
              <a:sym typeface="Arial"/>
            </a:endParaRPr>
          </a:p>
          <a:p>
            <a:pPr indent="0" lvl="0" marL="0" rtl="0" algn="l">
              <a:spcBef>
                <a:spcPts val="1000"/>
              </a:spcBef>
              <a:spcAft>
                <a:spcPts val="0"/>
              </a:spcAft>
              <a:buNone/>
            </a:pPr>
            <a:r>
              <a:t/>
            </a:r>
            <a:endParaRPr sz="5907">
              <a:solidFill>
                <a:schemeClr val="accent1"/>
              </a:solidFill>
              <a:highlight>
                <a:srgbClr val="FFFFFF"/>
              </a:highlight>
              <a:latin typeface="Arial"/>
              <a:ea typeface="Arial"/>
              <a:cs typeface="Arial"/>
              <a:sym typeface="Arial"/>
            </a:endParaRPr>
          </a:p>
          <a:p>
            <a:pPr indent="0" lvl="0" marL="0" rtl="0" algn="l">
              <a:spcBef>
                <a:spcPts val="1000"/>
              </a:spcBef>
              <a:spcAft>
                <a:spcPts val="0"/>
              </a:spcAft>
              <a:buNone/>
            </a:pPr>
            <a:r>
              <a:t/>
            </a:r>
            <a:endParaRPr sz="4307">
              <a:solidFill>
                <a:schemeClr val="accent1"/>
              </a:solidFill>
              <a:highlight>
                <a:srgbClr val="FFFFFF"/>
              </a:highlight>
              <a:latin typeface="Arial"/>
              <a:ea typeface="Arial"/>
              <a:cs typeface="Arial"/>
              <a:sym typeface="Arial"/>
            </a:endParaRPr>
          </a:p>
          <a:p>
            <a:pPr indent="0" lvl="0" marL="0" rtl="0" algn="l">
              <a:spcBef>
                <a:spcPts val="1000"/>
              </a:spcBef>
              <a:spcAft>
                <a:spcPts val="0"/>
              </a:spcAft>
              <a:buNone/>
            </a:pPr>
            <a:r>
              <a:t/>
            </a:r>
            <a:endParaRPr sz="4307">
              <a:solidFill>
                <a:schemeClr val="accent1"/>
              </a:solidFill>
              <a:highlight>
                <a:srgbClr val="FFFFFF"/>
              </a:highlight>
              <a:latin typeface="Arial"/>
              <a:ea typeface="Arial"/>
              <a:cs typeface="Arial"/>
              <a:sym typeface="Arial"/>
            </a:endParaRPr>
          </a:p>
          <a:p>
            <a:pPr indent="0" lvl="0" marL="0" rtl="0" algn="l">
              <a:spcBef>
                <a:spcPts val="1000"/>
              </a:spcBef>
              <a:spcAft>
                <a:spcPts val="0"/>
              </a:spcAft>
              <a:buNone/>
            </a:pPr>
            <a:r>
              <a:t/>
            </a:r>
            <a:endParaRPr sz="4307">
              <a:solidFill>
                <a:schemeClr val="accent1"/>
              </a:solidFill>
              <a:highlight>
                <a:srgbClr val="FFFFFF"/>
              </a:highlight>
              <a:latin typeface="Arial"/>
              <a:ea typeface="Arial"/>
              <a:cs typeface="Arial"/>
              <a:sym typeface="Arial"/>
            </a:endParaRPr>
          </a:p>
          <a:p>
            <a:pPr indent="0" lvl="0" marL="0" rtl="0" algn="l">
              <a:spcBef>
                <a:spcPts val="1000"/>
              </a:spcBef>
              <a:spcAft>
                <a:spcPts val="0"/>
              </a:spcAft>
              <a:buNone/>
            </a:pPr>
            <a:r>
              <a:t/>
            </a:r>
            <a:endParaRPr sz="4307">
              <a:solidFill>
                <a:schemeClr val="accent1"/>
              </a:solidFill>
              <a:highlight>
                <a:srgbClr val="FFFFFF"/>
              </a:highlight>
              <a:latin typeface="Arial"/>
              <a:ea typeface="Arial"/>
              <a:cs typeface="Arial"/>
              <a:sym typeface="Arial"/>
            </a:endParaRPr>
          </a:p>
          <a:p>
            <a:pPr indent="0" lvl="0" marL="0" rtl="0" algn="l">
              <a:spcBef>
                <a:spcPts val="1000"/>
              </a:spcBef>
              <a:spcAft>
                <a:spcPts val="0"/>
              </a:spcAft>
              <a:buNone/>
            </a:pPr>
            <a:r>
              <a:t/>
            </a:r>
            <a:endParaRPr sz="4307">
              <a:solidFill>
                <a:schemeClr val="accent1"/>
              </a:solidFill>
              <a:latin typeface="Arial"/>
              <a:ea typeface="Arial"/>
              <a:cs typeface="Arial"/>
              <a:sym typeface="Arial"/>
            </a:endParaRPr>
          </a:p>
          <a:p>
            <a:pPr indent="0" lvl="0" marL="0" rtl="0" algn="l">
              <a:spcBef>
                <a:spcPts val="1000"/>
              </a:spcBef>
              <a:spcAft>
                <a:spcPts val="0"/>
              </a:spcAft>
              <a:buNone/>
            </a:pPr>
            <a:r>
              <a:t/>
            </a:r>
            <a:endParaRPr b="1" sz="4307">
              <a:solidFill>
                <a:schemeClr val="accent1"/>
              </a:solidFill>
              <a:latin typeface="Arial"/>
              <a:ea typeface="Arial"/>
              <a:cs typeface="Arial"/>
              <a:sym typeface="Arial"/>
            </a:endParaRPr>
          </a:p>
          <a:p>
            <a:pPr indent="0" lvl="0" marL="0" rtl="0" algn="l">
              <a:spcBef>
                <a:spcPts val="1000"/>
              </a:spcBef>
              <a:spcAft>
                <a:spcPts val="0"/>
              </a:spcAft>
              <a:buNone/>
            </a:pPr>
            <a:r>
              <a:t/>
            </a:r>
            <a:endParaRPr/>
          </a:p>
        </p:txBody>
      </p:sp>
      <p:pic>
        <p:nvPicPr>
          <p:cNvPr id="528" name="Google Shape;528;g10413e632ef_0_7"/>
          <p:cNvPicPr preferRelativeResize="0"/>
          <p:nvPr/>
        </p:nvPicPr>
        <p:blipFill>
          <a:blip r:embed="rId4">
            <a:alphaModFix/>
          </a:blip>
          <a:stretch>
            <a:fillRect/>
          </a:stretch>
        </p:blipFill>
        <p:spPr>
          <a:xfrm>
            <a:off x="6891125" y="3994950"/>
            <a:ext cx="2694850" cy="2024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gcffc8a6315_0_16"/>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000"/>
              <a:t>PRINCIPALII SABOTORI CARE NE IMPIEDICĂ SUCCESUL</a:t>
            </a:r>
            <a:endParaRPr b="1" sz="3000"/>
          </a:p>
        </p:txBody>
      </p:sp>
      <p:sp>
        <p:nvSpPr>
          <p:cNvPr id="535" name="Google Shape;535;gcffc8a6315_0_16"/>
          <p:cNvSpPr txBox="1"/>
          <p:nvPr>
            <p:ph idx="1" type="body"/>
          </p:nvPr>
        </p:nvSpPr>
        <p:spPr>
          <a:xfrm>
            <a:off x="1154950" y="2269550"/>
            <a:ext cx="8825700" cy="37503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t/>
            </a:r>
            <a:endParaRPr sz="1807">
              <a:solidFill>
                <a:schemeClr val="accent1"/>
              </a:solidFill>
              <a:highlight>
                <a:srgbClr val="FFFFFF"/>
              </a:highlight>
              <a:latin typeface="Arial"/>
              <a:ea typeface="Arial"/>
              <a:cs typeface="Arial"/>
              <a:sym typeface="Arial"/>
            </a:endParaRPr>
          </a:p>
          <a:p>
            <a:pPr indent="-364672" lvl="0" marL="457200" rtl="0" algn="l">
              <a:spcBef>
                <a:spcPts val="1000"/>
              </a:spcBef>
              <a:spcAft>
                <a:spcPts val="0"/>
              </a:spcAft>
              <a:buSzPts val="2143"/>
              <a:buFont typeface="Arial"/>
              <a:buChar char="❖"/>
            </a:pPr>
            <a:r>
              <a:rPr b="1" lang="en-US" sz="2142">
                <a:solidFill>
                  <a:schemeClr val="dk1"/>
                </a:solidFill>
                <a:latin typeface="Arial"/>
                <a:ea typeface="Arial"/>
                <a:cs typeface="Arial"/>
                <a:sym typeface="Arial"/>
              </a:rPr>
              <a:t>Perfectionismul</a:t>
            </a:r>
            <a:endParaRPr b="1" sz="2142">
              <a:solidFill>
                <a:schemeClr val="dk1"/>
              </a:solidFill>
              <a:latin typeface="Arial"/>
              <a:ea typeface="Arial"/>
              <a:cs typeface="Arial"/>
              <a:sym typeface="Arial"/>
            </a:endParaRPr>
          </a:p>
          <a:p>
            <a:pPr indent="0" lvl="0" marL="0" rtl="0" algn="l">
              <a:spcBef>
                <a:spcPts val="1000"/>
              </a:spcBef>
              <a:spcAft>
                <a:spcPts val="0"/>
              </a:spcAft>
              <a:buNone/>
            </a:pPr>
            <a:r>
              <a:rPr lang="en-US">
                <a:solidFill>
                  <a:schemeClr val="dk1"/>
                </a:solidFill>
                <a:latin typeface="Arial"/>
                <a:ea typeface="Arial"/>
                <a:cs typeface="Arial"/>
                <a:sym typeface="Arial"/>
              </a:rPr>
              <a:t>Esti unic, nimeni nu este perfect și fiecare zi este o noua sansa de a învata să îți asculți propriile nevoi și să întelegi că </a:t>
            </a:r>
            <a:r>
              <a:rPr lang="en-US">
                <a:solidFill>
                  <a:schemeClr val="accent1"/>
                </a:solidFill>
                <a:latin typeface="Arial"/>
                <a:ea typeface="Arial"/>
                <a:cs typeface="Arial"/>
                <a:sym typeface="Arial"/>
              </a:rPr>
              <a:t>progresul este necesar și util cată vreme nu devii un sclav al așteptărilor celorlalți despre cum ar trebui să fie viața ta:)</a:t>
            </a:r>
            <a:endParaRPr>
              <a:solidFill>
                <a:schemeClr val="accent1"/>
              </a:solidFill>
              <a:latin typeface="Arial"/>
              <a:ea typeface="Arial"/>
              <a:cs typeface="Arial"/>
              <a:sym typeface="Arial"/>
            </a:endParaRPr>
          </a:p>
          <a:p>
            <a:pPr indent="0" lvl="0" marL="0" rtl="0" algn="ctr">
              <a:spcBef>
                <a:spcPts val="1000"/>
              </a:spcBef>
              <a:spcAft>
                <a:spcPts val="0"/>
              </a:spcAft>
              <a:buNone/>
            </a:pPr>
            <a:r>
              <a:rPr b="1" lang="en-US" sz="2000">
                <a:solidFill>
                  <a:schemeClr val="accent1"/>
                </a:solidFill>
                <a:latin typeface="Arial"/>
                <a:ea typeface="Arial"/>
                <a:cs typeface="Arial"/>
                <a:sym typeface="Arial"/>
              </a:rPr>
              <a:t>Sunt suficient de bun, sunt valoros.</a:t>
            </a:r>
            <a:endParaRPr b="1" sz="2000">
              <a:solidFill>
                <a:schemeClr val="accent1"/>
              </a:solidFill>
              <a:latin typeface="Arial"/>
              <a:ea typeface="Arial"/>
              <a:cs typeface="Arial"/>
              <a:sym typeface="Arial"/>
            </a:endParaRPr>
          </a:p>
          <a:p>
            <a:pPr indent="0" lvl="0" marL="0" rtl="0" algn="ctr">
              <a:spcBef>
                <a:spcPts val="1000"/>
              </a:spcBef>
              <a:spcAft>
                <a:spcPts val="0"/>
              </a:spcAft>
              <a:buNone/>
            </a:pPr>
            <a:r>
              <a:rPr b="1" lang="en-US" sz="2000">
                <a:solidFill>
                  <a:schemeClr val="accent1"/>
                </a:solidFill>
                <a:latin typeface="Arial"/>
                <a:ea typeface="Arial"/>
                <a:cs typeface="Arial"/>
                <a:sym typeface="Arial"/>
              </a:rPr>
              <a:t>Merit tot ceea ce este mai bun :)</a:t>
            </a:r>
            <a:endParaRPr b="1" sz="2000">
              <a:solidFill>
                <a:schemeClr val="accent1"/>
              </a:solidFill>
              <a:latin typeface="Arial"/>
              <a:ea typeface="Arial"/>
              <a:cs typeface="Arial"/>
              <a:sym typeface="Arial"/>
            </a:endParaRPr>
          </a:p>
          <a:p>
            <a:pPr indent="0" lvl="0" marL="0" rtl="0" algn="ctr">
              <a:spcBef>
                <a:spcPts val="1000"/>
              </a:spcBef>
              <a:spcAft>
                <a:spcPts val="0"/>
              </a:spcAft>
              <a:buNone/>
            </a:pPr>
            <a:r>
              <a:rPr b="1" lang="en-US" sz="2000">
                <a:solidFill>
                  <a:schemeClr val="accent1"/>
                </a:solidFill>
                <a:latin typeface="Arial"/>
                <a:ea typeface="Arial"/>
                <a:cs typeface="Arial"/>
                <a:sym typeface="Arial"/>
              </a:rPr>
              <a:t>Ma indrept in directia visurilor mele in fiecare zi. </a:t>
            </a:r>
            <a:endParaRPr b="1" sz="2000">
              <a:solidFill>
                <a:schemeClr val="accent1"/>
              </a:solidFill>
              <a:latin typeface="Arial"/>
              <a:ea typeface="Arial"/>
              <a:cs typeface="Arial"/>
              <a:sym typeface="Arial"/>
            </a:endParaRPr>
          </a:p>
          <a:p>
            <a:pPr indent="0" lvl="0" marL="0" rtl="0" algn="ctr">
              <a:spcBef>
                <a:spcPts val="1000"/>
              </a:spcBef>
              <a:spcAft>
                <a:spcPts val="0"/>
              </a:spcAft>
              <a:buNone/>
            </a:pPr>
            <a:r>
              <a:rPr b="1" lang="en-US" sz="2000">
                <a:solidFill>
                  <a:schemeClr val="accent1"/>
                </a:solidFill>
                <a:latin typeface="Arial"/>
                <a:ea typeface="Arial"/>
                <a:cs typeface="Arial"/>
                <a:sym typeface="Arial"/>
              </a:rPr>
              <a:t>Sunt un magnet pentru succes. </a:t>
            </a:r>
            <a:endParaRPr b="1" sz="2000">
              <a:solidFill>
                <a:schemeClr val="accent1"/>
              </a:solidFill>
              <a:latin typeface="Arial"/>
              <a:ea typeface="Arial"/>
              <a:cs typeface="Arial"/>
              <a:sym typeface="Arial"/>
            </a:endParaRPr>
          </a:p>
          <a:p>
            <a:pPr indent="0" lvl="0" marL="0" rtl="0" algn="l">
              <a:spcBef>
                <a:spcPts val="100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gcffc8a6315_0_7"/>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000"/>
              <a:t>PRINCIPALII SABOTORI CARE NE IMPIEDICĂ SUCCESUL</a:t>
            </a:r>
            <a:endParaRPr b="1" sz="3000"/>
          </a:p>
        </p:txBody>
      </p:sp>
      <p:sp>
        <p:nvSpPr>
          <p:cNvPr id="542" name="Google Shape;542;gcffc8a6315_0_7"/>
          <p:cNvSpPr txBox="1"/>
          <p:nvPr>
            <p:ph idx="1" type="body"/>
          </p:nvPr>
        </p:nvSpPr>
        <p:spPr>
          <a:xfrm>
            <a:off x="1154950" y="2269550"/>
            <a:ext cx="8825700" cy="375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sz="1007">
              <a:solidFill>
                <a:schemeClr val="accent1"/>
              </a:solidFill>
              <a:latin typeface="Arial"/>
              <a:ea typeface="Arial"/>
              <a:cs typeface="Arial"/>
              <a:sym typeface="Arial"/>
            </a:endParaRPr>
          </a:p>
          <a:p>
            <a:pPr indent="-369415" lvl="0" marL="457200" rtl="0" algn="l">
              <a:spcBef>
                <a:spcPts val="1000"/>
              </a:spcBef>
              <a:spcAft>
                <a:spcPts val="0"/>
              </a:spcAft>
              <a:buSzPts val="2218"/>
              <a:buFont typeface="Arial"/>
              <a:buChar char="❖"/>
            </a:pPr>
            <a:r>
              <a:rPr b="1" lang="en-US" sz="2217">
                <a:solidFill>
                  <a:schemeClr val="dk1"/>
                </a:solidFill>
                <a:latin typeface="Arial"/>
                <a:ea typeface="Arial"/>
                <a:cs typeface="Arial"/>
                <a:sym typeface="Arial"/>
              </a:rPr>
              <a:t>Comparația cu ceilalți</a:t>
            </a:r>
            <a:endParaRPr b="1" sz="2217">
              <a:solidFill>
                <a:schemeClr val="dk1"/>
              </a:solidFill>
              <a:latin typeface="Arial"/>
              <a:ea typeface="Arial"/>
              <a:cs typeface="Arial"/>
              <a:sym typeface="Arial"/>
            </a:endParaRPr>
          </a:p>
          <a:p>
            <a:pPr indent="0" lvl="0" marL="0" rtl="0" algn="l">
              <a:spcBef>
                <a:spcPts val="1000"/>
              </a:spcBef>
              <a:spcAft>
                <a:spcPts val="0"/>
              </a:spcAft>
              <a:buNone/>
            </a:pPr>
            <a:r>
              <a:rPr b="1" lang="en-US" sz="2117">
                <a:solidFill>
                  <a:schemeClr val="accent1"/>
                </a:solidFill>
                <a:latin typeface="Arial"/>
                <a:ea typeface="Arial"/>
                <a:cs typeface="Arial"/>
                <a:sym typeface="Arial"/>
              </a:rPr>
              <a:t>Comparatia cu ceilalti distruge evoluția și ar trebui să te compari numai cu cel care ai fost acum 1 an, 2 ani și să iți estimezi progresul în funcție de propriile realizări!</a:t>
            </a:r>
            <a:endParaRPr b="1" sz="2117">
              <a:solidFill>
                <a:schemeClr val="accent1"/>
              </a:solidFill>
              <a:latin typeface="Arial"/>
              <a:ea typeface="Arial"/>
              <a:cs typeface="Arial"/>
              <a:sym typeface="Arial"/>
            </a:endParaRPr>
          </a:p>
          <a:p>
            <a:pPr indent="0" lvl="0" marL="0" rtl="0" algn="l">
              <a:spcBef>
                <a:spcPts val="1000"/>
              </a:spcBef>
              <a:spcAft>
                <a:spcPts val="0"/>
              </a:spcAft>
              <a:buNone/>
            </a:pPr>
            <a:r>
              <a:t/>
            </a:r>
            <a:endParaRPr b="1" sz="4307">
              <a:solidFill>
                <a:schemeClr val="accent1"/>
              </a:solidFill>
              <a:latin typeface="Arial"/>
              <a:ea typeface="Arial"/>
              <a:cs typeface="Arial"/>
              <a:sym typeface="Arial"/>
            </a:endParaRPr>
          </a:p>
          <a:p>
            <a:pPr indent="0" lvl="0" marL="0" rtl="0" algn="l">
              <a:spcBef>
                <a:spcPts val="1000"/>
              </a:spcBef>
              <a:spcAft>
                <a:spcPts val="0"/>
              </a:spcAft>
              <a:buNone/>
            </a:pPr>
            <a:r>
              <a:t/>
            </a:r>
            <a:endParaRPr/>
          </a:p>
        </p:txBody>
      </p:sp>
      <p:pic>
        <p:nvPicPr>
          <p:cNvPr id="543" name="Google Shape;543;gcffc8a6315_0_7"/>
          <p:cNvPicPr preferRelativeResize="0"/>
          <p:nvPr/>
        </p:nvPicPr>
        <p:blipFill>
          <a:blip r:embed="rId3">
            <a:alphaModFix/>
          </a:blip>
          <a:stretch>
            <a:fillRect/>
          </a:stretch>
        </p:blipFill>
        <p:spPr>
          <a:xfrm>
            <a:off x="1952613" y="4121275"/>
            <a:ext cx="2524125" cy="1809750"/>
          </a:xfrm>
          <a:prstGeom prst="rect">
            <a:avLst/>
          </a:prstGeom>
          <a:noFill/>
          <a:ln>
            <a:noFill/>
          </a:ln>
        </p:spPr>
      </p:pic>
      <p:pic>
        <p:nvPicPr>
          <p:cNvPr id="544" name="Google Shape;544;gcffc8a6315_0_7"/>
          <p:cNvPicPr preferRelativeResize="0"/>
          <p:nvPr/>
        </p:nvPicPr>
        <p:blipFill>
          <a:blip r:embed="rId4">
            <a:alphaModFix/>
          </a:blip>
          <a:stretch>
            <a:fillRect/>
          </a:stretch>
        </p:blipFill>
        <p:spPr>
          <a:xfrm>
            <a:off x="5496275" y="4192525"/>
            <a:ext cx="3354976" cy="18871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gcffc8a6315_0_23"/>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000"/>
              <a:t>       TINY STEPS-Atomic habits- James Clear </a:t>
            </a:r>
            <a:endParaRPr b="1" sz="3000"/>
          </a:p>
        </p:txBody>
      </p:sp>
      <p:sp>
        <p:nvSpPr>
          <p:cNvPr id="551" name="Google Shape;551;gcffc8a6315_0_23"/>
          <p:cNvSpPr txBox="1"/>
          <p:nvPr>
            <p:ph idx="1" type="body"/>
          </p:nvPr>
        </p:nvSpPr>
        <p:spPr>
          <a:xfrm>
            <a:off x="1154950" y="2269550"/>
            <a:ext cx="8825700" cy="375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sz="1007">
              <a:solidFill>
                <a:schemeClr val="accent1"/>
              </a:solidFill>
              <a:latin typeface="Arial"/>
              <a:ea typeface="Arial"/>
              <a:cs typeface="Arial"/>
              <a:sym typeface="Arial"/>
            </a:endParaRPr>
          </a:p>
          <a:p>
            <a:pPr indent="0" lvl="0" marL="0" rtl="0" algn="l">
              <a:spcBef>
                <a:spcPts val="1000"/>
              </a:spcBef>
              <a:spcAft>
                <a:spcPts val="0"/>
              </a:spcAft>
              <a:buNone/>
            </a:pPr>
            <a:r>
              <a:t/>
            </a:r>
            <a:endParaRPr b="1" sz="2117">
              <a:solidFill>
                <a:schemeClr val="accent1"/>
              </a:solidFill>
              <a:latin typeface="Arial"/>
              <a:ea typeface="Arial"/>
              <a:cs typeface="Arial"/>
              <a:sym typeface="Arial"/>
            </a:endParaRPr>
          </a:p>
          <a:p>
            <a:pPr indent="0" lvl="0" marL="0" rtl="0" algn="l">
              <a:spcBef>
                <a:spcPts val="1000"/>
              </a:spcBef>
              <a:spcAft>
                <a:spcPts val="0"/>
              </a:spcAft>
              <a:buNone/>
            </a:pPr>
            <a:r>
              <a:t/>
            </a:r>
            <a:endParaRPr b="1" sz="4307">
              <a:solidFill>
                <a:schemeClr val="accent1"/>
              </a:solidFill>
              <a:latin typeface="Arial"/>
              <a:ea typeface="Arial"/>
              <a:cs typeface="Arial"/>
              <a:sym typeface="Arial"/>
            </a:endParaRPr>
          </a:p>
          <a:p>
            <a:pPr indent="0" lvl="0" marL="0" rtl="0" algn="l">
              <a:spcBef>
                <a:spcPts val="1000"/>
              </a:spcBef>
              <a:spcAft>
                <a:spcPts val="0"/>
              </a:spcAft>
              <a:buNone/>
            </a:pPr>
            <a:r>
              <a:t/>
            </a:r>
            <a:endParaRPr/>
          </a:p>
        </p:txBody>
      </p:sp>
      <p:pic>
        <p:nvPicPr>
          <p:cNvPr id="552" name="Google Shape;552;gcffc8a6315_0_23"/>
          <p:cNvPicPr preferRelativeResize="0"/>
          <p:nvPr/>
        </p:nvPicPr>
        <p:blipFill>
          <a:blip r:embed="rId3">
            <a:alphaModFix/>
          </a:blip>
          <a:stretch>
            <a:fillRect/>
          </a:stretch>
        </p:blipFill>
        <p:spPr>
          <a:xfrm>
            <a:off x="3067050" y="2457050"/>
            <a:ext cx="6667500" cy="3943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
          <p:cNvSpPr txBox="1"/>
          <p:nvPr>
            <p:ph type="title"/>
          </p:nvPr>
        </p:nvSpPr>
        <p:spPr>
          <a:xfrm>
            <a:off x="434754" y="1016668"/>
            <a:ext cx="8761500" cy="70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1800"/>
              <a:buFont typeface="Arial"/>
              <a:buNone/>
            </a:pPr>
            <a:br>
              <a:rPr lang="en-US" sz="1800">
                <a:latin typeface="Arial"/>
                <a:ea typeface="Arial"/>
                <a:cs typeface="Arial"/>
                <a:sym typeface="Arial"/>
              </a:rPr>
            </a:br>
            <a:br>
              <a:rPr lang="en-US" sz="1800">
                <a:latin typeface="Arial"/>
                <a:ea typeface="Arial"/>
                <a:cs typeface="Arial"/>
                <a:sym typeface="Arial"/>
              </a:rPr>
            </a:br>
            <a:br>
              <a:rPr lang="en-US" sz="2000">
                <a:latin typeface="Arial"/>
                <a:ea typeface="Arial"/>
                <a:cs typeface="Arial"/>
                <a:sym typeface="Arial"/>
              </a:rPr>
            </a:br>
            <a:br>
              <a:rPr lang="en-US" sz="2000">
                <a:latin typeface="Arial"/>
                <a:ea typeface="Arial"/>
                <a:cs typeface="Arial"/>
                <a:sym typeface="Arial"/>
              </a:rPr>
            </a:br>
            <a:r>
              <a:rPr lang="en-US" sz="2000">
                <a:latin typeface="Arial"/>
                <a:ea typeface="Arial"/>
                <a:cs typeface="Arial"/>
                <a:sym typeface="Arial"/>
              </a:rPr>
              <a:t> </a:t>
            </a:r>
            <a:br>
              <a:rPr lang="en-US" sz="2000">
                <a:latin typeface="Arial"/>
                <a:ea typeface="Arial"/>
                <a:cs typeface="Arial"/>
                <a:sym typeface="Arial"/>
              </a:rPr>
            </a:br>
            <a:endParaRPr sz="2000">
              <a:latin typeface="Arial"/>
              <a:ea typeface="Arial"/>
              <a:cs typeface="Arial"/>
              <a:sym typeface="Arial"/>
            </a:endParaRPr>
          </a:p>
        </p:txBody>
      </p:sp>
      <p:sp>
        <p:nvSpPr>
          <p:cNvPr id="302" name="Google Shape;302;p4"/>
          <p:cNvSpPr txBox="1"/>
          <p:nvPr>
            <p:ph idx="1" type="body"/>
          </p:nvPr>
        </p:nvSpPr>
        <p:spPr>
          <a:xfrm>
            <a:off x="1154954" y="2603500"/>
            <a:ext cx="8825700" cy="3416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solidFill>
                  <a:schemeClr val="dk1"/>
                </a:solidFill>
                <a:latin typeface="Arial"/>
                <a:ea typeface="Arial"/>
                <a:cs typeface="Arial"/>
                <a:sym typeface="Arial"/>
              </a:rPr>
              <a:t>Oamenii de succes in 2022 sunt cei care crează succesul mai înt</a:t>
            </a:r>
            <a:r>
              <a:rPr lang="en-US">
                <a:solidFill>
                  <a:schemeClr val="dk1"/>
                </a:solidFill>
                <a:latin typeface="Arial"/>
                <a:ea typeface="Arial"/>
                <a:cs typeface="Arial"/>
                <a:sym typeface="Arial"/>
              </a:rPr>
              <a:t>â</a:t>
            </a:r>
            <a:r>
              <a:rPr lang="en-US">
                <a:solidFill>
                  <a:schemeClr val="dk1"/>
                </a:solidFill>
                <a:latin typeface="Arial"/>
                <a:ea typeface="Arial"/>
                <a:cs typeface="Arial"/>
                <a:sym typeface="Arial"/>
              </a:rPr>
              <a:t>i în lumea lor interioar</a:t>
            </a:r>
            <a:r>
              <a:rPr lang="en-US">
                <a:solidFill>
                  <a:schemeClr val="dk1"/>
                </a:solidFill>
                <a:latin typeface="Arial"/>
                <a:ea typeface="Arial"/>
                <a:cs typeface="Arial"/>
                <a:sym typeface="Arial"/>
              </a:rPr>
              <a:t>ă</a:t>
            </a:r>
            <a:r>
              <a:rPr lang="en-US">
                <a:solidFill>
                  <a:schemeClr val="dk1"/>
                </a:solidFill>
                <a:latin typeface="Arial"/>
                <a:ea typeface="Arial"/>
                <a:cs typeface="Arial"/>
                <a:sym typeface="Arial"/>
              </a:rPr>
              <a:t> </a:t>
            </a:r>
            <a:r>
              <a:rPr lang="en-US">
                <a:solidFill>
                  <a:schemeClr val="dk1"/>
                </a:solidFill>
                <a:latin typeface="Arial"/>
                <a:ea typeface="Arial"/>
                <a:cs typeface="Arial"/>
                <a:sym typeface="Arial"/>
              </a:rPr>
              <a:t>ș</a:t>
            </a:r>
            <a:r>
              <a:rPr lang="en-US">
                <a:solidFill>
                  <a:schemeClr val="dk1"/>
                </a:solidFill>
                <a:latin typeface="Arial"/>
                <a:ea typeface="Arial"/>
                <a:cs typeface="Arial"/>
                <a:sym typeface="Arial"/>
              </a:rPr>
              <a:t>i apoi se angajeaz</a:t>
            </a:r>
            <a:r>
              <a:rPr lang="en-US">
                <a:solidFill>
                  <a:schemeClr val="dk1"/>
                </a:solidFill>
                <a:latin typeface="Arial"/>
                <a:ea typeface="Arial"/>
                <a:cs typeface="Arial"/>
                <a:sym typeface="Arial"/>
              </a:rPr>
              <a:t>ă</a:t>
            </a:r>
            <a:r>
              <a:rPr lang="en-US">
                <a:solidFill>
                  <a:schemeClr val="dk1"/>
                </a:solidFill>
                <a:latin typeface="Arial"/>
                <a:ea typeface="Arial"/>
                <a:cs typeface="Arial"/>
                <a:sym typeface="Arial"/>
              </a:rPr>
              <a:t> în viziunea lor </a:t>
            </a:r>
            <a:r>
              <a:rPr lang="en-US">
                <a:solidFill>
                  <a:schemeClr val="dk1"/>
                </a:solidFill>
                <a:latin typeface="Arial"/>
                <a:ea typeface="Arial"/>
                <a:cs typeface="Arial"/>
                <a:sym typeface="Arial"/>
              </a:rPr>
              <a:t>ș</a:t>
            </a:r>
            <a:r>
              <a:rPr lang="en-US">
                <a:solidFill>
                  <a:schemeClr val="dk1"/>
                </a:solidFill>
                <a:latin typeface="Arial"/>
                <a:ea typeface="Arial"/>
                <a:cs typeface="Arial"/>
                <a:sym typeface="Arial"/>
              </a:rPr>
              <a:t>i o transformă în realitate. Majoritatea oamenilor de succes </a:t>
            </a:r>
            <a:r>
              <a:rPr b="1" lang="en-US">
                <a:solidFill>
                  <a:schemeClr val="dk1"/>
                </a:solidFill>
                <a:latin typeface="Arial"/>
                <a:ea typeface="Arial"/>
                <a:cs typeface="Arial"/>
                <a:sym typeface="Arial"/>
              </a:rPr>
              <a:t>s-au identificat ca fiind de succes, antreprenori </a:t>
            </a:r>
            <a:r>
              <a:rPr b="1" lang="en-US">
                <a:solidFill>
                  <a:schemeClr val="dk1"/>
                </a:solidFill>
                <a:latin typeface="Arial"/>
                <a:ea typeface="Arial"/>
                <a:cs typeface="Arial"/>
                <a:sym typeface="Arial"/>
              </a:rPr>
              <a:t>ș</a:t>
            </a:r>
            <a:r>
              <a:rPr b="1" lang="en-US">
                <a:solidFill>
                  <a:schemeClr val="dk1"/>
                </a:solidFill>
                <a:latin typeface="Arial"/>
                <a:ea typeface="Arial"/>
                <a:cs typeface="Arial"/>
                <a:sym typeface="Arial"/>
              </a:rPr>
              <a:t>i oameni de afaceri, </a:t>
            </a:r>
            <a:r>
              <a:rPr b="1" lang="en-US">
                <a:solidFill>
                  <a:schemeClr val="dk1"/>
                </a:solidFill>
                <a:latin typeface="Arial"/>
                <a:ea typeface="Arial"/>
                <a:cs typeface="Arial"/>
                <a:sym typeface="Arial"/>
              </a:rPr>
              <a:t>î</a:t>
            </a:r>
            <a:r>
              <a:rPr b="1" lang="en-US">
                <a:solidFill>
                  <a:schemeClr val="dk1"/>
                </a:solidFill>
                <a:latin typeface="Arial"/>
                <a:ea typeface="Arial"/>
                <a:cs typeface="Arial"/>
                <a:sym typeface="Arial"/>
              </a:rPr>
              <a:t>nainte de a ob</a:t>
            </a:r>
            <a:r>
              <a:rPr b="1" lang="en-US">
                <a:solidFill>
                  <a:schemeClr val="dk1"/>
                </a:solidFill>
                <a:latin typeface="Arial"/>
                <a:ea typeface="Arial"/>
                <a:cs typeface="Arial"/>
                <a:sym typeface="Arial"/>
              </a:rPr>
              <a:t>ț</a:t>
            </a:r>
            <a:r>
              <a:rPr b="1" lang="en-US">
                <a:solidFill>
                  <a:schemeClr val="dk1"/>
                </a:solidFill>
                <a:latin typeface="Arial"/>
                <a:ea typeface="Arial"/>
                <a:cs typeface="Arial"/>
                <a:sym typeface="Arial"/>
              </a:rPr>
              <a:t>ine un succes uriaș.</a:t>
            </a:r>
            <a:r>
              <a:rPr lang="en-US">
                <a:solidFill>
                  <a:schemeClr val="dk1"/>
                </a:solidFill>
                <a:latin typeface="Arial"/>
                <a:ea typeface="Arial"/>
                <a:cs typeface="Arial"/>
                <a:sym typeface="Arial"/>
              </a:rPr>
              <a:t> </a:t>
            </a:r>
            <a:endParaRPr>
              <a:solidFill>
                <a:schemeClr val="dk1"/>
              </a:solidFill>
            </a:endParaRPr>
          </a:p>
          <a:p>
            <a:pPr indent="-342900" lvl="0" marL="342900" rtl="0" algn="l">
              <a:spcBef>
                <a:spcPts val="1000"/>
              </a:spcBef>
              <a:spcAft>
                <a:spcPts val="0"/>
              </a:spcAft>
              <a:buSzPts val="1440"/>
              <a:buChar char="❖"/>
            </a:pPr>
            <a:r>
              <a:rPr b="1" lang="en-US">
                <a:solidFill>
                  <a:schemeClr val="dk1"/>
                </a:solidFill>
                <a:latin typeface="Arial"/>
                <a:ea typeface="Arial"/>
                <a:cs typeface="Arial"/>
                <a:sym typeface="Arial"/>
              </a:rPr>
              <a:t>Stephen Covey a numit acest Leadership personal - </a:t>
            </a:r>
            <a:r>
              <a:rPr b="1" lang="en-US">
                <a:solidFill>
                  <a:schemeClr val="accent1"/>
                </a:solidFill>
                <a:latin typeface="Arial"/>
                <a:ea typeface="Arial"/>
                <a:cs typeface="Arial"/>
                <a:sym typeface="Arial"/>
              </a:rPr>
              <a:t>f</a:t>
            </a:r>
            <a:r>
              <a:rPr b="1" lang="en-US">
                <a:solidFill>
                  <a:schemeClr val="accent1"/>
                </a:solidFill>
                <a:latin typeface="Arial"/>
                <a:ea typeface="Arial"/>
                <a:cs typeface="Arial"/>
                <a:sym typeface="Arial"/>
              </a:rPr>
              <a:t>ă</a:t>
            </a:r>
            <a:r>
              <a:rPr b="1" lang="en-US">
                <a:solidFill>
                  <a:schemeClr val="accent1"/>
                </a:solidFill>
                <a:latin typeface="Arial"/>
                <a:ea typeface="Arial"/>
                <a:cs typeface="Arial"/>
                <a:sym typeface="Arial"/>
              </a:rPr>
              <a:t> o viziune a obiectivului tău deja îndeplinit, folosind logica, planificarea și vizualizarea. </a:t>
            </a:r>
            <a:endParaRPr b="1">
              <a:solidFill>
                <a:schemeClr val="accent1"/>
              </a:solidFill>
            </a:endParaRPr>
          </a:p>
          <a:p>
            <a:pPr indent="-342900" lvl="0" marL="342900" rtl="0" algn="l">
              <a:spcBef>
                <a:spcPts val="1000"/>
              </a:spcBef>
              <a:spcAft>
                <a:spcPts val="0"/>
              </a:spcAft>
              <a:buSzPts val="1440"/>
              <a:buChar char="❖"/>
            </a:pPr>
            <a:r>
              <a:rPr b="1" lang="en-US">
                <a:solidFill>
                  <a:schemeClr val="dk1"/>
                </a:solidFill>
                <a:latin typeface="Arial"/>
                <a:ea typeface="Arial"/>
                <a:cs typeface="Arial"/>
                <a:sym typeface="Arial"/>
              </a:rPr>
              <a:t>Dacă nu faci un efort conștient de </a:t>
            </a:r>
            <a:r>
              <a:rPr b="1" lang="en-US">
                <a:solidFill>
                  <a:schemeClr val="accent1"/>
                </a:solidFill>
                <a:latin typeface="Arial"/>
                <a:ea typeface="Arial"/>
                <a:cs typeface="Arial"/>
                <a:sym typeface="Arial"/>
              </a:rPr>
              <a:t>a vizualiza cine ești și ce vrei în viață,</a:t>
            </a:r>
            <a:r>
              <a:rPr b="1" lang="en-US">
                <a:solidFill>
                  <a:schemeClr val="dk1"/>
                </a:solidFill>
                <a:latin typeface="Arial"/>
                <a:ea typeface="Arial"/>
                <a:cs typeface="Arial"/>
                <a:sym typeface="Arial"/>
              </a:rPr>
              <a:t> atunci </a:t>
            </a:r>
            <a:r>
              <a:rPr b="1" lang="en-US">
                <a:solidFill>
                  <a:schemeClr val="accent1"/>
                </a:solidFill>
                <a:latin typeface="Arial"/>
                <a:ea typeface="Arial"/>
                <a:cs typeface="Arial"/>
                <a:sym typeface="Arial"/>
              </a:rPr>
              <a:t>îți dai puterea altor oameni pentru a-ți crea viața și pe tine însuți.</a:t>
            </a:r>
            <a:endParaRPr b="1">
              <a:solidFill>
                <a:schemeClr val="accent1"/>
              </a:solidFill>
            </a:endParaRPr>
          </a:p>
        </p:txBody>
      </p:sp>
      <p:pic>
        <p:nvPicPr>
          <p:cNvPr id="303" name="Google Shape;303;p4"/>
          <p:cNvPicPr preferRelativeResize="0"/>
          <p:nvPr/>
        </p:nvPicPr>
        <p:blipFill>
          <a:blip r:embed="rId3">
            <a:alphaModFix/>
          </a:blip>
          <a:stretch>
            <a:fillRect/>
          </a:stretch>
        </p:blipFill>
        <p:spPr>
          <a:xfrm>
            <a:off x="4582367" y="560850"/>
            <a:ext cx="1970833" cy="177876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10413e632ef_0_14"/>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5 </a:t>
            </a:r>
            <a:r>
              <a:rPr b="1" lang="en-US"/>
              <a:t>rutine pentru succes - Robin Sharma </a:t>
            </a:r>
            <a:endParaRPr b="1"/>
          </a:p>
        </p:txBody>
      </p:sp>
      <p:sp>
        <p:nvSpPr>
          <p:cNvPr id="559" name="Google Shape;559;g10413e632ef_0_14"/>
          <p:cNvSpPr txBox="1"/>
          <p:nvPr>
            <p:ph idx="1" type="body"/>
          </p:nvPr>
        </p:nvSpPr>
        <p:spPr>
          <a:xfrm>
            <a:off x="1154954" y="2603500"/>
            <a:ext cx="8825700" cy="3416400"/>
          </a:xfrm>
          <a:prstGeom prst="rect">
            <a:avLst/>
          </a:prstGeom>
        </p:spPr>
        <p:txBody>
          <a:bodyPr anchorCtr="0" anchor="t" bIns="45700" lIns="91425" spcFirstLastPara="1" rIns="91425" wrap="square" tIns="45700">
            <a:noAutofit/>
          </a:bodyPr>
          <a:lstStyle/>
          <a:p>
            <a:pPr indent="-325374" lvl="0" marL="457200" rtl="0" algn="l">
              <a:lnSpc>
                <a:spcPct val="80000"/>
              </a:lnSpc>
              <a:spcBef>
                <a:spcPts val="1000"/>
              </a:spcBef>
              <a:spcAft>
                <a:spcPts val="0"/>
              </a:spcAft>
              <a:buSzPts val="1524"/>
              <a:buFont typeface="Arial"/>
              <a:buChar char="❖"/>
            </a:pPr>
            <a:r>
              <a:rPr b="1" lang="en-US" sz="1829">
                <a:latin typeface="Arial"/>
                <a:ea typeface="Arial"/>
                <a:cs typeface="Arial"/>
                <a:sym typeface="Arial"/>
              </a:rPr>
              <a:t>Rutina de dimineața </a:t>
            </a:r>
            <a:r>
              <a:rPr b="1" lang="en-US" sz="1829">
                <a:solidFill>
                  <a:schemeClr val="accent1"/>
                </a:solidFill>
                <a:latin typeface="Arial"/>
                <a:ea typeface="Arial"/>
                <a:cs typeface="Arial"/>
                <a:sym typeface="Arial"/>
              </a:rPr>
              <a:t>consistentă</a:t>
            </a:r>
            <a:r>
              <a:rPr b="1" lang="en-US" sz="1829">
                <a:latin typeface="Arial"/>
                <a:ea typeface="Arial"/>
                <a:cs typeface="Arial"/>
                <a:sym typeface="Arial"/>
              </a:rPr>
              <a:t> -</a:t>
            </a:r>
            <a:r>
              <a:rPr lang="en-US" sz="1829">
                <a:latin typeface="Arial"/>
                <a:ea typeface="Arial"/>
                <a:cs typeface="Arial"/>
                <a:sym typeface="Arial"/>
              </a:rPr>
              <a:t> regula 20/20/20 - 20 min sport pentru energizare, meditație/planning/journalling pentru echilibrare și disciplina minții, cititul de dimineata pentru inspiratie și update informațional. </a:t>
            </a:r>
            <a:endParaRPr sz="1829">
              <a:latin typeface="Arial"/>
              <a:ea typeface="Arial"/>
              <a:cs typeface="Arial"/>
              <a:sym typeface="Arial"/>
            </a:endParaRPr>
          </a:p>
          <a:p>
            <a:pPr indent="0" lvl="0" marL="457200" rtl="0" algn="l">
              <a:lnSpc>
                <a:spcPct val="80000"/>
              </a:lnSpc>
              <a:spcBef>
                <a:spcPts val="1000"/>
              </a:spcBef>
              <a:spcAft>
                <a:spcPts val="0"/>
              </a:spcAft>
              <a:buNone/>
            </a:pPr>
            <a:r>
              <a:t/>
            </a:r>
            <a:endParaRPr sz="1829">
              <a:latin typeface="Arial"/>
              <a:ea typeface="Arial"/>
              <a:cs typeface="Arial"/>
              <a:sym typeface="Arial"/>
            </a:endParaRPr>
          </a:p>
          <a:p>
            <a:pPr indent="-325374" lvl="0" marL="457200" rtl="0" algn="l">
              <a:lnSpc>
                <a:spcPct val="80000"/>
              </a:lnSpc>
              <a:spcBef>
                <a:spcPts val="1000"/>
              </a:spcBef>
              <a:spcAft>
                <a:spcPts val="0"/>
              </a:spcAft>
              <a:buSzPts val="1524"/>
              <a:buFont typeface="Arial"/>
              <a:buChar char="❖"/>
            </a:pPr>
            <a:r>
              <a:rPr b="1" lang="en-US" sz="1829">
                <a:latin typeface="Arial"/>
                <a:ea typeface="Arial"/>
                <a:cs typeface="Arial"/>
                <a:sym typeface="Arial"/>
              </a:rPr>
              <a:t>Planificarea zilei - cum este organizat calendarul tău arată cat de mult succes ai</a:t>
            </a:r>
            <a:r>
              <a:rPr lang="en-US" sz="1829">
                <a:latin typeface="Arial"/>
                <a:ea typeface="Arial"/>
                <a:cs typeface="Arial"/>
                <a:sym typeface="Arial"/>
              </a:rPr>
              <a:t>. Ce planifici în calendar este probabil să duci la îndeplinire pană la sfarsitul zilei. Blochează în calendar timp cu tine, timp cu familia, timp pentru revizuirea obiectivelor, timp pentru creativitate, timp pentru relaxare etc.</a:t>
            </a:r>
            <a:endParaRPr sz="1829">
              <a:latin typeface="Arial"/>
              <a:ea typeface="Arial"/>
              <a:cs typeface="Arial"/>
              <a:sym typeface="Arial"/>
            </a:endParaRPr>
          </a:p>
          <a:p>
            <a:pPr indent="0" lvl="0" marL="457200" rtl="0" algn="l">
              <a:lnSpc>
                <a:spcPct val="80000"/>
              </a:lnSpc>
              <a:spcBef>
                <a:spcPts val="1000"/>
              </a:spcBef>
              <a:spcAft>
                <a:spcPts val="0"/>
              </a:spcAft>
              <a:buNone/>
            </a:pPr>
            <a:r>
              <a:t/>
            </a:r>
            <a:endParaRPr sz="1829">
              <a:latin typeface="Arial"/>
              <a:ea typeface="Arial"/>
              <a:cs typeface="Arial"/>
              <a:sym typeface="Arial"/>
            </a:endParaRPr>
          </a:p>
          <a:p>
            <a:pPr indent="-325374" lvl="0" marL="457200" rtl="0" algn="l">
              <a:lnSpc>
                <a:spcPct val="80000"/>
              </a:lnSpc>
              <a:spcBef>
                <a:spcPts val="1000"/>
              </a:spcBef>
              <a:spcAft>
                <a:spcPts val="0"/>
              </a:spcAft>
              <a:buSzPts val="1524"/>
              <a:buFont typeface="Arial"/>
              <a:buChar char="❖"/>
            </a:pPr>
            <a:r>
              <a:rPr b="1" lang="en-US" sz="1829">
                <a:latin typeface="Arial"/>
                <a:ea typeface="Arial"/>
                <a:cs typeface="Arial"/>
                <a:sym typeface="Arial"/>
              </a:rPr>
              <a:t>Oferă/livrează întotdeauna cu 10% mai mult decat se asteptă ceilalti de a tine</a:t>
            </a:r>
            <a:r>
              <a:rPr lang="en-US" sz="1829">
                <a:latin typeface="Arial"/>
                <a:ea typeface="Arial"/>
                <a:cs typeface="Arial"/>
                <a:sym typeface="Arial"/>
              </a:rPr>
              <a:t>, în profesie și în viata. Acest obicei te va ajuta să atingi excelenta rapid. Arată inițiativă și proactivitate și vei deveni indispensabil și omul de încredere:) </a:t>
            </a:r>
            <a:endParaRPr sz="1829">
              <a:latin typeface="Arial"/>
              <a:ea typeface="Arial"/>
              <a:cs typeface="Arial"/>
              <a:sym typeface="Arial"/>
            </a:endParaRPr>
          </a:p>
          <a:p>
            <a:pPr indent="0" lvl="0" marL="457200" rtl="0" algn="l">
              <a:lnSpc>
                <a:spcPct val="80000"/>
              </a:lnSpc>
              <a:spcBef>
                <a:spcPts val="1000"/>
              </a:spcBef>
              <a:spcAft>
                <a:spcPts val="0"/>
              </a:spcAft>
              <a:buNone/>
            </a:pPr>
            <a:r>
              <a:t/>
            </a:r>
            <a:endParaRPr sz="1629">
              <a:latin typeface="Arial"/>
              <a:ea typeface="Arial"/>
              <a:cs typeface="Arial"/>
              <a:sym typeface="Arial"/>
            </a:endParaRPr>
          </a:p>
          <a:p>
            <a:pPr indent="0" lvl="0" marL="0" rtl="0" algn="l">
              <a:lnSpc>
                <a:spcPct val="80000"/>
              </a:lnSpc>
              <a:spcBef>
                <a:spcPts val="1000"/>
              </a:spcBef>
              <a:spcAft>
                <a:spcPts val="0"/>
              </a:spcAft>
              <a:buSzPts val="935"/>
              <a:buNone/>
            </a:pPr>
            <a:r>
              <a:t/>
            </a:r>
            <a:endParaRPr sz="153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g10413e632ef_0_48"/>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5 rutine pentru succes - Robin Sharma </a:t>
            </a:r>
            <a:endParaRPr b="1"/>
          </a:p>
        </p:txBody>
      </p:sp>
      <p:sp>
        <p:nvSpPr>
          <p:cNvPr id="566" name="Google Shape;566;g10413e632ef_0_48"/>
          <p:cNvSpPr txBox="1"/>
          <p:nvPr>
            <p:ph idx="1" type="body"/>
          </p:nvPr>
        </p:nvSpPr>
        <p:spPr>
          <a:xfrm>
            <a:off x="1154950" y="2603500"/>
            <a:ext cx="8825700" cy="3678000"/>
          </a:xfrm>
          <a:prstGeom prst="rect">
            <a:avLst/>
          </a:prstGeom>
        </p:spPr>
        <p:txBody>
          <a:bodyPr anchorCtr="0" anchor="t" bIns="45700" lIns="91425" spcFirstLastPara="1" rIns="91425" wrap="square" tIns="45700">
            <a:noAutofit/>
          </a:bodyPr>
          <a:lstStyle/>
          <a:p>
            <a:pPr indent="0" lvl="0" marL="457200" rtl="0" algn="l">
              <a:lnSpc>
                <a:spcPct val="80000"/>
              </a:lnSpc>
              <a:spcBef>
                <a:spcPts val="1000"/>
              </a:spcBef>
              <a:spcAft>
                <a:spcPts val="0"/>
              </a:spcAft>
              <a:buNone/>
            </a:pPr>
            <a:r>
              <a:t/>
            </a:r>
            <a:endParaRPr sz="1629">
              <a:latin typeface="Arial"/>
              <a:ea typeface="Arial"/>
              <a:cs typeface="Arial"/>
              <a:sym typeface="Arial"/>
            </a:endParaRPr>
          </a:p>
          <a:p>
            <a:pPr indent="-325374" lvl="0" marL="457200" rtl="0" algn="l">
              <a:lnSpc>
                <a:spcPct val="80000"/>
              </a:lnSpc>
              <a:spcBef>
                <a:spcPts val="1000"/>
              </a:spcBef>
              <a:spcAft>
                <a:spcPts val="0"/>
              </a:spcAft>
              <a:buSzPts val="1524"/>
              <a:buFont typeface="Arial"/>
              <a:buChar char="❖"/>
            </a:pPr>
            <a:r>
              <a:rPr b="1" lang="en-US" sz="1829">
                <a:latin typeface="Arial"/>
                <a:ea typeface="Arial"/>
                <a:cs typeface="Arial"/>
                <a:sym typeface="Arial"/>
              </a:rPr>
              <a:t>Î</a:t>
            </a:r>
            <a:r>
              <a:rPr b="1" lang="en-US" sz="1829">
                <a:latin typeface="Arial"/>
                <a:ea typeface="Arial"/>
                <a:cs typeface="Arial"/>
                <a:sym typeface="Arial"/>
              </a:rPr>
              <a:t>nvățare zilnică-</a:t>
            </a:r>
            <a:r>
              <a:rPr lang="en-US" sz="1829">
                <a:latin typeface="Arial"/>
                <a:ea typeface="Arial"/>
                <a:cs typeface="Arial"/>
                <a:sym typeface="Arial"/>
              </a:rPr>
              <a:t> programeaza zilnic 60 min pentru studiu personal si îmbunătățire continuă- citeste o carte, ascultă un audio, scrie în jurnal despre obiectivele tale. Cu cat știi mai mult, cu atat vei reliza mai mult. </a:t>
            </a:r>
            <a:endParaRPr sz="1829">
              <a:latin typeface="Arial"/>
              <a:ea typeface="Arial"/>
              <a:cs typeface="Arial"/>
              <a:sym typeface="Arial"/>
            </a:endParaRPr>
          </a:p>
          <a:p>
            <a:pPr indent="0" lvl="0" marL="457200" rtl="0" algn="l">
              <a:lnSpc>
                <a:spcPct val="80000"/>
              </a:lnSpc>
              <a:spcBef>
                <a:spcPts val="1000"/>
              </a:spcBef>
              <a:spcAft>
                <a:spcPts val="0"/>
              </a:spcAft>
              <a:buNone/>
            </a:pPr>
            <a:r>
              <a:t/>
            </a:r>
            <a:endParaRPr sz="1829">
              <a:latin typeface="Arial"/>
              <a:ea typeface="Arial"/>
              <a:cs typeface="Arial"/>
              <a:sym typeface="Arial"/>
            </a:endParaRPr>
          </a:p>
          <a:p>
            <a:pPr indent="-325374" lvl="0" marL="457200" rtl="0" algn="l">
              <a:lnSpc>
                <a:spcPct val="80000"/>
              </a:lnSpc>
              <a:spcBef>
                <a:spcPts val="1000"/>
              </a:spcBef>
              <a:spcAft>
                <a:spcPts val="0"/>
              </a:spcAft>
              <a:buSzPts val="1524"/>
              <a:buFont typeface="Arial"/>
              <a:buChar char="❖"/>
            </a:pPr>
            <a:r>
              <a:rPr b="1" lang="en-US" sz="1829">
                <a:latin typeface="Arial"/>
                <a:ea typeface="Arial"/>
                <a:cs typeface="Arial"/>
                <a:sym typeface="Arial"/>
              </a:rPr>
              <a:t>Reflectie personală zilnica</a:t>
            </a:r>
            <a:r>
              <a:rPr lang="en-US" sz="1829">
                <a:latin typeface="Arial"/>
                <a:ea typeface="Arial"/>
                <a:cs typeface="Arial"/>
                <a:sym typeface="Arial"/>
              </a:rPr>
              <a:t>-despre comportamentele tale de zi cu zi, despre cat de aliniat ești cu valorile tale, care este impactul muncii tale, care este un proiect nou care ar impacta viața ta personala si profesionala. </a:t>
            </a:r>
            <a:endParaRPr sz="1829">
              <a:latin typeface="Arial"/>
              <a:ea typeface="Arial"/>
              <a:cs typeface="Arial"/>
              <a:sym typeface="Arial"/>
            </a:endParaRPr>
          </a:p>
          <a:p>
            <a:pPr indent="0" lvl="0" marL="0" rtl="0" algn="l">
              <a:lnSpc>
                <a:spcPct val="80000"/>
              </a:lnSpc>
              <a:spcBef>
                <a:spcPts val="1000"/>
              </a:spcBef>
              <a:spcAft>
                <a:spcPts val="0"/>
              </a:spcAft>
              <a:buSzPts val="935"/>
              <a:buNone/>
            </a:pPr>
            <a:r>
              <a:t/>
            </a:r>
            <a:endParaRPr sz="1829">
              <a:latin typeface="Arial"/>
              <a:ea typeface="Arial"/>
              <a:cs typeface="Arial"/>
              <a:sym typeface="Arial"/>
            </a:endParaRPr>
          </a:p>
          <a:p>
            <a:pPr indent="0" lvl="0" marL="0" rtl="0" algn="l">
              <a:lnSpc>
                <a:spcPct val="80000"/>
              </a:lnSpc>
              <a:spcBef>
                <a:spcPts val="1000"/>
              </a:spcBef>
              <a:spcAft>
                <a:spcPts val="0"/>
              </a:spcAft>
              <a:buSzPts val="935"/>
              <a:buNone/>
            </a:pPr>
            <a:r>
              <a:rPr lang="en-US" sz="1530" u="sng">
                <a:solidFill>
                  <a:schemeClr val="hlink"/>
                </a:solidFill>
                <a:hlinkClick r:id="rId3"/>
              </a:rPr>
              <a:t>https://www.youtube.com/watch?v=LxXZ-7W1dBM</a:t>
            </a:r>
            <a:endParaRPr sz="1530"/>
          </a:p>
          <a:p>
            <a:pPr indent="0" lvl="0" marL="0" rtl="0" algn="l">
              <a:lnSpc>
                <a:spcPct val="80000"/>
              </a:lnSpc>
              <a:spcBef>
                <a:spcPts val="1000"/>
              </a:spcBef>
              <a:spcAft>
                <a:spcPts val="0"/>
              </a:spcAft>
              <a:buSzPts val="935"/>
              <a:buNone/>
            </a:pPr>
            <a:r>
              <a:t/>
            </a:r>
            <a:endParaRPr sz="1530"/>
          </a:p>
          <a:p>
            <a:pPr indent="0" lvl="0" marL="0" rtl="0" algn="l">
              <a:lnSpc>
                <a:spcPct val="80000"/>
              </a:lnSpc>
              <a:spcBef>
                <a:spcPts val="1000"/>
              </a:spcBef>
              <a:spcAft>
                <a:spcPts val="0"/>
              </a:spcAft>
              <a:buSzPts val="935"/>
              <a:buNone/>
            </a:pPr>
            <a:r>
              <a:t/>
            </a:r>
            <a:endParaRPr sz="1530"/>
          </a:p>
        </p:txBody>
      </p:sp>
      <p:pic>
        <p:nvPicPr>
          <p:cNvPr id="567" name="Google Shape;567;g10413e632ef_0_48"/>
          <p:cNvPicPr preferRelativeResize="0"/>
          <p:nvPr/>
        </p:nvPicPr>
        <p:blipFill>
          <a:blip r:embed="rId4">
            <a:alphaModFix/>
          </a:blip>
          <a:stretch>
            <a:fillRect/>
          </a:stretch>
        </p:blipFill>
        <p:spPr>
          <a:xfrm>
            <a:off x="7006025" y="4756225"/>
            <a:ext cx="2388399" cy="145622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g1085cc9c32c_0_0"/>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t>“</a:t>
            </a:r>
            <a:r>
              <a:rPr b="1" lang="en-US" sz="3300"/>
              <a:t>Viata incepe acolo unde se termina zona de confort”</a:t>
            </a:r>
            <a:endParaRPr b="1" sz="3300"/>
          </a:p>
          <a:p>
            <a:pPr indent="0" lvl="0" marL="0" rtl="0" algn="ctr">
              <a:spcBef>
                <a:spcPts val="0"/>
              </a:spcBef>
              <a:spcAft>
                <a:spcPts val="0"/>
              </a:spcAft>
              <a:buNone/>
            </a:pPr>
            <a:r>
              <a:rPr b="1" lang="en-US" sz="3300"/>
              <a:t> Neale Donald Walsh</a:t>
            </a:r>
            <a:endParaRPr b="1" sz="3300"/>
          </a:p>
        </p:txBody>
      </p:sp>
      <p:sp>
        <p:nvSpPr>
          <p:cNvPr id="574" name="Google Shape;574;g1085cc9c32c_0_0"/>
          <p:cNvSpPr txBox="1"/>
          <p:nvPr>
            <p:ph idx="1" type="body"/>
          </p:nvPr>
        </p:nvSpPr>
        <p:spPr>
          <a:xfrm>
            <a:off x="1154950" y="2603500"/>
            <a:ext cx="8825700" cy="3678000"/>
          </a:xfrm>
          <a:prstGeom prst="rect">
            <a:avLst/>
          </a:prstGeom>
        </p:spPr>
        <p:txBody>
          <a:bodyPr anchorCtr="0" anchor="t" bIns="45700" lIns="91425" spcFirstLastPara="1" rIns="91425" wrap="square" tIns="45700">
            <a:noAutofit/>
          </a:bodyPr>
          <a:lstStyle/>
          <a:p>
            <a:pPr indent="0" lvl="0" marL="457200" rtl="0" algn="l">
              <a:lnSpc>
                <a:spcPct val="80000"/>
              </a:lnSpc>
              <a:spcBef>
                <a:spcPts val="1000"/>
              </a:spcBef>
              <a:spcAft>
                <a:spcPts val="0"/>
              </a:spcAft>
              <a:buNone/>
            </a:pPr>
            <a:r>
              <a:t/>
            </a:r>
            <a:endParaRPr sz="1629">
              <a:latin typeface="Arial"/>
              <a:ea typeface="Arial"/>
              <a:cs typeface="Arial"/>
              <a:sym typeface="Arial"/>
            </a:endParaRPr>
          </a:p>
          <a:p>
            <a:pPr indent="0" lvl="0" marL="0" rtl="0" algn="l">
              <a:lnSpc>
                <a:spcPct val="80000"/>
              </a:lnSpc>
              <a:spcBef>
                <a:spcPts val="1000"/>
              </a:spcBef>
              <a:spcAft>
                <a:spcPts val="0"/>
              </a:spcAft>
              <a:buNone/>
            </a:pPr>
            <a:r>
              <a:t/>
            </a:r>
            <a:endParaRPr sz="1530"/>
          </a:p>
        </p:txBody>
      </p:sp>
      <p:pic>
        <p:nvPicPr>
          <p:cNvPr id="575" name="Google Shape;575;g1085cc9c32c_0_0"/>
          <p:cNvPicPr preferRelativeResize="0"/>
          <p:nvPr/>
        </p:nvPicPr>
        <p:blipFill>
          <a:blip r:embed="rId3">
            <a:alphaModFix/>
          </a:blip>
          <a:stretch>
            <a:fillRect/>
          </a:stretch>
        </p:blipFill>
        <p:spPr>
          <a:xfrm>
            <a:off x="3621400" y="2261750"/>
            <a:ext cx="5279200" cy="4361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1085cc9c32c_0_55"/>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000"/>
              <a:t>Etapele iesirii din zona de confort</a:t>
            </a:r>
            <a:endParaRPr b="1" sz="3000"/>
          </a:p>
        </p:txBody>
      </p:sp>
      <p:sp>
        <p:nvSpPr>
          <p:cNvPr id="582" name="Google Shape;582;g1085cc9c32c_0_55"/>
          <p:cNvSpPr txBox="1"/>
          <p:nvPr>
            <p:ph idx="1" type="body"/>
          </p:nvPr>
        </p:nvSpPr>
        <p:spPr>
          <a:xfrm>
            <a:off x="1154950" y="2603500"/>
            <a:ext cx="8825700" cy="3678000"/>
          </a:xfrm>
          <a:prstGeom prst="rect">
            <a:avLst/>
          </a:prstGeom>
        </p:spPr>
        <p:txBody>
          <a:bodyPr anchorCtr="0" anchor="t" bIns="45700" lIns="91425" spcFirstLastPara="1" rIns="91425" wrap="square" tIns="45700">
            <a:noAutofit/>
          </a:bodyPr>
          <a:lstStyle/>
          <a:p>
            <a:pPr indent="0" lvl="0" marL="457200" rtl="0" algn="l">
              <a:lnSpc>
                <a:spcPct val="80000"/>
              </a:lnSpc>
              <a:spcBef>
                <a:spcPts val="1000"/>
              </a:spcBef>
              <a:spcAft>
                <a:spcPts val="0"/>
              </a:spcAft>
              <a:buNone/>
            </a:pPr>
            <a:r>
              <a:t/>
            </a:r>
            <a:endParaRPr sz="1629">
              <a:latin typeface="Arial"/>
              <a:ea typeface="Arial"/>
              <a:cs typeface="Arial"/>
              <a:sym typeface="Arial"/>
            </a:endParaRPr>
          </a:p>
          <a:p>
            <a:pPr indent="0" lvl="0" marL="0" rtl="0" algn="l">
              <a:lnSpc>
                <a:spcPct val="80000"/>
              </a:lnSpc>
              <a:spcBef>
                <a:spcPts val="1000"/>
              </a:spcBef>
              <a:spcAft>
                <a:spcPts val="0"/>
              </a:spcAft>
              <a:buNone/>
            </a:pPr>
            <a:r>
              <a:t/>
            </a:r>
            <a:endParaRPr sz="1530"/>
          </a:p>
        </p:txBody>
      </p:sp>
      <p:pic>
        <p:nvPicPr>
          <p:cNvPr id="583" name="Google Shape;583;g1085cc9c32c_0_55"/>
          <p:cNvPicPr preferRelativeResize="0"/>
          <p:nvPr/>
        </p:nvPicPr>
        <p:blipFill rotWithShape="1">
          <a:blip r:embed="rId3">
            <a:alphaModFix/>
          </a:blip>
          <a:srcRect b="0" l="0" r="0" t="-5786"/>
          <a:stretch/>
        </p:blipFill>
        <p:spPr>
          <a:xfrm>
            <a:off x="2378100" y="1924175"/>
            <a:ext cx="7124425" cy="48746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g1085cc9c32c_0_24"/>
          <p:cNvSpPr txBox="1"/>
          <p:nvPr>
            <p:ph type="title"/>
          </p:nvPr>
        </p:nvSpPr>
        <p:spPr>
          <a:xfrm>
            <a:off x="1943925" y="493375"/>
            <a:ext cx="7972200" cy="150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US" sz="3000"/>
              <a:t>GANDURI DE FINAL:)</a:t>
            </a:r>
            <a:endParaRPr b="1" sz="3200"/>
          </a:p>
        </p:txBody>
      </p:sp>
      <p:sp>
        <p:nvSpPr>
          <p:cNvPr id="590" name="Google Shape;590;g1085cc9c32c_0_24"/>
          <p:cNvSpPr txBox="1"/>
          <p:nvPr>
            <p:ph idx="1" type="body"/>
          </p:nvPr>
        </p:nvSpPr>
        <p:spPr>
          <a:xfrm>
            <a:off x="961300" y="2299150"/>
            <a:ext cx="9230700" cy="4154400"/>
          </a:xfrm>
          <a:prstGeom prst="rect">
            <a:avLst/>
          </a:prstGeom>
        </p:spPr>
        <p:txBody>
          <a:bodyPr anchorCtr="0" anchor="t" bIns="45700" lIns="91425" spcFirstLastPara="1" rIns="91425" wrap="square" tIns="45700">
            <a:noAutofit/>
          </a:bodyPr>
          <a:lstStyle/>
          <a:p>
            <a:pPr indent="0" lvl="0" marL="457200" rtl="0" algn="l">
              <a:lnSpc>
                <a:spcPct val="80000"/>
              </a:lnSpc>
              <a:spcBef>
                <a:spcPts val="1000"/>
              </a:spcBef>
              <a:spcAft>
                <a:spcPts val="0"/>
              </a:spcAft>
              <a:buNone/>
            </a:pPr>
            <a:r>
              <a:t/>
            </a:r>
            <a:endParaRPr b="1">
              <a:latin typeface="Arial"/>
              <a:ea typeface="Arial"/>
              <a:cs typeface="Arial"/>
              <a:sym typeface="Arial"/>
            </a:endParaRPr>
          </a:p>
          <a:p>
            <a:pPr indent="-342900" lvl="0" marL="457200" rtl="0" algn="l">
              <a:lnSpc>
                <a:spcPct val="80000"/>
              </a:lnSpc>
              <a:spcBef>
                <a:spcPts val="1000"/>
              </a:spcBef>
              <a:spcAft>
                <a:spcPts val="0"/>
              </a:spcAft>
              <a:buSzPts val="1800"/>
              <a:buFont typeface="Arial"/>
              <a:buChar char="❖"/>
            </a:pPr>
            <a:r>
              <a:rPr b="1" lang="en-US">
                <a:latin typeface="Arial"/>
                <a:ea typeface="Arial"/>
                <a:cs typeface="Arial"/>
                <a:sym typeface="Arial"/>
              </a:rPr>
              <a:t>Extinde-ți limitele cat mai des</a:t>
            </a:r>
            <a:r>
              <a:rPr lang="en-US">
                <a:latin typeface="Arial"/>
                <a:ea typeface="Arial"/>
                <a:cs typeface="Arial"/>
                <a:sym typeface="Arial"/>
              </a:rPr>
              <a:t>. </a:t>
            </a:r>
            <a:endParaRPr>
              <a:latin typeface="Arial"/>
              <a:ea typeface="Arial"/>
              <a:cs typeface="Arial"/>
              <a:sym typeface="Arial"/>
            </a:endParaRPr>
          </a:p>
          <a:p>
            <a:pPr indent="0" lvl="0" marL="457200" rtl="0" algn="l">
              <a:lnSpc>
                <a:spcPct val="80000"/>
              </a:lnSpc>
              <a:spcBef>
                <a:spcPts val="1000"/>
              </a:spcBef>
              <a:spcAft>
                <a:spcPts val="0"/>
              </a:spcAft>
              <a:buNone/>
            </a:pPr>
            <a:r>
              <a:rPr lang="en-US">
                <a:latin typeface="Arial"/>
                <a:ea typeface="Arial"/>
                <a:cs typeface="Arial"/>
                <a:sym typeface="Arial"/>
              </a:rPr>
              <a:t>Renunță  pe cat posibil la control și lasă-te surprins de viață:)</a:t>
            </a:r>
            <a:endParaRPr>
              <a:latin typeface="Arial"/>
              <a:ea typeface="Arial"/>
              <a:cs typeface="Arial"/>
              <a:sym typeface="Arial"/>
            </a:endParaRPr>
          </a:p>
          <a:p>
            <a:pPr indent="0" lvl="0" marL="457200" rtl="0" algn="l">
              <a:lnSpc>
                <a:spcPct val="80000"/>
              </a:lnSpc>
              <a:spcBef>
                <a:spcPts val="1000"/>
              </a:spcBef>
              <a:spcAft>
                <a:spcPts val="0"/>
              </a:spcAft>
              <a:buNone/>
            </a:pPr>
            <a:r>
              <a:t/>
            </a:r>
            <a:endParaRPr>
              <a:latin typeface="Arial"/>
              <a:ea typeface="Arial"/>
              <a:cs typeface="Arial"/>
              <a:sym typeface="Arial"/>
            </a:endParaRPr>
          </a:p>
          <a:p>
            <a:pPr indent="-342900" lvl="0" marL="457200" rtl="0" algn="l">
              <a:lnSpc>
                <a:spcPct val="80000"/>
              </a:lnSpc>
              <a:spcBef>
                <a:spcPts val="1000"/>
              </a:spcBef>
              <a:spcAft>
                <a:spcPts val="0"/>
              </a:spcAft>
              <a:buSzPts val="1800"/>
              <a:buFont typeface="Arial"/>
              <a:buChar char="❖"/>
            </a:pPr>
            <a:r>
              <a:rPr b="1" lang="en-US">
                <a:solidFill>
                  <a:srgbClr val="0A0A0A"/>
                </a:solidFill>
                <a:highlight>
                  <a:srgbClr val="FFFFFF"/>
                </a:highlight>
                <a:latin typeface="Arial"/>
                <a:ea typeface="Arial"/>
                <a:cs typeface="Arial"/>
                <a:sym typeface="Arial"/>
              </a:rPr>
              <a:t>Fii deschis la oportunități și la noutate</a:t>
            </a:r>
            <a:r>
              <a:rPr lang="en-US">
                <a:solidFill>
                  <a:srgbClr val="0A0A0A"/>
                </a:solidFill>
                <a:highlight>
                  <a:srgbClr val="FFFFFF"/>
                </a:highlight>
                <a:latin typeface="Arial"/>
                <a:ea typeface="Arial"/>
                <a:cs typeface="Arial"/>
                <a:sym typeface="Arial"/>
              </a:rPr>
              <a:t>. </a:t>
            </a:r>
            <a:endParaRPr>
              <a:solidFill>
                <a:srgbClr val="0A0A0A"/>
              </a:solidFill>
              <a:highlight>
                <a:srgbClr val="FFFFFF"/>
              </a:highlight>
              <a:latin typeface="Arial"/>
              <a:ea typeface="Arial"/>
              <a:cs typeface="Arial"/>
              <a:sym typeface="Arial"/>
            </a:endParaRPr>
          </a:p>
          <a:p>
            <a:pPr indent="0" lvl="0" marL="457200" rtl="0" algn="l">
              <a:lnSpc>
                <a:spcPct val="80000"/>
              </a:lnSpc>
              <a:spcBef>
                <a:spcPts val="1000"/>
              </a:spcBef>
              <a:spcAft>
                <a:spcPts val="0"/>
              </a:spcAft>
              <a:buNone/>
            </a:pPr>
            <a:r>
              <a:rPr lang="en-US">
                <a:solidFill>
                  <a:srgbClr val="0A0A0A"/>
                </a:solidFill>
                <a:highlight>
                  <a:srgbClr val="FFFFFF"/>
                </a:highlight>
                <a:latin typeface="Arial"/>
                <a:ea typeface="Arial"/>
                <a:cs typeface="Arial"/>
                <a:sym typeface="Arial"/>
              </a:rPr>
              <a:t>Fiecare zi din viața ta îți oferă oportunitatea de a face sau a învața ceva nou. Acceptă provocarile și învața să spui „</a:t>
            </a:r>
            <a:r>
              <a:rPr lang="en-US">
                <a:solidFill>
                  <a:schemeClr val="accent1"/>
                </a:solidFill>
                <a:highlight>
                  <a:srgbClr val="FFFFFF"/>
                </a:highlight>
                <a:latin typeface="Arial"/>
                <a:ea typeface="Arial"/>
                <a:cs typeface="Arial"/>
                <a:sym typeface="Arial"/>
              </a:rPr>
              <a:t>DA</a:t>
            </a:r>
            <a:r>
              <a:rPr lang="en-US">
                <a:solidFill>
                  <a:srgbClr val="0A0A0A"/>
                </a:solidFill>
                <a:highlight>
                  <a:srgbClr val="FFFFFF"/>
                </a:highlight>
                <a:latin typeface="Arial"/>
                <a:ea typeface="Arial"/>
                <a:cs typeface="Arial"/>
                <a:sym typeface="Arial"/>
              </a:rPr>
              <a:t>” la lucrurile sau situațiile cărora înainte, din comoditate, le spuneai „nu”.</a:t>
            </a:r>
            <a:endParaRPr>
              <a:solidFill>
                <a:srgbClr val="0A0A0A"/>
              </a:solidFill>
              <a:highlight>
                <a:srgbClr val="FFFFFF"/>
              </a:highlight>
              <a:latin typeface="Arial"/>
              <a:ea typeface="Arial"/>
              <a:cs typeface="Arial"/>
              <a:sym typeface="Arial"/>
            </a:endParaRPr>
          </a:p>
          <a:p>
            <a:pPr indent="0" lvl="0" marL="457200" rtl="0" algn="l">
              <a:lnSpc>
                <a:spcPct val="80000"/>
              </a:lnSpc>
              <a:spcBef>
                <a:spcPts val="1000"/>
              </a:spcBef>
              <a:spcAft>
                <a:spcPts val="0"/>
              </a:spcAft>
              <a:buNone/>
            </a:pPr>
            <a:r>
              <a:t/>
            </a:r>
            <a:endParaRPr>
              <a:solidFill>
                <a:srgbClr val="0A0A0A"/>
              </a:solidFill>
              <a:highlight>
                <a:srgbClr val="FFFFFF"/>
              </a:highlight>
              <a:latin typeface="Arial"/>
              <a:ea typeface="Arial"/>
              <a:cs typeface="Arial"/>
              <a:sym typeface="Arial"/>
            </a:endParaRPr>
          </a:p>
          <a:p>
            <a:pPr indent="-342900" lvl="0" marL="457200" rtl="0" algn="l">
              <a:lnSpc>
                <a:spcPct val="80000"/>
              </a:lnSpc>
              <a:spcBef>
                <a:spcPts val="1000"/>
              </a:spcBef>
              <a:spcAft>
                <a:spcPts val="0"/>
              </a:spcAft>
              <a:buSzPts val="1800"/>
              <a:buFont typeface="Arial"/>
              <a:buChar char="❖"/>
            </a:pPr>
            <a:r>
              <a:rPr b="1" lang="en-US">
                <a:solidFill>
                  <a:srgbClr val="0A0A0A"/>
                </a:solidFill>
                <a:highlight>
                  <a:srgbClr val="FFFFFF"/>
                </a:highlight>
                <a:latin typeface="Arial"/>
                <a:ea typeface="Arial"/>
                <a:cs typeface="Arial"/>
                <a:sym typeface="Arial"/>
              </a:rPr>
              <a:t>Adopta o mentalitate flexibilă!</a:t>
            </a:r>
            <a:endParaRPr b="1">
              <a:solidFill>
                <a:srgbClr val="0A0A0A"/>
              </a:solidFill>
              <a:highlight>
                <a:srgbClr val="FFFFFF"/>
              </a:highlight>
              <a:latin typeface="Arial"/>
              <a:ea typeface="Arial"/>
              <a:cs typeface="Arial"/>
              <a:sym typeface="Arial"/>
            </a:endParaRPr>
          </a:p>
          <a:p>
            <a:pPr indent="0" lvl="0" marL="457200" rtl="0" algn="l">
              <a:lnSpc>
                <a:spcPct val="80000"/>
              </a:lnSpc>
              <a:spcBef>
                <a:spcPts val="1000"/>
              </a:spcBef>
              <a:spcAft>
                <a:spcPts val="0"/>
              </a:spcAft>
              <a:buNone/>
            </a:pPr>
            <a:r>
              <a:t/>
            </a:r>
            <a:endParaRPr b="1">
              <a:solidFill>
                <a:srgbClr val="0A0A0A"/>
              </a:solidFill>
              <a:highlight>
                <a:srgbClr val="FFFFFF"/>
              </a:highlight>
              <a:latin typeface="Arial"/>
              <a:ea typeface="Arial"/>
              <a:cs typeface="Arial"/>
              <a:sym typeface="Arial"/>
            </a:endParaRPr>
          </a:p>
          <a:p>
            <a:pPr indent="0" lvl="0" marL="457200" rtl="0" algn="l">
              <a:lnSpc>
                <a:spcPct val="80000"/>
              </a:lnSpc>
              <a:spcBef>
                <a:spcPts val="1000"/>
              </a:spcBef>
              <a:spcAft>
                <a:spcPts val="0"/>
              </a:spcAft>
              <a:buNone/>
            </a:pPr>
            <a:r>
              <a:t/>
            </a:r>
            <a:endParaRPr sz="1900">
              <a:solidFill>
                <a:srgbClr val="0A0A0A"/>
              </a:solidFill>
              <a:highlight>
                <a:srgbClr val="FFFFFF"/>
              </a:highlight>
              <a:latin typeface="Arial"/>
              <a:ea typeface="Arial"/>
              <a:cs typeface="Arial"/>
              <a:sym typeface="Arial"/>
            </a:endParaRPr>
          </a:p>
          <a:p>
            <a:pPr indent="0" lvl="0" marL="0" rtl="0" algn="l">
              <a:lnSpc>
                <a:spcPct val="80000"/>
              </a:lnSpc>
              <a:spcBef>
                <a:spcPts val="1000"/>
              </a:spcBef>
              <a:spcAft>
                <a:spcPts val="0"/>
              </a:spcAft>
              <a:buClr>
                <a:schemeClr val="dk1"/>
              </a:buClr>
              <a:buSzPts val="935"/>
              <a:buFont typeface="Arial"/>
              <a:buNone/>
            </a:pPr>
            <a:r>
              <a:t/>
            </a:r>
            <a:endParaRPr sz="1629"/>
          </a:p>
          <a:p>
            <a:pPr indent="0" lvl="0" marL="0" rtl="0" algn="l">
              <a:spcBef>
                <a:spcPts val="1000"/>
              </a:spcBef>
              <a:spcAft>
                <a:spcPts val="0"/>
              </a:spcAft>
              <a:buNone/>
            </a:pPr>
            <a:r>
              <a:t/>
            </a:r>
            <a:endParaRPr sz="1900"/>
          </a:p>
        </p:txBody>
      </p:sp>
      <p:pic>
        <p:nvPicPr>
          <p:cNvPr id="591" name="Google Shape;591;g1085cc9c32c_0_24"/>
          <p:cNvPicPr preferRelativeResize="0"/>
          <p:nvPr>
            <p:ph idx="1" type="body"/>
          </p:nvPr>
        </p:nvPicPr>
        <p:blipFill rotWithShape="1">
          <a:blip r:embed="rId3">
            <a:alphaModFix/>
          </a:blip>
          <a:srcRect b="0" l="0" r="0" t="0"/>
          <a:stretch/>
        </p:blipFill>
        <p:spPr>
          <a:xfrm>
            <a:off x="6265925" y="4620050"/>
            <a:ext cx="2358300" cy="17841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g1085cc9c32c_0_64"/>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000"/>
              <a:t>       </a:t>
            </a:r>
            <a:r>
              <a:rPr b="1" lang="en-US" sz="3000"/>
              <a:t>LOVE YOUR WORK AND WHO YOU ARE, </a:t>
            </a:r>
            <a:endParaRPr b="1" sz="3000"/>
          </a:p>
          <a:p>
            <a:pPr indent="0" lvl="0" marL="0" rtl="0" algn="ctr">
              <a:spcBef>
                <a:spcPts val="0"/>
              </a:spcBef>
              <a:spcAft>
                <a:spcPts val="0"/>
              </a:spcAft>
              <a:buNone/>
            </a:pPr>
            <a:r>
              <a:rPr b="1" lang="en-US" sz="3000"/>
              <a:t>CHOOSE YOURSELF AND LOVE YOUR LIFE:)</a:t>
            </a:r>
            <a:endParaRPr b="1" sz="3000"/>
          </a:p>
        </p:txBody>
      </p:sp>
      <p:sp>
        <p:nvSpPr>
          <p:cNvPr id="598" name="Google Shape;598;g1085cc9c32c_0_64"/>
          <p:cNvSpPr txBox="1"/>
          <p:nvPr>
            <p:ph idx="1" type="body"/>
          </p:nvPr>
        </p:nvSpPr>
        <p:spPr>
          <a:xfrm>
            <a:off x="749950" y="2603500"/>
            <a:ext cx="9230700" cy="5337900"/>
          </a:xfrm>
          <a:prstGeom prst="rect">
            <a:avLst/>
          </a:prstGeom>
        </p:spPr>
        <p:txBody>
          <a:bodyPr anchorCtr="0" anchor="t" bIns="45700" lIns="91425" spcFirstLastPara="1" rIns="91425" wrap="square" tIns="45700">
            <a:spAutoFit/>
          </a:bodyPr>
          <a:lstStyle/>
          <a:p>
            <a:pPr indent="0" lvl="0" marL="457200" rtl="0" algn="l">
              <a:lnSpc>
                <a:spcPct val="80000"/>
              </a:lnSpc>
              <a:spcBef>
                <a:spcPts val="1000"/>
              </a:spcBef>
              <a:spcAft>
                <a:spcPts val="0"/>
              </a:spcAft>
              <a:buNone/>
            </a:pPr>
            <a:r>
              <a:t/>
            </a:r>
            <a:endParaRPr>
              <a:solidFill>
                <a:srgbClr val="0A0A0A"/>
              </a:solidFill>
              <a:highlight>
                <a:srgbClr val="FFFFFF"/>
              </a:highlight>
              <a:latin typeface="Arial"/>
              <a:ea typeface="Arial"/>
              <a:cs typeface="Arial"/>
              <a:sym typeface="Arial"/>
            </a:endParaRPr>
          </a:p>
          <a:p>
            <a:pPr indent="-342900" lvl="0" marL="457200" rtl="0" algn="l">
              <a:lnSpc>
                <a:spcPct val="80000"/>
              </a:lnSpc>
              <a:spcBef>
                <a:spcPts val="1000"/>
              </a:spcBef>
              <a:spcAft>
                <a:spcPts val="0"/>
              </a:spcAft>
              <a:buSzPts val="1800"/>
              <a:buFont typeface="Arial"/>
              <a:buChar char="❖"/>
            </a:pPr>
            <a:r>
              <a:rPr b="1" lang="en-US">
                <a:solidFill>
                  <a:srgbClr val="0A0A0A"/>
                </a:solidFill>
                <a:highlight>
                  <a:srgbClr val="FFFFFF"/>
                </a:highlight>
                <a:latin typeface="Arial"/>
                <a:ea typeface="Arial"/>
                <a:cs typeface="Arial"/>
                <a:sym typeface="Arial"/>
              </a:rPr>
              <a:t>Adoptă obiceiuri sănatoase,</a:t>
            </a:r>
            <a:r>
              <a:rPr lang="en-US">
                <a:solidFill>
                  <a:srgbClr val="0A0A0A"/>
                </a:solidFill>
                <a:highlight>
                  <a:srgbClr val="FFFFFF"/>
                </a:highlight>
                <a:latin typeface="Arial"/>
                <a:ea typeface="Arial"/>
                <a:cs typeface="Arial"/>
                <a:sym typeface="Arial"/>
              </a:rPr>
              <a:t> care îti dinamizează mintea, trupul și spiritul.</a:t>
            </a:r>
            <a:endParaRPr>
              <a:solidFill>
                <a:srgbClr val="0A0A0A"/>
              </a:solidFill>
              <a:highlight>
                <a:srgbClr val="FFFFFF"/>
              </a:highlight>
              <a:latin typeface="Arial"/>
              <a:ea typeface="Arial"/>
              <a:cs typeface="Arial"/>
              <a:sym typeface="Arial"/>
            </a:endParaRPr>
          </a:p>
          <a:p>
            <a:pPr indent="0" lvl="0" marL="457200" rtl="0" algn="l">
              <a:lnSpc>
                <a:spcPct val="80000"/>
              </a:lnSpc>
              <a:spcBef>
                <a:spcPts val="1000"/>
              </a:spcBef>
              <a:spcAft>
                <a:spcPts val="0"/>
              </a:spcAft>
              <a:buNone/>
            </a:pPr>
            <a:r>
              <a:t/>
            </a:r>
            <a:endParaRPr>
              <a:solidFill>
                <a:srgbClr val="0A0A0A"/>
              </a:solidFill>
              <a:highlight>
                <a:srgbClr val="FFFFFF"/>
              </a:highlight>
              <a:latin typeface="Arial"/>
              <a:ea typeface="Arial"/>
              <a:cs typeface="Arial"/>
              <a:sym typeface="Arial"/>
            </a:endParaRPr>
          </a:p>
          <a:p>
            <a:pPr indent="-342900" lvl="0" marL="457200" rtl="0" algn="l">
              <a:lnSpc>
                <a:spcPct val="80000"/>
              </a:lnSpc>
              <a:spcBef>
                <a:spcPts val="1000"/>
              </a:spcBef>
              <a:spcAft>
                <a:spcPts val="0"/>
              </a:spcAft>
              <a:buSzPts val="1800"/>
              <a:buFont typeface="Arial"/>
              <a:buChar char="❖"/>
            </a:pPr>
            <a:r>
              <a:rPr b="1" lang="en-US">
                <a:solidFill>
                  <a:srgbClr val="0A0A0A"/>
                </a:solidFill>
                <a:highlight>
                  <a:srgbClr val="FFFFFF"/>
                </a:highlight>
                <a:latin typeface="Arial"/>
                <a:ea typeface="Arial"/>
                <a:cs typeface="Arial"/>
                <a:sym typeface="Arial"/>
              </a:rPr>
              <a:t>Stabilește-ți obiective care să te însuflețească și reaminteste-ti periodic care este viziunea ta</a:t>
            </a:r>
            <a:r>
              <a:rPr lang="en-US">
                <a:solidFill>
                  <a:srgbClr val="0A0A0A"/>
                </a:solidFill>
                <a:highlight>
                  <a:srgbClr val="FFFFFF"/>
                </a:highlight>
                <a:latin typeface="Arial"/>
                <a:ea typeface="Arial"/>
                <a:cs typeface="Arial"/>
                <a:sym typeface="Arial"/>
              </a:rPr>
              <a:t>, ce îți dă o energie explozivă.</a:t>
            </a:r>
            <a:endParaRPr>
              <a:solidFill>
                <a:srgbClr val="0A0A0A"/>
              </a:solidFill>
              <a:highlight>
                <a:srgbClr val="FFFFFF"/>
              </a:highlight>
              <a:latin typeface="Arial"/>
              <a:ea typeface="Arial"/>
              <a:cs typeface="Arial"/>
              <a:sym typeface="Arial"/>
            </a:endParaRPr>
          </a:p>
          <a:p>
            <a:pPr indent="0" lvl="0" marL="457200" rtl="0" algn="l">
              <a:lnSpc>
                <a:spcPct val="80000"/>
              </a:lnSpc>
              <a:spcBef>
                <a:spcPts val="1000"/>
              </a:spcBef>
              <a:spcAft>
                <a:spcPts val="0"/>
              </a:spcAft>
              <a:buNone/>
            </a:pPr>
            <a:r>
              <a:t/>
            </a:r>
            <a:endParaRPr>
              <a:solidFill>
                <a:srgbClr val="0A0A0A"/>
              </a:solidFill>
              <a:highlight>
                <a:srgbClr val="FFFFFF"/>
              </a:highlight>
              <a:latin typeface="Arial"/>
              <a:ea typeface="Arial"/>
              <a:cs typeface="Arial"/>
              <a:sym typeface="Arial"/>
            </a:endParaRPr>
          </a:p>
          <a:p>
            <a:pPr indent="-342900" lvl="0" marL="457200" rtl="0" algn="l">
              <a:lnSpc>
                <a:spcPct val="80000"/>
              </a:lnSpc>
              <a:spcBef>
                <a:spcPts val="1000"/>
              </a:spcBef>
              <a:spcAft>
                <a:spcPts val="0"/>
              </a:spcAft>
              <a:buSzPts val="1800"/>
              <a:buFont typeface="Arial"/>
              <a:buChar char="❖"/>
            </a:pPr>
            <a:r>
              <a:rPr b="1" lang="en-US">
                <a:solidFill>
                  <a:srgbClr val="0A0A0A"/>
                </a:solidFill>
                <a:highlight>
                  <a:srgbClr val="FFFFFF"/>
                </a:highlight>
                <a:latin typeface="Arial"/>
                <a:ea typeface="Arial"/>
                <a:cs typeface="Arial"/>
                <a:sym typeface="Arial"/>
              </a:rPr>
              <a:t>Indrăznește să actionezi inspirat!  </a:t>
            </a:r>
            <a:r>
              <a:rPr b="1" lang="en-US">
                <a:solidFill>
                  <a:srgbClr val="0A0A0A"/>
                </a:solidFill>
                <a:highlight>
                  <a:srgbClr val="FFFFFF"/>
                </a:highlight>
                <a:latin typeface="Arial"/>
                <a:ea typeface="Arial"/>
                <a:cs typeface="Arial"/>
                <a:sym typeface="Arial"/>
              </a:rPr>
              <a:t> </a:t>
            </a:r>
            <a:endParaRPr b="1">
              <a:solidFill>
                <a:srgbClr val="0A0A0A"/>
              </a:solidFill>
              <a:highlight>
                <a:srgbClr val="FFFFFF"/>
              </a:highlight>
              <a:latin typeface="Arial"/>
              <a:ea typeface="Arial"/>
              <a:cs typeface="Arial"/>
              <a:sym typeface="Arial"/>
            </a:endParaRPr>
          </a:p>
          <a:p>
            <a:pPr indent="0" lvl="0" marL="0" rtl="0" algn="l">
              <a:lnSpc>
                <a:spcPct val="80000"/>
              </a:lnSpc>
              <a:spcBef>
                <a:spcPts val="1000"/>
              </a:spcBef>
              <a:spcAft>
                <a:spcPts val="0"/>
              </a:spcAft>
              <a:buNone/>
            </a:pPr>
            <a:r>
              <a:rPr lang="en-US" sz="1629"/>
              <a:t>  </a:t>
            </a:r>
            <a:endParaRPr sz="1629"/>
          </a:p>
          <a:p>
            <a:pPr indent="0" lvl="0" marL="0" rtl="0" algn="l">
              <a:lnSpc>
                <a:spcPct val="80000"/>
              </a:lnSpc>
              <a:spcBef>
                <a:spcPts val="1000"/>
              </a:spcBef>
              <a:spcAft>
                <a:spcPts val="0"/>
              </a:spcAft>
              <a:buNone/>
            </a:pPr>
            <a:r>
              <a:rPr lang="en-US" sz="1629"/>
              <a:t>         </a:t>
            </a:r>
            <a:r>
              <a:rPr lang="en-US" sz="1629" u="sng">
                <a:solidFill>
                  <a:schemeClr val="hlink"/>
                </a:solidFill>
                <a:hlinkClick r:id="rId3"/>
              </a:rPr>
              <a:t>https://youtu.be/kYfNvmF0Bqw</a:t>
            </a:r>
            <a:r>
              <a:rPr lang="en-US" sz="1629"/>
              <a:t> Steve Jobs </a:t>
            </a:r>
            <a:endParaRPr sz="1629"/>
          </a:p>
          <a:p>
            <a:pPr indent="0" lvl="0" marL="0" rtl="0" algn="l">
              <a:lnSpc>
                <a:spcPct val="80000"/>
              </a:lnSpc>
              <a:spcBef>
                <a:spcPts val="1000"/>
              </a:spcBef>
              <a:spcAft>
                <a:spcPts val="0"/>
              </a:spcAft>
              <a:buNone/>
            </a:pPr>
            <a:r>
              <a:t/>
            </a:r>
            <a:endParaRPr sz="1629"/>
          </a:p>
          <a:p>
            <a:pPr indent="0" lvl="0" marL="0" rtl="0" algn="l">
              <a:lnSpc>
                <a:spcPct val="80000"/>
              </a:lnSpc>
              <a:spcBef>
                <a:spcPts val="1000"/>
              </a:spcBef>
              <a:spcAft>
                <a:spcPts val="0"/>
              </a:spcAft>
              <a:buNone/>
            </a:pPr>
            <a:r>
              <a:rPr lang="en-US" sz="1629" u="sng">
                <a:solidFill>
                  <a:schemeClr val="hlink"/>
                </a:solidFill>
                <a:hlinkClick r:id="rId4"/>
              </a:rPr>
              <a:t>https://www.youtube.com/watch?v=wnHW6o8WMas</a:t>
            </a:r>
            <a:endParaRPr sz="1629"/>
          </a:p>
          <a:p>
            <a:pPr indent="0" lvl="0" marL="0" rtl="0" algn="l">
              <a:lnSpc>
                <a:spcPct val="80000"/>
              </a:lnSpc>
              <a:spcBef>
                <a:spcPts val="1000"/>
              </a:spcBef>
              <a:spcAft>
                <a:spcPts val="0"/>
              </a:spcAft>
              <a:buNone/>
            </a:pPr>
            <a:r>
              <a:t/>
            </a:r>
            <a:endParaRPr sz="1629"/>
          </a:p>
          <a:p>
            <a:pPr indent="0" lvl="0" marL="0" rtl="0" algn="l">
              <a:lnSpc>
                <a:spcPct val="80000"/>
              </a:lnSpc>
              <a:spcBef>
                <a:spcPts val="1000"/>
              </a:spcBef>
              <a:spcAft>
                <a:spcPts val="0"/>
              </a:spcAft>
              <a:buNone/>
            </a:pPr>
            <a:r>
              <a:t/>
            </a:r>
            <a:endParaRPr sz="1629"/>
          </a:p>
          <a:p>
            <a:pPr indent="0" lvl="0" marL="0" rtl="0" algn="l">
              <a:lnSpc>
                <a:spcPct val="80000"/>
              </a:lnSpc>
              <a:spcBef>
                <a:spcPts val="1000"/>
              </a:spcBef>
              <a:spcAft>
                <a:spcPts val="0"/>
              </a:spcAft>
              <a:buNone/>
            </a:pPr>
            <a:r>
              <a:t/>
            </a:r>
            <a:endParaRPr sz="1629"/>
          </a:p>
          <a:p>
            <a:pPr indent="0" lvl="0" marL="0" rtl="0" algn="l">
              <a:lnSpc>
                <a:spcPct val="80000"/>
              </a:lnSpc>
              <a:spcBef>
                <a:spcPts val="1000"/>
              </a:spcBef>
              <a:spcAft>
                <a:spcPts val="0"/>
              </a:spcAft>
              <a:buClr>
                <a:schemeClr val="dk1"/>
              </a:buClr>
              <a:buSzPts val="1100"/>
              <a:buFont typeface="Arial"/>
              <a:buNone/>
            </a:pPr>
            <a:r>
              <a:t/>
            </a:r>
            <a:endParaRPr sz="1629"/>
          </a:p>
          <a:p>
            <a:pPr indent="0" lvl="0" marL="0" rtl="0" algn="l">
              <a:spcBef>
                <a:spcPts val="1000"/>
              </a:spcBef>
              <a:spcAft>
                <a:spcPts val="0"/>
              </a:spcAft>
              <a:buNone/>
            </a:pPr>
            <a:r>
              <a:t/>
            </a:r>
            <a:endParaRPr sz="1900"/>
          </a:p>
        </p:txBody>
      </p:sp>
      <p:pic>
        <p:nvPicPr>
          <p:cNvPr id="599" name="Google Shape;599;g1085cc9c32c_0_64"/>
          <p:cNvPicPr preferRelativeResize="0"/>
          <p:nvPr/>
        </p:nvPicPr>
        <p:blipFill>
          <a:blip r:embed="rId5">
            <a:alphaModFix/>
          </a:blip>
          <a:stretch>
            <a:fillRect/>
          </a:stretch>
        </p:blipFill>
        <p:spPr>
          <a:xfrm>
            <a:off x="7203375" y="4641000"/>
            <a:ext cx="1963650" cy="10228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2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lang="en-US"/>
              <a:t>“SUCCESS IS A JOURNEY NOT A DESTINATION”</a:t>
            </a:r>
            <a:endParaRPr/>
          </a:p>
        </p:txBody>
      </p:sp>
      <p:sp>
        <p:nvSpPr>
          <p:cNvPr id="605" name="Google Shape;605;p23"/>
          <p:cNvSpPr txBox="1"/>
          <p:nvPr>
            <p:ph idx="1" type="body"/>
          </p:nvPr>
        </p:nvSpPr>
        <p:spPr>
          <a:xfrm>
            <a:off x="1065700" y="2242050"/>
            <a:ext cx="6246300" cy="39132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SzPts val="1440"/>
              <a:buNone/>
            </a:pPr>
            <a:r>
              <a:t/>
            </a:r>
            <a:endParaRPr sz="1800">
              <a:latin typeface="Arial"/>
              <a:ea typeface="Arial"/>
              <a:cs typeface="Arial"/>
              <a:sym typeface="Arial"/>
            </a:endParaRPr>
          </a:p>
          <a:p>
            <a:pPr indent="0" lvl="0" marL="0" rtl="0" algn="ctr">
              <a:spcBef>
                <a:spcPts val="1000"/>
              </a:spcBef>
              <a:spcAft>
                <a:spcPts val="0"/>
              </a:spcAft>
              <a:buClr>
                <a:schemeClr val="dk1"/>
              </a:buClr>
              <a:buSzPts val="3760"/>
              <a:buFont typeface="Arial"/>
              <a:buNone/>
            </a:pPr>
            <a:r>
              <a:rPr b="1" lang="en-US" sz="3000">
                <a:solidFill>
                  <a:schemeClr val="accent1"/>
                </a:solidFill>
              </a:rPr>
              <a:t>V</a:t>
            </a:r>
            <a:r>
              <a:rPr b="1" lang="en-US" sz="3000">
                <a:solidFill>
                  <a:schemeClr val="accent1"/>
                </a:solidFill>
              </a:rPr>
              <a:t>a multumesc pentru participare.</a:t>
            </a:r>
            <a:endParaRPr b="1" sz="3000">
              <a:solidFill>
                <a:schemeClr val="accent1"/>
              </a:solidFill>
            </a:endParaRPr>
          </a:p>
          <a:p>
            <a:pPr indent="0" lvl="0" marL="0" rtl="0" algn="ctr">
              <a:spcBef>
                <a:spcPts val="1000"/>
              </a:spcBef>
              <a:spcAft>
                <a:spcPts val="0"/>
              </a:spcAft>
              <a:buSzPts val="3760"/>
              <a:buNone/>
            </a:pPr>
            <a:r>
              <a:rPr b="1" lang="en-US" sz="3000">
                <a:solidFill>
                  <a:schemeClr val="accent1"/>
                </a:solidFill>
              </a:rPr>
              <a:t>Follow me on Linkedin</a:t>
            </a:r>
            <a:r>
              <a:rPr b="1" lang="en-US" sz="4200">
                <a:solidFill>
                  <a:schemeClr val="accent1"/>
                </a:solidFill>
              </a:rPr>
              <a:t>☺</a:t>
            </a:r>
            <a:endParaRPr b="1" sz="4200">
              <a:solidFill>
                <a:schemeClr val="accent1"/>
              </a:solidFill>
            </a:endParaRPr>
          </a:p>
          <a:p>
            <a:pPr indent="0" lvl="0" marL="0" rtl="0" algn="ctr">
              <a:spcBef>
                <a:spcPts val="1000"/>
              </a:spcBef>
              <a:spcAft>
                <a:spcPts val="0"/>
              </a:spcAft>
              <a:buClr>
                <a:schemeClr val="dk1"/>
              </a:buClr>
              <a:buSzPts val="3760"/>
              <a:buFont typeface="Arial"/>
              <a:buNone/>
            </a:pPr>
            <a:r>
              <a:rPr b="1" lang="en-US" sz="4200">
                <a:solidFill>
                  <a:schemeClr val="accent1"/>
                </a:solidFill>
              </a:rPr>
              <a:t>Liliana Paduraru</a:t>
            </a:r>
            <a:endParaRPr b="1" sz="4200">
              <a:solidFill>
                <a:schemeClr val="accent1"/>
              </a:solidFill>
            </a:endParaRPr>
          </a:p>
          <a:p>
            <a:pPr indent="0" lvl="0" marL="0" rtl="0" algn="l">
              <a:spcBef>
                <a:spcPts val="1000"/>
              </a:spcBef>
              <a:spcAft>
                <a:spcPts val="0"/>
              </a:spcAft>
              <a:buClr>
                <a:schemeClr val="dk1"/>
              </a:buClr>
              <a:buSzPts val="3760"/>
              <a:buFont typeface="Arial"/>
              <a:buNone/>
            </a:pPr>
            <a:r>
              <a:rPr b="1" lang="en-US" sz="1659" u="sng">
                <a:solidFill>
                  <a:schemeClr val="hlink"/>
                </a:solidFill>
                <a:hlinkClick r:id="rId3"/>
              </a:rPr>
              <a:t>https://www.youtube.com/watch?v=x11NA63gLDM</a:t>
            </a:r>
            <a:endParaRPr b="1" sz="1659">
              <a:solidFill>
                <a:schemeClr val="accent1"/>
              </a:solidFill>
            </a:endParaRPr>
          </a:p>
          <a:p>
            <a:pPr indent="0" lvl="0" marL="0" rtl="0" algn="ctr">
              <a:spcBef>
                <a:spcPts val="1000"/>
              </a:spcBef>
              <a:spcAft>
                <a:spcPts val="0"/>
              </a:spcAft>
              <a:buClr>
                <a:schemeClr val="dk1"/>
              </a:buClr>
              <a:buSzPts val="3760"/>
              <a:buFont typeface="Arial"/>
              <a:buNone/>
            </a:pPr>
            <a:r>
              <a:t/>
            </a:r>
            <a:endParaRPr b="1" sz="1659">
              <a:solidFill>
                <a:schemeClr val="accent1"/>
              </a:solidFill>
            </a:endParaRPr>
          </a:p>
        </p:txBody>
      </p:sp>
      <p:pic>
        <p:nvPicPr>
          <p:cNvPr id="606" name="Google Shape;606;p23"/>
          <p:cNvPicPr preferRelativeResize="0"/>
          <p:nvPr/>
        </p:nvPicPr>
        <p:blipFill rotWithShape="1">
          <a:blip r:embed="rId4">
            <a:alphaModFix/>
          </a:blip>
          <a:srcRect b="0" l="0" r="0" t="0"/>
          <a:stretch/>
        </p:blipFill>
        <p:spPr>
          <a:xfrm>
            <a:off x="7524300" y="2644525"/>
            <a:ext cx="3532575" cy="2828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10776d70bae_1_74"/>
          <p:cNvSpPr txBox="1"/>
          <p:nvPr>
            <p:ph type="title"/>
          </p:nvPr>
        </p:nvSpPr>
        <p:spPr>
          <a:xfrm>
            <a:off x="454350" y="483525"/>
            <a:ext cx="11396700" cy="917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2800"/>
              <a:t>CELE 7 DEPRINDERI ALE PERSOANELOR EFICACE </a:t>
            </a:r>
            <a:r>
              <a:rPr b="1" lang="en-US" sz="2400"/>
              <a:t>STEVEN COVEY </a:t>
            </a:r>
            <a:endParaRPr b="1" sz="2400"/>
          </a:p>
        </p:txBody>
      </p:sp>
      <p:sp>
        <p:nvSpPr>
          <p:cNvPr id="310" name="Google Shape;310;g10776d70bae_1_74"/>
          <p:cNvSpPr txBox="1"/>
          <p:nvPr>
            <p:ph idx="1" type="body"/>
          </p:nvPr>
        </p:nvSpPr>
        <p:spPr>
          <a:xfrm>
            <a:off x="454354" y="2337075"/>
            <a:ext cx="8825700" cy="34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11" name="Google Shape;311;g10776d70bae_1_74"/>
          <p:cNvPicPr preferRelativeResize="0"/>
          <p:nvPr/>
        </p:nvPicPr>
        <p:blipFill>
          <a:blip r:embed="rId3">
            <a:alphaModFix/>
          </a:blip>
          <a:stretch>
            <a:fillRect/>
          </a:stretch>
        </p:blipFill>
        <p:spPr>
          <a:xfrm>
            <a:off x="454350" y="1213725"/>
            <a:ext cx="11248650" cy="5683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1088fd40139_0_0"/>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1800"/>
              <a:buFont typeface="Arial"/>
              <a:buNone/>
            </a:pPr>
            <a:br>
              <a:rPr lang="en-US" sz="1800">
                <a:latin typeface="Arial"/>
                <a:ea typeface="Arial"/>
                <a:cs typeface="Arial"/>
                <a:sym typeface="Arial"/>
              </a:rPr>
            </a:br>
            <a:br>
              <a:rPr lang="en-US" sz="1800">
                <a:latin typeface="Arial"/>
                <a:ea typeface="Arial"/>
                <a:cs typeface="Arial"/>
                <a:sym typeface="Arial"/>
              </a:rPr>
            </a:br>
            <a:br>
              <a:rPr lang="en-US" sz="2000">
                <a:latin typeface="Arial"/>
                <a:ea typeface="Arial"/>
                <a:cs typeface="Arial"/>
                <a:sym typeface="Arial"/>
              </a:rPr>
            </a:br>
            <a:r>
              <a:rPr b="1" lang="en-US" sz="3000">
                <a:latin typeface="Arial"/>
                <a:ea typeface="Arial"/>
                <a:cs typeface="Arial"/>
                <a:sym typeface="Arial"/>
              </a:rPr>
              <a:t>SUCCESUL IN 2022- perspectiva coaching </a:t>
            </a:r>
            <a:br>
              <a:rPr lang="en-US" sz="3000">
                <a:latin typeface="Arial"/>
                <a:ea typeface="Arial"/>
                <a:cs typeface="Arial"/>
                <a:sym typeface="Arial"/>
              </a:rPr>
            </a:br>
            <a:r>
              <a:rPr lang="en-US" sz="2000">
                <a:latin typeface="Arial"/>
                <a:ea typeface="Arial"/>
                <a:cs typeface="Arial"/>
                <a:sym typeface="Arial"/>
              </a:rPr>
              <a:t> </a:t>
            </a:r>
            <a:br>
              <a:rPr lang="en-US" sz="2000">
                <a:latin typeface="Arial"/>
                <a:ea typeface="Arial"/>
                <a:cs typeface="Arial"/>
                <a:sym typeface="Arial"/>
              </a:rPr>
            </a:br>
            <a:endParaRPr sz="2000">
              <a:latin typeface="Arial"/>
              <a:ea typeface="Arial"/>
              <a:cs typeface="Arial"/>
              <a:sym typeface="Arial"/>
            </a:endParaRPr>
          </a:p>
        </p:txBody>
      </p:sp>
      <p:sp>
        <p:nvSpPr>
          <p:cNvPr id="317" name="Google Shape;317;g1088fd40139_0_0"/>
          <p:cNvSpPr txBox="1"/>
          <p:nvPr>
            <p:ph idx="1" type="body"/>
          </p:nvPr>
        </p:nvSpPr>
        <p:spPr>
          <a:xfrm>
            <a:off x="1154954" y="2603500"/>
            <a:ext cx="8825700" cy="3416400"/>
          </a:xfrm>
          <a:prstGeom prst="rect">
            <a:avLst/>
          </a:prstGeom>
          <a:noFill/>
          <a:ln>
            <a:noFill/>
          </a:ln>
        </p:spPr>
        <p:txBody>
          <a:bodyPr anchorCtr="0" anchor="t" bIns="45700" lIns="91425" spcFirstLastPara="1" rIns="91425" wrap="square" tIns="45700">
            <a:noAutofit/>
          </a:bodyPr>
          <a:lstStyle/>
          <a:p>
            <a:pPr indent="0" lvl="0" marL="457200" rtl="0" algn="l">
              <a:spcBef>
                <a:spcPts val="1000"/>
              </a:spcBef>
              <a:spcAft>
                <a:spcPts val="0"/>
              </a:spcAft>
              <a:buNone/>
            </a:pPr>
            <a:r>
              <a:rPr lang="en-US">
                <a:latin typeface="Arial"/>
                <a:ea typeface="Arial"/>
                <a:cs typeface="Arial"/>
                <a:sym typeface="Arial"/>
              </a:rPr>
              <a:t>Într-un context social extrem de schimbător, succesul în 2022 se referă mai degrabă la :</a:t>
            </a:r>
            <a:endParaRPr>
              <a:latin typeface="Arial"/>
              <a:ea typeface="Arial"/>
              <a:cs typeface="Arial"/>
              <a:sym typeface="Arial"/>
            </a:endParaRPr>
          </a:p>
          <a:p>
            <a:pPr indent="-342900" lvl="0" marL="342900" rtl="0" algn="l">
              <a:spcBef>
                <a:spcPts val="1000"/>
              </a:spcBef>
              <a:spcAft>
                <a:spcPts val="0"/>
              </a:spcAft>
              <a:buSzPts val="1440"/>
              <a:buFont typeface="Arial"/>
              <a:buChar char="❖"/>
            </a:pPr>
            <a:r>
              <a:rPr lang="en-US">
                <a:solidFill>
                  <a:schemeClr val="accent1"/>
                </a:solidFill>
                <a:latin typeface="Arial"/>
                <a:ea typeface="Arial"/>
                <a:cs typeface="Arial"/>
                <a:sym typeface="Arial"/>
              </a:rPr>
              <a:t>sănătate fizică, emoțională și mentală; </a:t>
            </a:r>
            <a:endParaRPr>
              <a:solidFill>
                <a:schemeClr val="accent1"/>
              </a:solidFill>
              <a:latin typeface="Arial"/>
              <a:ea typeface="Arial"/>
              <a:cs typeface="Arial"/>
              <a:sym typeface="Arial"/>
            </a:endParaRPr>
          </a:p>
          <a:p>
            <a:pPr indent="-342900" lvl="0" marL="342900" rtl="0" algn="l">
              <a:spcBef>
                <a:spcPts val="1000"/>
              </a:spcBef>
              <a:spcAft>
                <a:spcPts val="0"/>
              </a:spcAft>
              <a:buSzPts val="1440"/>
              <a:buFont typeface="Arial"/>
              <a:buChar char="❖"/>
            </a:pPr>
            <a:r>
              <a:rPr lang="en-US">
                <a:latin typeface="Arial"/>
                <a:ea typeface="Arial"/>
                <a:cs typeface="Arial"/>
                <a:sym typeface="Arial"/>
              </a:rPr>
              <a:t> </a:t>
            </a:r>
            <a:r>
              <a:rPr lang="en-US">
                <a:solidFill>
                  <a:schemeClr val="accent1"/>
                </a:solidFill>
                <a:latin typeface="Arial"/>
                <a:ea typeface="Arial"/>
                <a:cs typeface="Arial"/>
                <a:sym typeface="Arial"/>
              </a:rPr>
              <a:t>călătoria de evoluție personală și profesională</a:t>
            </a:r>
            <a:r>
              <a:rPr lang="en-US">
                <a:latin typeface="Arial"/>
                <a:ea typeface="Arial"/>
                <a:cs typeface="Arial"/>
                <a:sym typeface="Arial"/>
              </a:rPr>
              <a:t>, de depășire și expandare a propriilor limitări,  mai degraba, decat competiția cu ceilalti, în dorința de a realiza cat mai mult și cat mai repede; </a:t>
            </a:r>
            <a:endParaRPr>
              <a:latin typeface="Arial"/>
              <a:ea typeface="Arial"/>
              <a:cs typeface="Arial"/>
              <a:sym typeface="Arial"/>
            </a:endParaRPr>
          </a:p>
          <a:p>
            <a:pPr indent="-342900" lvl="0" marL="342900" rtl="0" algn="l">
              <a:spcBef>
                <a:spcPts val="1000"/>
              </a:spcBef>
              <a:spcAft>
                <a:spcPts val="0"/>
              </a:spcAft>
              <a:buSzPts val="1440"/>
              <a:buFont typeface="Arial"/>
              <a:buChar char="❖"/>
            </a:pPr>
            <a:r>
              <a:rPr lang="en-US">
                <a:latin typeface="Arial"/>
                <a:ea typeface="Arial"/>
                <a:cs typeface="Arial"/>
                <a:sym typeface="Arial"/>
              </a:rPr>
              <a:t>î</a:t>
            </a:r>
            <a:r>
              <a:rPr lang="en-US">
                <a:solidFill>
                  <a:schemeClr val="accent1"/>
                </a:solidFill>
                <a:latin typeface="Arial"/>
                <a:ea typeface="Arial"/>
                <a:cs typeface="Arial"/>
                <a:sym typeface="Arial"/>
              </a:rPr>
              <a:t>ntoarcerea la relația cu sine și capacitatea de a te (re)adapta </a:t>
            </a:r>
            <a:r>
              <a:rPr lang="en-US">
                <a:latin typeface="Arial"/>
                <a:ea typeface="Arial"/>
                <a:cs typeface="Arial"/>
                <a:sym typeface="Arial"/>
              </a:rPr>
              <a:t>la conditiile incerte și schimbatoare, de a te reinventa și </a:t>
            </a:r>
            <a:r>
              <a:rPr b="1" lang="en-US">
                <a:latin typeface="Arial"/>
                <a:ea typeface="Arial"/>
                <a:cs typeface="Arial"/>
                <a:sym typeface="Arial"/>
              </a:rPr>
              <a:t>a renaste din propria cenușă mai puternic, mai întelept, mai curajos!</a:t>
            </a:r>
            <a:endParaRPr b="1">
              <a:latin typeface="Arial"/>
              <a:ea typeface="Arial"/>
              <a:cs typeface="Arial"/>
              <a:sym typeface="Arial"/>
            </a:endParaRPr>
          </a:p>
          <a:p>
            <a:pPr indent="0" lvl="0" marL="342900" rtl="0" algn="l">
              <a:spcBef>
                <a:spcPts val="1000"/>
              </a:spcBef>
              <a:spcAft>
                <a:spcPts val="0"/>
              </a:spcAft>
              <a:buNone/>
            </a:pPr>
            <a:r>
              <a:t/>
            </a:r>
            <a:endParaRPr>
              <a:latin typeface="Arial"/>
              <a:ea typeface="Arial"/>
              <a:cs typeface="Arial"/>
              <a:sym typeface="Arial"/>
            </a:endParaRPr>
          </a:p>
          <a:p>
            <a:pPr indent="0" lvl="0" marL="342900" rtl="0" algn="l">
              <a:spcBef>
                <a:spcPts val="1000"/>
              </a:spcBef>
              <a:spcAft>
                <a:spcPts val="0"/>
              </a:spcAft>
              <a:buNone/>
            </a:pPr>
            <a:r>
              <a:t/>
            </a:r>
            <a:endParaRPr>
              <a:latin typeface="Arial"/>
              <a:ea typeface="Arial"/>
              <a:cs typeface="Arial"/>
              <a:sym typeface="Arial"/>
            </a:endParaRPr>
          </a:p>
        </p:txBody>
      </p:sp>
      <p:pic>
        <p:nvPicPr>
          <p:cNvPr id="318" name="Google Shape;318;g1088fd40139_0_0"/>
          <p:cNvPicPr preferRelativeResize="0"/>
          <p:nvPr/>
        </p:nvPicPr>
        <p:blipFill>
          <a:blip r:embed="rId3">
            <a:alphaModFix/>
          </a:blip>
          <a:stretch>
            <a:fillRect/>
          </a:stretch>
        </p:blipFill>
        <p:spPr>
          <a:xfrm>
            <a:off x="9980650" y="2603500"/>
            <a:ext cx="1906550" cy="3356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10413e632ef_0_20"/>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       </a:t>
            </a:r>
            <a:r>
              <a:rPr b="1" lang="en-US" sz="3000"/>
              <a:t>SUCCESUL INTRE MIT SI REALITATE</a:t>
            </a:r>
            <a:endParaRPr b="1" sz="3000"/>
          </a:p>
        </p:txBody>
      </p:sp>
      <p:sp>
        <p:nvSpPr>
          <p:cNvPr id="325" name="Google Shape;325;g10413e632ef_0_20"/>
          <p:cNvSpPr txBox="1"/>
          <p:nvPr>
            <p:ph idx="1" type="body"/>
          </p:nvPr>
        </p:nvSpPr>
        <p:spPr>
          <a:xfrm>
            <a:off x="1154954" y="2603500"/>
            <a:ext cx="8825700" cy="34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26" name="Google Shape;326;g10413e632ef_0_20"/>
          <p:cNvPicPr preferRelativeResize="0"/>
          <p:nvPr/>
        </p:nvPicPr>
        <p:blipFill>
          <a:blip r:embed="rId3">
            <a:alphaModFix/>
          </a:blip>
          <a:stretch>
            <a:fillRect/>
          </a:stretch>
        </p:blipFill>
        <p:spPr>
          <a:xfrm>
            <a:off x="1096325" y="2000250"/>
            <a:ext cx="9327425" cy="4857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1800"/>
              <a:buFont typeface="Arial"/>
              <a:buNone/>
            </a:pPr>
            <a:br>
              <a:rPr lang="en-US" sz="1800">
                <a:latin typeface="Arial"/>
                <a:ea typeface="Arial"/>
                <a:cs typeface="Arial"/>
                <a:sym typeface="Arial"/>
              </a:rPr>
            </a:br>
            <a:br>
              <a:rPr lang="en-US" sz="1800">
                <a:latin typeface="Arial"/>
                <a:ea typeface="Arial"/>
                <a:cs typeface="Arial"/>
                <a:sym typeface="Arial"/>
              </a:rPr>
            </a:br>
            <a:br>
              <a:rPr lang="en-US" sz="2000">
                <a:latin typeface="Arial"/>
                <a:ea typeface="Arial"/>
                <a:cs typeface="Arial"/>
                <a:sym typeface="Arial"/>
              </a:rPr>
            </a:br>
            <a:r>
              <a:rPr lang="en-US" sz="2000">
                <a:latin typeface="Arial"/>
                <a:ea typeface="Arial"/>
                <a:cs typeface="Arial"/>
                <a:sym typeface="Arial"/>
              </a:rPr>
              <a:t>“</a:t>
            </a:r>
            <a:r>
              <a:rPr b="1" lang="en-US" sz="2000">
                <a:latin typeface="Arial"/>
                <a:ea typeface="Arial"/>
                <a:cs typeface="Arial"/>
                <a:sym typeface="Arial"/>
              </a:rPr>
              <a:t>Toughness is in the spirit and soul, not in muscles” Alex KARRAS.</a:t>
            </a:r>
            <a:br>
              <a:rPr b="1" lang="en-US" sz="2000">
                <a:latin typeface="Arial"/>
                <a:ea typeface="Arial"/>
                <a:cs typeface="Arial"/>
                <a:sym typeface="Arial"/>
              </a:rPr>
            </a:br>
            <a:r>
              <a:rPr lang="en-US" sz="2000">
                <a:latin typeface="Arial"/>
                <a:ea typeface="Arial"/>
                <a:cs typeface="Arial"/>
                <a:sym typeface="Arial"/>
              </a:rPr>
              <a:t> </a:t>
            </a:r>
            <a:br>
              <a:rPr lang="en-US" sz="2000">
                <a:latin typeface="Arial"/>
                <a:ea typeface="Arial"/>
                <a:cs typeface="Arial"/>
                <a:sym typeface="Arial"/>
              </a:rPr>
            </a:br>
            <a:endParaRPr sz="2000">
              <a:latin typeface="Arial"/>
              <a:ea typeface="Arial"/>
              <a:cs typeface="Arial"/>
              <a:sym typeface="Arial"/>
            </a:endParaRPr>
          </a:p>
        </p:txBody>
      </p:sp>
      <p:sp>
        <p:nvSpPr>
          <p:cNvPr id="332" name="Google Shape;332;p5"/>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b="1" lang="en-US">
                <a:latin typeface="Arial"/>
                <a:ea typeface="Arial"/>
                <a:cs typeface="Arial"/>
                <a:sym typeface="Arial"/>
              </a:rPr>
              <a:t>Oamenii de succes sunt persoane</a:t>
            </a:r>
            <a:r>
              <a:rPr b="1" lang="en-US">
                <a:latin typeface="Arial"/>
                <a:ea typeface="Arial"/>
                <a:cs typeface="Arial"/>
                <a:sym typeface="Arial"/>
              </a:rPr>
              <a:t> pasionate, mânate de o misiune și un scop inalt, oameni care au o viziunea a vietii lor, trăiesc intenționat și conștient, susținând adevărul și valorile lor.</a:t>
            </a:r>
            <a:endParaRPr b="1">
              <a:latin typeface="Arial"/>
              <a:ea typeface="Arial"/>
              <a:cs typeface="Arial"/>
              <a:sym typeface="Arial"/>
            </a:endParaRPr>
          </a:p>
          <a:p>
            <a:pPr indent="0" lvl="0" marL="0" rtl="0" algn="l">
              <a:spcBef>
                <a:spcPts val="0"/>
              </a:spcBef>
              <a:spcAft>
                <a:spcPts val="0"/>
              </a:spcAft>
              <a:buNone/>
            </a:pPr>
            <a:r>
              <a:t/>
            </a:r>
            <a:endParaRPr b="1">
              <a:latin typeface="Arial"/>
              <a:ea typeface="Arial"/>
              <a:cs typeface="Arial"/>
              <a:sym typeface="Arial"/>
            </a:endParaRPr>
          </a:p>
          <a:p>
            <a:pPr indent="-342900" lvl="0" marL="342900" rtl="0" algn="l">
              <a:spcBef>
                <a:spcPts val="1000"/>
              </a:spcBef>
              <a:spcAft>
                <a:spcPts val="0"/>
              </a:spcAft>
              <a:buSzPts val="1440"/>
              <a:buChar char="❖"/>
            </a:pPr>
            <a:r>
              <a:rPr lang="en-US">
                <a:latin typeface="Arial"/>
                <a:ea typeface="Arial"/>
                <a:cs typeface="Arial"/>
                <a:sym typeface="Arial"/>
              </a:rPr>
              <a:t>Ca  si Coach, pentru mine succesul înseamnă a putea trăi și a crea o viață fericită și plină de sens, ajutând oamenii să depășească obstacolele conștiente și inconștiente care le blochează potențialul imens de a deveni cine își doresc și de a crea viața visurilor lor.</a:t>
            </a:r>
            <a:endParaRPr/>
          </a:p>
          <a:p>
            <a:pPr indent="0" lvl="0" marL="914400" rtl="0" algn="l">
              <a:spcBef>
                <a:spcPts val="1000"/>
              </a:spcBef>
              <a:spcAft>
                <a:spcPts val="0"/>
              </a:spcAft>
              <a:buNone/>
            </a:pPr>
            <a:r>
              <a:t/>
            </a:r>
            <a:endParaRPr b="1" sz="220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10776d70bae_1_3"/>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US" sz="2700">
                <a:solidFill>
                  <a:schemeClr val="dk1"/>
                </a:solidFill>
                <a:latin typeface="Arial"/>
                <a:ea typeface="Arial"/>
                <a:cs typeface="Arial"/>
                <a:sym typeface="Arial"/>
              </a:rPr>
              <a:t> </a:t>
            </a:r>
            <a:r>
              <a:rPr b="1" lang="en-US" sz="2700">
                <a:solidFill>
                  <a:schemeClr val="lt1"/>
                </a:solidFill>
                <a:latin typeface="Arial"/>
                <a:ea typeface="Arial"/>
                <a:cs typeface="Arial"/>
                <a:sym typeface="Arial"/>
              </a:rPr>
              <a:t>Viziunea mea despre succes ESTE…….</a:t>
            </a:r>
            <a:endParaRPr sz="4100">
              <a:solidFill>
                <a:schemeClr val="lt1"/>
              </a:solidFill>
            </a:endParaRPr>
          </a:p>
        </p:txBody>
      </p:sp>
      <p:sp>
        <p:nvSpPr>
          <p:cNvPr id="339" name="Google Shape;339;g10776d70bae_1_3"/>
          <p:cNvSpPr txBox="1"/>
          <p:nvPr>
            <p:ph idx="1" type="body"/>
          </p:nvPr>
        </p:nvSpPr>
        <p:spPr>
          <a:xfrm>
            <a:off x="1154954" y="2603500"/>
            <a:ext cx="8825700" cy="34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40" name="Google Shape;340;g10776d70bae_1_3"/>
          <p:cNvPicPr preferRelativeResize="0"/>
          <p:nvPr/>
        </p:nvPicPr>
        <p:blipFill>
          <a:blip r:embed="rId3">
            <a:alphaModFix/>
          </a:blip>
          <a:stretch>
            <a:fillRect/>
          </a:stretch>
        </p:blipFill>
        <p:spPr>
          <a:xfrm>
            <a:off x="935175" y="2319150"/>
            <a:ext cx="9479850" cy="4252101"/>
          </a:xfrm>
          <a:prstGeom prst="rect">
            <a:avLst/>
          </a:prstGeom>
          <a:noFill/>
          <a:ln>
            <a:noFill/>
          </a:ln>
        </p:spPr>
      </p:pic>
      <p:pic>
        <p:nvPicPr>
          <p:cNvPr id="341" name="Google Shape;341;g10776d70bae_1_3"/>
          <p:cNvPicPr preferRelativeResize="0"/>
          <p:nvPr/>
        </p:nvPicPr>
        <p:blipFill>
          <a:blip r:embed="rId4">
            <a:alphaModFix/>
          </a:blip>
          <a:stretch>
            <a:fillRect/>
          </a:stretch>
        </p:blipFill>
        <p:spPr>
          <a:xfrm>
            <a:off x="7802350" y="484425"/>
            <a:ext cx="3871275" cy="1751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2021-12-09T14:32:44Z</dcterms:created>
  <dc:creator>liliana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1125274</vt:lpwstr>
  </property>
  <property fmtid="{D5CDD505-2E9C-101B-9397-08002B2CF9AE}" name="NXPowerLiteSettings" pid="3">
    <vt:lpwstr>F7000400038000</vt:lpwstr>
  </property>
  <property fmtid="{D5CDD505-2E9C-101B-9397-08002B2CF9AE}" name="NXPowerLiteVersion" pid="4">
    <vt:lpwstr>S9.1.4</vt:lpwstr>
  </property>
</Properties>
</file>