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32"/>
  </p:notesMasterIdLst>
  <p:handoutMasterIdLst>
    <p:handoutMasterId r:id="rId33"/>
  </p:handoutMasterIdLst>
  <p:sldIdLst>
    <p:sldId id="256" r:id="rId2"/>
    <p:sldId id="260" r:id="rId3"/>
    <p:sldId id="281" r:id="rId4"/>
    <p:sldId id="319" r:id="rId5"/>
    <p:sldId id="309" r:id="rId6"/>
    <p:sldId id="298" r:id="rId7"/>
    <p:sldId id="322" r:id="rId8"/>
    <p:sldId id="388" r:id="rId9"/>
    <p:sldId id="315" r:id="rId10"/>
    <p:sldId id="318" r:id="rId11"/>
    <p:sldId id="285" r:id="rId12"/>
    <p:sldId id="286" r:id="rId13"/>
    <p:sldId id="323" r:id="rId14"/>
    <p:sldId id="324" r:id="rId15"/>
    <p:sldId id="331" r:id="rId16"/>
    <p:sldId id="375" r:id="rId17"/>
    <p:sldId id="376" r:id="rId18"/>
    <p:sldId id="386" r:id="rId19"/>
    <p:sldId id="377" r:id="rId20"/>
    <p:sldId id="378" r:id="rId21"/>
    <p:sldId id="384" r:id="rId22"/>
    <p:sldId id="385" r:id="rId23"/>
    <p:sldId id="358" r:id="rId24"/>
    <p:sldId id="359" r:id="rId25"/>
    <p:sldId id="333" r:id="rId26"/>
    <p:sldId id="268" r:id="rId27"/>
    <p:sldId id="373" r:id="rId28"/>
    <p:sldId id="387" r:id="rId29"/>
    <p:sldId id="263" r:id="rId30"/>
    <p:sldId id="368" r:id="rId31"/>
  </p:sldIdLst>
  <p:sldSz cx="9144000" cy="5143500" type="screen16x9"/>
  <p:notesSz cx="7772400" cy="10058400"/>
  <p:embeddedFontLst>
    <p:embeddedFont>
      <p:font typeface="Calibri" panose="020F050202020403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Tahoma" panose="020B0604030504040204" pitchFamily="34" charset="0"/>
      <p:regular r:id="rId46"/>
      <p:bold r:id="rId47"/>
    </p:embeddedFont>
    <p:embeddedFont>
      <p:font typeface="Tw Cen MT" panose="020B0602020104020603" pitchFamily="34" charset="0"/>
      <p:regular r:id="rId48"/>
      <p:bold r:id="rId49"/>
      <p:italic r:id="rId50"/>
      <p:boldItalic r:id="rId51"/>
    </p:embeddedFont>
    <p:embeddedFont>
      <p:font typeface="Tw Cen MT Condensed" panose="020B0606020104020203" pitchFamily="34" charset="0"/>
      <p:regular r:id="rId52"/>
      <p:bold r:id="rId53"/>
    </p:embeddedFont>
    <p:embeddedFont>
      <p:font typeface="Wingdings 3" panose="05040102010807070707" pitchFamily="18" charset="2"/>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4D44D-F228-416B-B438-71C43FFBF51A}" v="151" dt="2022-12-16T14:05:3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77"/>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Bulau" userId="f0694eda65aa3c94" providerId="LiveId" clId="{C744D44D-F228-416B-B438-71C43FFBF51A}"/>
    <pc:docChg chg="undo custSel addSld delSld modSld sldOrd">
      <pc:chgData name="Carmen Bulau" userId="f0694eda65aa3c94" providerId="LiveId" clId="{C744D44D-F228-416B-B438-71C43FFBF51A}" dt="2022-12-16T14:07:06.064" v="377" actId="14100"/>
      <pc:docMkLst>
        <pc:docMk/>
      </pc:docMkLst>
      <pc:sldChg chg="addSp modSp mod">
        <pc:chgData name="Carmen Bulau" userId="f0694eda65aa3c94" providerId="LiveId" clId="{C744D44D-F228-416B-B438-71C43FFBF51A}" dt="2022-12-16T14:06:17.760" v="376" actId="13926"/>
        <pc:sldMkLst>
          <pc:docMk/>
          <pc:sldMk cId="0" sldId="256"/>
        </pc:sldMkLst>
        <pc:spChg chg="add mod">
          <ac:chgData name="Carmen Bulau" userId="f0694eda65aa3c94" providerId="LiveId" clId="{C744D44D-F228-416B-B438-71C43FFBF51A}" dt="2022-12-16T14:06:17.760" v="376" actId="13926"/>
          <ac:spMkLst>
            <pc:docMk/>
            <pc:sldMk cId="0" sldId="256"/>
            <ac:spMk id="2" creationId="{01AD3E9F-9757-46F0-0B44-9E790E52B5DC}"/>
          </ac:spMkLst>
        </pc:spChg>
      </pc:sldChg>
      <pc:sldChg chg="modSp mod ord">
        <pc:chgData name="Carmen Bulau" userId="f0694eda65aa3c94" providerId="LiveId" clId="{C744D44D-F228-416B-B438-71C43FFBF51A}" dt="2022-12-16T09:28:43.121" v="293" actId="27636"/>
        <pc:sldMkLst>
          <pc:docMk/>
          <pc:sldMk cId="1992356500" sldId="260"/>
        </pc:sldMkLst>
        <pc:spChg chg="mod">
          <ac:chgData name="Carmen Bulau" userId="f0694eda65aa3c94" providerId="LiveId" clId="{C744D44D-F228-416B-B438-71C43FFBF51A}" dt="2022-12-16T09:28:24.044" v="289" actId="14100"/>
          <ac:spMkLst>
            <pc:docMk/>
            <pc:sldMk cId="1992356500" sldId="260"/>
            <ac:spMk id="2" creationId="{6971600B-F99A-4DCE-AA99-032ACA981264}"/>
          </ac:spMkLst>
        </pc:spChg>
        <pc:spChg chg="mod">
          <ac:chgData name="Carmen Bulau" userId="f0694eda65aa3c94" providerId="LiveId" clId="{C744D44D-F228-416B-B438-71C43FFBF51A}" dt="2022-12-16T09:28:43.121" v="293" actId="27636"/>
          <ac:spMkLst>
            <pc:docMk/>
            <pc:sldMk cId="1992356500" sldId="260"/>
            <ac:spMk id="3" creationId="{3EB1862E-4888-46C9-9A58-17769F735F44}"/>
          </ac:spMkLst>
        </pc:spChg>
      </pc:sldChg>
      <pc:sldChg chg="modSp mod ord">
        <pc:chgData name="Carmen Bulau" userId="f0694eda65aa3c94" providerId="LiveId" clId="{C744D44D-F228-416B-B438-71C43FFBF51A}" dt="2022-12-16T14:02:16.740" v="312"/>
        <pc:sldMkLst>
          <pc:docMk/>
          <pc:sldMk cId="420319706" sldId="263"/>
        </pc:sldMkLst>
        <pc:spChg chg="mod">
          <ac:chgData name="Carmen Bulau" userId="f0694eda65aa3c94" providerId="LiveId" clId="{C744D44D-F228-416B-B438-71C43FFBF51A}" dt="2022-12-16T08:39:27.024" v="57"/>
          <ac:spMkLst>
            <pc:docMk/>
            <pc:sldMk cId="420319706" sldId="263"/>
            <ac:spMk id="2" creationId="{EDAD9DC7-C854-423D-ABE6-ED33CC81E389}"/>
          </ac:spMkLst>
        </pc:spChg>
        <pc:graphicFrameChg chg="mod">
          <ac:chgData name="Carmen Bulau" userId="f0694eda65aa3c94" providerId="LiveId" clId="{C744D44D-F228-416B-B438-71C43FFBF51A}" dt="2022-12-16T09:27:33.320" v="275"/>
          <ac:graphicFrameMkLst>
            <pc:docMk/>
            <pc:sldMk cId="420319706" sldId="263"/>
            <ac:graphicFrameMk id="7" creationId="{35989991-3ACF-4B28-B1BB-AA8FB32C0E39}"/>
          </ac:graphicFrameMkLst>
        </pc:graphicFrameChg>
      </pc:sldChg>
      <pc:sldChg chg="ord">
        <pc:chgData name="Carmen Bulau" userId="f0694eda65aa3c94" providerId="LiveId" clId="{C744D44D-F228-416B-B438-71C43FFBF51A}" dt="2022-12-16T14:02:47.528" v="314"/>
        <pc:sldMkLst>
          <pc:docMk/>
          <pc:sldMk cId="1517238260" sldId="268"/>
        </pc:sldMkLst>
      </pc:sldChg>
      <pc:sldChg chg="modSp ord">
        <pc:chgData name="Carmen Bulau" userId="f0694eda65aa3c94" providerId="LiveId" clId="{C744D44D-F228-416B-B438-71C43FFBF51A}" dt="2022-12-16T14:05:38.002" v="373" actId="14100"/>
        <pc:sldMkLst>
          <pc:docMk/>
          <pc:sldMk cId="4075194357" sldId="281"/>
        </pc:sldMkLst>
        <pc:picChg chg="mod">
          <ac:chgData name="Carmen Bulau" userId="f0694eda65aa3c94" providerId="LiveId" clId="{C744D44D-F228-416B-B438-71C43FFBF51A}" dt="2022-12-16T14:05:38.002" v="373" actId="14100"/>
          <ac:picMkLst>
            <pc:docMk/>
            <pc:sldMk cId="4075194357" sldId="281"/>
            <ac:picMk id="15362" creationId="{1CD92CFE-2B39-40D0-A639-31DEC3AD5D6D}"/>
          </ac:picMkLst>
        </pc:picChg>
      </pc:sldChg>
      <pc:sldChg chg="modSp mod">
        <pc:chgData name="Carmen Bulau" userId="f0694eda65aa3c94" providerId="LiveId" clId="{C744D44D-F228-416B-B438-71C43FFBF51A}" dt="2022-12-16T08:55:16.112" v="133" actId="14100"/>
        <pc:sldMkLst>
          <pc:docMk/>
          <pc:sldMk cId="612462625" sldId="285"/>
        </pc:sldMkLst>
        <pc:spChg chg="mod">
          <ac:chgData name="Carmen Bulau" userId="f0694eda65aa3c94" providerId="LiveId" clId="{C744D44D-F228-416B-B438-71C43FFBF51A}" dt="2022-12-16T08:55:16.112" v="133" actId="14100"/>
          <ac:spMkLst>
            <pc:docMk/>
            <pc:sldMk cId="612462625" sldId="285"/>
            <ac:spMk id="2" creationId="{40E82211-5FAC-45D8-924D-F0D76404DB8C}"/>
          </ac:spMkLst>
        </pc:spChg>
        <pc:picChg chg="mod">
          <ac:chgData name="Carmen Bulau" userId="f0694eda65aa3c94" providerId="LiveId" clId="{C744D44D-F228-416B-B438-71C43FFBF51A}" dt="2022-12-16T08:54:59.635" v="131" actId="14100"/>
          <ac:picMkLst>
            <pc:docMk/>
            <pc:sldMk cId="612462625" sldId="285"/>
            <ac:picMk id="6" creationId="{B5DE63CB-AD2F-4C7D-B645-97A24E626ADA}"/>
          </ac:picMkLst>
        </pc:picChg>
      </pc:sldChg>
      <pc:sldChg chg="modSp mod">
        <pc:chgData name="Carmen Bulau" userId="f0694eda65aa3c94" providerId="LiveId" clId="{C744D44D-F228-416B-B438-71C43FFBF51A}" dt="2022-12-16T08:56:06.527" v="139" actId="14100"/>
        <pc:sldMkLst>
          <pc:docMk/>
          <pc:sldMk cId="1407468297" sldId="286"/>
        </pc:sldMkLst>
        <pc:spChg chg="mod">
          <ac:chgData name="Carmen Bulau" userId="f0694eda65aa3c94" providerId="LiveId" clId="{C744D44D-F228-416B-B438-71C43FFBF51A}" dt="2022-12-16T08:56:06.527" v="139" actId="14100"/>
          <ac:spMkLst>
            <pc:docMk/>
            <pc:sldMk cId="1407468297" sldId="286"/>
            <ac:spMk id="2" creationId="{EBA0A1D8-931D-4273-A992-9BCF178767F9}"/>
          </ac:spMkLst>
        </pc:spChg>
        <pc:picChg chg="mod">
          <ac:chgData name="Carmen Bulau" userId="f0694eda65aa3c94" providerId="LiveId" clId="{C744D44D-F228-416B-B438-71C43FFBF51A}" dt="2022-12-16T08:55:59.072" v="138" actId="14100"/>
          <ac:picMkLst>
            <pc:docMk/>
            <pc:sldMk cId="1407468297" sldId="286"/>
            <ac:picMk id="5" creationId="{795552AD-3AD2-46A7-B1DC-4D2654D0C10B}"/>
          </ac:picMkLst>
        </pc:picChg>
      </pc:sldChg>
      <pc:sldChg chg="modSp mod ord">
        <pc:chgData name="Carmen Bulau" userId="f0694eda65aa3c94" providerId="LiveId" clId="{C744D44D-F228-416B-B438-71C43FFBF51A}" dt="2022-12-16T14:02:00.469" v="306"/>
        <pc:sldMkLst>
          <pc:docMk/>
          <pc:sldMk cId="0" sldId="298"/>
        </pc:sldMkLst>
        <pc:spChg chg="mod">
          <ac:chgData name="Carmen Bulau" userId="f0694eda65aa3c94" providerId="LiveId" clId="{C744D44D-F228-416B-B438-71C43FFBF51A}" dt="2022-12-16T08:47:44.564" v="76" actId="1076"/>
          <ac:spMkLst>
            <pc:docMk/>
            <pc:sldMk cId="0" sldId="298"/>
            <ac:spMk id="2" creationId="{00000000-0000-0000-0000-000000000000}"/>
          </ac:spMkLst>
        </pc:spChg>
        <pc:graphicFrameChg chg="mod">
          <ac:chgData name="Carmen Bulau" userId="f0694eda65aa3c94" providerId="LiveId" clId="{C744D44D-F228-416B-B438-71C43FFBF51A}" dt="2022-12-16T08:47:58.614" v="77" actId="1076"/>
          <ac:graphicFrameMkLst>
            <pc:docMk/>
            <pc:sldMk cId="0" sldId="298"/>
            <ac:graphicFrameMk id="5" creationId="{762B143F-5C03-4AEB-8FAE-32666BAD8167}"/>
          </ac:graphicFrameMkLst>
        </pc:graphicFrameChg>
      </pc:sldChg>
      <pc:sldChg chg="modSp mod ord">
        <pc:chgData name="Carmen Bulau" userId="f0694eda65aa3c94" providerId="LiveId" clId="{C744D44D-F228-416B-B438-71C43FFBF51A}" dt="2022-12-16T14:02:05.891" v="308"/>
        <pc:sldMkLst>
          <pc:docMk/>
          <pc:sldMk cId="0" sldId="309"/>
        </pc:sldMkLst>
        <pc:spChg chg="mod">
          <ac:chgData name="Carmen Bulau" userId="f0694eda65aa3c94" providerId="LiveId" clId="{C744D44D-F228-416B-B438-71C43FFBF51A}" dt="2022-12-16T08:48:27.103" v="79" actId="1076"/>
          <ac:spMkLst>
            <pc:docMk/>
            <pc:sldMk cId="0" sldId="309"/>
            <ac:spMk id="2" creationId="{00000000-0000-0000-0000-000000000000}"/>
          </ac:spMkLst>
        </pc:spChg>
        <pc:spChg chg="mod">
          <ac:chgData name="Carmen Bulau" userId="f0694eda65aa3c94" providerId="LiveId" clId="{C744D44D-F228-416B-B438-71C43FFBF51A}" dt="2022-12-16T08:48:23.349" v="78" actId="1076"/>
          <ac:spMkLst>
            <pc:docMk/>
            <pc:sldMk cId="0" sldId="309"/>
            <ac:spMk id="3" creationId="{00000000-0000-0000-0000-000000000000}"/>
          </ac:spMkLst>
        </pc:spChg>
      </pc:sldChg>
      <pc:sldChg chg="modSp mod">
        <pc:chgData name="Carmen Bulau" userId="f0694eda65aa3c94" providerId="LiveId" clId="{C744D44D-F228-416B-B438-71C43FFBF51A}" dt="2022-12-16T08:51:42.337" v="111" actId="20577"/>
        <pc:sldMkLst>
          <pc:docMk/>
          <pc:sldMk cId="3590191032" sldId="315"/>
        </pc:sldMkLst>
        <pc:spChg chg="mod">
          <ac:chgData name="Carmen Bulau" userId="f0694eda65aa3c94" providerId="LiveId" clId="{C744D44D-F228-416B-B438-71C43FFBF51A}" dt="2022-12-16T08:49:14.898" v="85" actId="14100"/>
          <ac:spMkLst>
            <pc:docMk/>
            <pc:sldMk cId="3590191032" sldId="315"/>
            <ac:spMk id="2" creationId="{D5884BB1-919C-48CC-ADE3-0B40607D10A7}"/>
          </ac:spMkLst>
        </pc:spChg>
        <pc:spChg chg="mod">
          <ac:chgData name="Carmen Bulau" userId="f0694eda65aa3c94" providerId="LiveId" clId="{C744D44D-F228-416B-B438-71C43FFBF51A}" dt="2022-12-16T08:51:42.337" v="111" actId="20577"/>
          <ac:spMkLst>
            <pc:docMk/>
            <pc:sldMk cId="3590191032" sldId="315"/>
            <ac:spMk id="3" creationId="{7ACE08B7-B854-48EA-AB0C-4203C253D008}"/>
          </ac:spMkLst>
        </pc:spChg>
      </pc:sldChg>
      <pc:sldChg chg="modSp mod">
        <pc:chgData name="Carmen Bulau" userId="f0694eda65aa3c94" providerId="LiveId" clId="{C744D44D-F228-416B-B438-71C43FFBF51A}" dt="2022-12-16T08:54:44.066" v="128" actId="27636"/>
        <pc:sldMkLst>
          <pc:docMk/>
          <pc:sldMk cId="3457120038" sldId="318"/>
        </pc:sldMkLst>
        <pc:spChg chg="mod">
          <ac:chgData name="Carmen Bulau" userId="f0694eda65aa3c94" providerId="LiveId" clId="{C744D44D-F228-416B-B438-71C43FFBF51A}" dt="2022-12-16T08:54:44.066" v="128" actId="27636"/>
          <ac:spMkLst>
            <pc:docMk/>
            <pc:sldMk cId="3457120038" sldId="318"/>
            <ac:spMk id="2" creationId="{05838C3E-31B3-4F6A-AF2D-D96578AD5233}"/>
          </ac:spMkLst>
        </pc:spChg>
        <pc:spChg chg="mod">
          <ac:chgData name="Carmen Bulau" userId="f0694eda65aa3c94" providerId="LiveId" clId="{C744D44D-F228-416B-B438-71C43FFBF51A}" dt="2022-12-16T08:54:10.987" v="124" actId="790"/>
          <ac:spMkLst>
            <pc:docMk/>
            <pc:sldMk cId="3457120038" sldId="318"/>
            <ac:spMk id="3" creationId="{A557A518-6455-47F6-B1AF-38639A695F65}"/>
          </ac:spMkLst>
        </pc:spChg>
        <pc:spChg chg="mod">
          <ac:chgData name="Carmen Bulau" userId="f0694eda65aa3c94" providerId="LiveId" clId="{C744D44D-F228-416B-B438-71C43FFBF51A}" dt="2022-12-16T08:54:18.640" v="126" actId="14100"/>
          <ac:spMkLst>
            <pc:docMk/>
            <pc:sldMk cId="3457120038" sldId="318"/>
            <ac:spMk id="5" creationId="{46175B5F-FBFA-452F-BC55-047229935AA2}"/>
          </ac:spMkLst>
        </pc:spChg>
        <pc:picChg chg="mod">
          <ac:chgData name="Carmen Bulau" userId="f0694eda65aa3c94" providerId="LiveId" clId="{C744D44D-F228-416B-B438-71C43FFBF51A}" dt="2022-12-16T08:52:39.571" v="117" actId="14100"/>
          <ac:picMkLst>
            <pc:docMk/>
            <pc:sldMk cId="3457120038" sldId="318"/>
            <ac:picMk id="4" creationId="{12B9CE53-5ADA-43CB-806E-C563BC7FC4F2}"/>
          </ac:picMkLst>
        </pc:picChg>
      </pc:sldChg>
      <pc:sldChg chg="modSp mod ord">
        <pc:chgData name="Carmen Bulau" userId="f0694eda65aa3c94" providerId="LiveId" clId="{C744D44D-F228-416B-B438-71C43FFBF51A}" dt="2022-12-16T14:05:49.378" v="374" actId="14100"/>
        <pc:sldMkLst>
          <pc:docMk/>
          <pc:sldMk cId="3045157419" sldId="319"/>
        </pc:sldMkLst>
        <pc:picChg chg="mod">
          <ac:chgData name="Carmen Bulau" userId="f0694eda65aa3c94" providerId="LiveId" clId="{C744D44D-F228-416B-B438-71C43FFBF51A}" dt="2022-12-16T09:28:56.872" v="296" actId="14100"/>
          <ac:picMkLst>
            <pc:docMk/>
            <pc:sldMk cId="3045157419" sldId="319"/>
            <ac:picMk id="4" creationId="{A4FC8D22-22BE-4A07-BAD3-285CC816A89F}"/>
          </ac:picMkLst>
        </pc:picChg>
        <pc:picChg chg="mod">
          <ac:chgData name="Carmen Bulau" userId="f0694eda65aa3c94" providerId="LiveId" clId="{C744D44D-F228-416B-B438-71C43FFBF51A}" dt="2022-12-16T14:05:49.378" v="374" actId="14100"/>
          <ac:picMkLst>
            <pc:docMk/>
            <pc:sldMk cId="3045157419" sldId="319"/>
            <ac:picMk id="5" creationId="{9BC7B955-0C5F-4851-931D-258BC6159664}"/>
          </ac:picMkLst>
        </pc:picChg>
      </pc:sldChg>
      <pc:sldChg chg="ord">
        <pc:chgData name="Carmen Bulau" userId="f0694eda65aa3c94" providerId="LiveId" clId="{C744D44D-F228-416B-B438-71C43FFBF51A}" dt="2022-12-16T14:01:52.561" v="304"/>
        <pc:sldMkLst>
          <pc:docMk/>
          <pc:sldMk cId="3605512516" sldId="322"/>
        </pc:sldMkLst>
      </pc:sldChg>
      <pc:sldChg chg="modSp mod">
        <pc:chgData name="Carmen Bulau" userId="f0694eda65aa3c94" providerId="LiveId" clId="{C744D44D-F228-416B-B438-71C43FFBF51A}" dt="2022-12-16T09:07:33.611" v="141"/>
        <pc:sldMkLst>
          <pc:docMk/>
          <pc:sldMk cId="1954816216" sldId="331"/>
        </pc:sldMkLst>
        <pc:spChg chg="mod">
          <ac:chgData name="Carmen Bulau" userId="f0694eda65aa3c94" providerId="LiveId" clId="{C744D44D-F228-416B-B438-71C43FFBF51A}" dt="2022-12-16T08:56:36.497" v="140" actId="790"/>
          <ac:spMkLst>
            <pc:docMk/>
            <pc:sldMk cId="1954816216" sldId="331"/>
            <ac:spMk id="2" creationId="{574C5861-0A80-46F8-8071-0996144B26D8}"/>
          </ac:spMkLst>
        </pc:spChg>
        <pc:graphicFrameChg chg="mod">
          <ac:chgData name="Carmen Bulau" userId="f0694eda65aa3c94" providerId="LiveId" clId="{C744D44D-F228-416B-B438-71C43FFBF51A}" dt="2022-12-16T09:07:33.611" v="141"/>
          <ac:graphicFrameMkLst>
            <pc:docMk/>
            <pc:sldMk cId="1954816216" sldId="331"/>
            <ac:graphicFrameMk id="5" creationId="{E3EF550D-86BC-41D8-8034-EFFDAA74000E}"/>
          </ac:graphicFrameMkLst>
        </pc:graphicFrameChg>
      </pc:sldChg>
      <pc:sldChg chg="modSp del mod">
        <pc:chgData name="Carmen Bulau" userId="f0694eda65aa3c94" providerId="LiveId" clId="{C744D44D-F228-416B-B438-71C43FFBF51A}" dt="2022-12-16T09:09:16.985" v="146" actId="47"/>
        <pc:sldMkLst>
          <pc:docMk/>
          <pc:sldMk cId="2861082791" sldId="332"/>
        </pc:sldMkLst>
        <pc:spChg chg="mod">
          <ac:chgData name="Carmen Bulau" userId="f0694eda65aa3c94" providerId="LiveId" clId="{C744D44D-F228-416B-B438-71C43FFBF51A}" dt="2022-12-16T09:08:49.526" v="144" actId="14100"/>
          <ac:spMkLst>
            <pc:docMk/>
            <pc:sldMk cId="2861082791" sldId="332"/>
            <ac:spMk id="2" creationId="{0FFF66BA-040B-410E-9C4E-F30C8C71AC89}"/>
          </ac:spMkLst>
        </pc:spChg>
        <pc:graphicFrameChg chg="mod">
          <ac:chgData name="Carmen Bulau" userId="f0694eda65aa3c94" providerId="LiveId" clId="{C744D44D-F228-416B-B438-71C43FFBF51A}" dt="2022-12-16T09:08:54.736" v="145" actId="14100"/>
          <ac:graphicFrameMkLst>
            <pc:docMk/>
            <pc:sldMk cId="2861082791" sldId="332"/>
            <ac:graphicFrameMk id="4" creationId="{03A53CB0-DBE1-4D6F-9414-E8ACB2EF5822}"/>
          </ac:graphicFrameMkLst>
        </pc:graphicFrameChg>
      </pc:sldChg>
      <pc:sldChg chg="modSp mod">
        <pc:chgData name="Carmen Bulau" userId="f0694eda65aa3c94" providerId="LiveId" clId="{C744D44D-F228-416B-B438-71C43FFBF51A}" dt="2022-12-16T09:13:15.601" v="168" actId="113"/>
        <pc:sldMkLst>
          <pc:docMk/>
          <pc:sldMk cId="866079984" sldId="333"/>
        </pc:sldMkLst>
        <pc:spChg chg="mod">
          <ac:chgData name="Carmen Bulau" userId="f0694eda65aa3c94" providerId="LiveId" clId="{C744D44D-F228-416B-B438-71C43FFBF51A}" dt="2022-12-16T09:11:40.692" v="161" actId="790"/>
          <ac:spMkLst>
            <pc:docMk/>
            <pc:sldMk cId="866079984" sldId="333"/>
            <ac:spMk id="2" creationId="{EFF154EA-8E03-4180-88EC-BE2EB6E34111}"/>
          </ac:spMkLst>
        </pc:spChg>
        <pc:graphicFrameChg chg="mod modGraphic">
          <ac:chgData name="Carmen Bulau" userId="f0694eda65aa3c94" providerId="LiveId" clId="{C744D44D-F228-416B-B438-71C43FFBF51A}" dt="2022-12-16T09:13:15.601" v="168" actId="113"/>
          <ac:graphicFrameMkLst>
            <pc:docMk/>
            <pc:sldMk cId="866079984" sldId="333"/>
            <ac:graphicFrameMk id="4" creationId="{A5B51422-24EC-45F7-ADEB-F40BFDCF531B}"/>
          </ac:graphicFrameMkLst>
        </pc:graphicFrameChg>
      </pc:sldChg>
      <pc:sldChg chg="modSp">
        <pc:chgData name="Carmen Bulau" userId="f0694eda65aa3c94" providerId="LiveId" clId="{C744D44D-F228-416B-B438-71C43FFBF51A}" dt="2022-12-16T08:39:27.024" v="57"/>
        <pc:sldMkLst>
          <pc:docMk/>
          <pc:sldMk cId="4047181262" sldId="375"/>
        </pc:sldMkLst>
        <pc:spChg chg="mod">
          <ac:chgData name="Carmen Bulau" userId="f0694eda65aa3c94" providerId="LiveId" clId="{C744D44D-F228-416B-B438-71C43FFBF51A}" dt="2022-12-16T08:39:27.024" v="57"/>
          <ac:spMkLst>
            <pc:docMk/>
            <pc:sldMk cId="4047181262" sldId="375"/>
            <ac:spMk id="2" creationId="{720911E1-8847-494B-A088-2BBBD11E635E}"/>
          </ac:spMkLst>
        </pc:spChg>
      </pc:sldChg>
      <pc:sldChg chg="modSp mod">
        <pc:chgData name="Carmen Bulau" userId="f0694eda65aa3c94" providerId="LiveId" clId="{C744D44D-F228-416B-B438-71C43FFBF51A}" dt="2022-12-16T09:10:44.508" v="160" actId="14100"/>
        <pc:sldMkLst>
          <pc:docMk/>
          <pc:sldMk cId="3519214733" sldId="376"/>
        </pc:sldMkLst>
        <pc:spChg chg="mod">
          <ac:chgData name="Carmen Bulau" userId="f0694eda65aa3c94" providerId="LiveId" clId="{C744D44D-F228-416B-B438-71C43FFBF51A}" dt="2022-12-16T09:09:45.520" v="148" actId="790"/>
          <ac:spMkLst>
            <pc:docMk/>
            <pc:sldMk cId="3519214733" sldId="376"/>
            <ac:spMk id="2" creationId="{720911E1-8847-494B-A088-2BBBD11E635E}"/>
          </ac:spMkLst>
        </pc:spChg>
        <pc:spChg chg="mod">
          <ac:chgData name="Carmen Bulau" userId="f0694eda65aa3c94" providerId="LiveId" clId="{C744D44D-F228-416B-B438-71C43FFBF51A}" dt="2022-12-16T09:10:44.508" v="160" actId="14100"/>
          <ac:spMkLst>
            <pc:docMk/>
            <pc:sldMk cId="3519214733" sldId="376"/>
            <ac:spMk id="3" creationId="{F3575C2A-9AE5-4573-A657-57FE633AAF05}"/>
          </ac:spMkLst>
        </pc:spChg>
      </pc:sldChg>
      <pc:sldChg chg="modSp mod">
        <pc:chgData name="Carmen Bulau" userId="f0694eda65aa3c94" providerId="LiveId" clId="{C744D44D-F228-416B-B438-71C43FFBF51A}" dt="2022-12-16T08:39:27.959" v="63" actId="27636"/>
        <pc:sldMkLst>
          <pc:docMk/>
          <pc:sldMk cId="3330877359" sldId="377"/>
        </pc:sldMkLst>
        <pc:spChg chg="mod">
          <ac:chgData name="Carmen Bulau" userId="f0694eda65aa3c94" providerId="LiveId" clId="{C744D44D-F228-416B-B438-71C43FFBF51A}" dt="2022-12-16T08:39:27.959" v="63" actId="27636"/>
          <ac:spMkLst>
            <pc:docMk/>
            <pc:sldMk cId="3330877359" sldId="377"/>
            <ac:spMk id="2" creationId="{720911E1-8847-494B-A088-2BBBD11E635E}"/>
          </ac:spMkLst>
        </pc:spChg>
        <pc:spChg chg="mod">
          <ac:chgData name="Carmen Bulau" userId="f0694eda65aa3c94" providerId="LiveId" clId="{C744D44D-F228-416B-B438-71C43FFBF51A}" dt="2022-12-16T08:39:27.958" v="62" actId="27636"/>
          <ac:spMkLst>
            <pc:docMk/>
            <pc:sldMk cId="3330877359" sldId="377"/>
            <ac:spMk id="3" creationId="{F3575C2A-9AE5-4573-A657-57FE633AAF05}"/>
          </ac:spMkLst>
        </pc:spChg>
      </pc:sldChg>
      <pc:sldChg chg="modSp mod">
        <pc:chgData name="Carmen Bulau" userId="f0694eda65aa3c94" providerId="LiveId" clId="{C744D44D-F228-416B-B438-71C43FFBF51A}" dt="2022-12-16T08:39:27.916" v="61" actId="27636"/>
        <pc:sldMkLst>
          <pc:docMk/>
          <pc:sldMk cId="1834862127" sldId="386"/>
        </pc:sldMkLst>
        <pc:spChg chg="mod">
          <ac:chgData name="Carmen Bulau" userId="f0694eda65aa3c94" providerId="LiveId" clId="{C744D44D-F228-416B-B438-71C43FFBF51A}" dt="2022-12-16T08:39:27.916" v="61" actId="27636"/>
          <ac:spMkLst>
            <pc:docMk/>
            <pc:sldMk cId="1834862127" sldId="386"/>
            <ac:spMk id="2" creationId="{720911E1-8847-494B-A088-2BBBD11E635E}"/>
          </ac:spMkLst>
        </pc:spChg>
      </pc:sldChg>
      <pc:sldChg chg="modSp mod ord">
        <pc:chgData name="Carmen Bulau" userId="f0694eda65aa3c94" providerId="LiveId" clId="{C744D44D-F228-416B-B438-71C43FFBF51A}" dt="2022-12-16T14:07:06.064" v="377" actId="14100"/>
        <pc:sldMkLst>
          <pc:docMk/>
          <pc:sldMk cId="2396945569" sldId="387"/>
        </pc:sldMkLst>
        <pc:picChg chg="mod">
          <ac:chgData name="Carmen Bulau" userId="f0694eda65aa3c94" providerId="LiveId" clId="{C744D44D-F228-416B-B438-71C43FFBF51A}" dt="2022-12-16T14:07:06.064" v="377" actId="14100"/>
          <ac:picMkLst>
            <pc:docMk/>
            <pc:sldMk cId="2396945569" sldId="387"/>
            <ac:picMk id="6" creationId="{B96FB38A-E819-4452-8869-A67B9C90EB56}"/>
          </ac:picMkLst>
        </pc:picChg>
      </pc:sldChg>
      <pc:sldChg chg="modSp new mod">
        <pc:chgData name="Carmen Bulau" userId="f0694eda65aa3c94" providerId="LiveId" clId="{C744D44D-F228-416B-B438-71C43FFBF51A}" dt="2022-12-16T09:29:33.213" v="301" actId="14100"/>
        <pc:sldMkLst>
          <pc:docMk/>
          <pc:sldMk cId="3173884340" sldId="388"/>
        </pc:sldMkLst>
        <pc:spChg chg="mod">
          <ac:chgData name="Carmen Bulau" userId="f0694eda65aa3c94" providerId="LiveId" clId="{C744D44D-F228-416B-B438-71C43FFBF51A}" dt="2022-12-16T09:29:19.896" v="299" actId="207"/>
          <ac:spMkLst>
            <pc:docMk/>
            <pc:sldMk cId="3173884340" sldId="388"/>
            <ac:spMk id="2" creationId="{E2B964C3-9990-36CD-072A-F2B9E92CA9CC}"/>
          </ac:spMkLst>
        </pc:spChg>
        <pc:spChg chg="mod">
          <ac:chgData name="Carmen Bulau" userId="f0694eda65aa3c94" providerId="LiveId" clId="{C744D44D-F228-416B-B438-71C43FFBF51A}" dt="2022-12-16T09:29:33.213" v="301" actId="14100"/>
          <ac:spMkLst>
            <pc:docMk/>
            <pc:sldMk cId="3173884340" sldId="388"/>
            <ac:spMk id="3" creationId="{0D429CFB-945E-4463-79CD-B49781C8498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297C7-9DCC-4F71-8F89-7F376B7EDD46}" type="doc">
      <dgm:prSet loTypeId="urn:microsoft.com/office/officeart/2005/8/layout/target3" loCatId="relationship" qsTypeId="urn:microsoft.com/office/officeart/2005/8/quickstyle/simple2" qsCatId="simple" csTypeId="urn:microsoft.com/office/officeart/2005/8/colors/accent0_3" csCatId="mainScheme" phldr="1"/>
      <dgm:spPr/>
      <dgm:t>
        <a:bodyPr/>
        <a:lstStyle/>
        <a:p>
          <a:endParaRPr lang="en-US"/>
        </a:p>
      </dgm:t>
    </dgm:pt>
    <dgm:pt modelId="{76A68C38-7F29-4515-BF1A-75F1DFDBB23A}">
      <dgm:prSet/>
      <dgm:spPr/>
      <dgm:t>
        <a:bodyPr/>
        <a:lstStyle/>
        <a:p>
          <a:r>
            <a:rPr lang="ro-RO" b="0" i="0" dirty="0"/>
            <a:t>1. Trebuie asigurate fonduri adecvate.</a:t>
          </a:r>
          <a:br>
            <a:rPr lang="ro-RO" b="0" i="0" dirty="0"/>
          </a:br>
          <a:br>
            <a:rPr lang="ro-RO" b="0" i="0" dirty="0"/>
          </a:br>
          <a:br>
            <a:rPr lang="ro-RO" b="0" i="0" dirty="0"/>
          </a:br>
          <a:r>
            <a:rPr lang="ro-RO" b="0" i="0" dirty="0"/>
            <a:t>2. Planificarea financiară ajută la asigurarea unui echilibru rezonabil între ieșire</a:t>
          </a:r>
          <a:r>
            <a:rPr lang="en-US" b="0" i="0" dirty="0"/>
            <a:t>le</a:t>
          </a:r>
          <a:r>
            <a:rPr lang="ro-RO" b="0" i="0" dirty="0"/>
            <a:t> și </a:t>
          </a:r>
          <a:r>
            <a:rPr lang="en-US" b="0" i="0" dirty="0" err="1"/>
            <a:t>intr</a:t>
          </a:r>
          <a:r>
            <a:rPr lang="ro-RO" b="0" i="0" dirty="0"/>
            <a:t>ă</a:t>
          </a:r>
          <a:r>
            <a:rPr lang="en-US" b="0" i="0" dirty="0"/>
            <a:t>rile</a:t>
          </a:r>
          <a:r>
            <a:rPr lang="ro-RO" b="0" i="0" dirty="0"/>
            <a:t> de fonduri, astfel încât să se mențină stabilitatea.</a:t>
          </a:r>
          <a:br>
            <a:rPr lang="ro-RO" b="0" i="0" dirty="0"/>
          </a:br>
          <a:br>
            <a:rPr lang="ro-RO" b="0" i="0" dirty="0"/>
          </a:br>
          <a:br>
            <a:rPr lang="ro-RO" b="0" i="0" dirty="0"/>
          </a:br>
          <a:r>
            <a:rPr lang="ro-RO" b="0" i="0" dirty="0"/>
            <a:t>3. Planificarea financiară asigură faptul că </a:t>
          </a:r>
          <a:r>
            <a:rPr lang="en-US" b="0" i="0" dirty="0"/>
            <a:t>“</a:t>
          </a:r>
          <a:r>
            <a:rPr lang="ro-RO" b="0" i="0" dirty="0"/>
            <a:t>furnizorii de fonduri</a:t>
          </a:r>
          <a:r>
            <a:rPr lang="en-US" b="0" i="0" dirty="0"/>
            <a:t>”</a:t>
          </a:r>
          <a:r>
            <a:rPr lang="ro-RO" b="0" i="0" dirty="0"/>
            <a:t> investesc cu ușurință în companii care exercită o planificare financiară.</a:t>
          </a:r>
          <a:br>
            <a:rPr lang="ro-RO" b="0" i="0" dirty="0"/>
          </a:br>
          <a:br>
            <a:rPr lang="ro-RO" b="0" i="0" dirty="0"/>
          </a:br>
          <a:br>
            <a:rPr lang="ro-RO" b="0" i="0" dirty="0"/>
          </a:br>
          <a:r>
            <a:rPr lang="ro-RO" b="0" i="0" dirty="0"/>
            <a:t>4. Planificarea financiară ajută la realizarea programelor de creștere și expansiune, care ajută la supraviețuirea pe termen lung a companiei.</a:t>
          </a:r>
          <a:br>
            <a:rPr lang="ro-RO" b="0" i="0" dirty="0"/>
          </a:br>
          <a:br>
            <a:rPr lang="ro-RO" b="0" i="0" dirty="0"/>
          </a:br>
          <a:br>
            <a:rPr lang="ro-RO" b="0" i="0" dirty="0"/>
          </a:br>
          <a:r>
            <a:rPr lang="ro-RO" b="0" i="0" dirty="0"/>
            <a:t>5. Planificarea financiară reduce incertitudinile cu privire la evoluția tendințelor pieței care poate fi confruntată cu ușurință prin </a:t>
          </a:r>
          <a:r>
            <a:rPr lang="en-US" b="0" i="0" dirty="0" err="1"/>
            <a:t>insuficien</a:t>
          </a:r>
          <a:r>
            <a:rPr lang="ro-RO" b="0" i="0" dirty="0"/>
            <a:t>ț</a:t>
          </a:r>
          <a:r>
            <a:rPr lang="en-US" b="0" i="0" dirty="0"/>
            <a:t>a </a:t>
          </a:r>
          <a:r>
            <a:rPr lang="ro-RO" b="0" i="0" dirty="0"/>
            <a:t>fonduri</a:t>
          </a:r>
          <a:r>
            <a:rPr lang="en-US" b="0" i="0" dirty="0" err="1"/>
            <a:t>lor</a:t>
          </a:r>
          <a:r>
            <a:rPr lang="ro-RO" b="0" i="0" dirty="0"/>
            <a:t>.</a:t>
          </a:r>
          <a:br>
            <a:rPr lang="ro-RO" b="0" i="0" dirty="0"/>
          </a:br>
          <a:br>
            <a:rPr lang="ro-RO" b="0" i="0" dirty="0"/>
          </a:br>
          <a:br>
            <a:rPr lang="ro-RO" b="0" i="0" dirty="0"/>
          </a:br>
          <a:r>
            <a:rPr lang="ro-RO" b="0" i="0" dirty="0"/>
            <a:t>6. Planificarea financiară ajută la reducerea incertitudinilor care pot fi un obstacol în calea creșterii companiei. Acest lucru ajută la asigurarea stabilității și a rentabilității.</a:t>
          </a:r>
          <a:endParaRPr lang="en-US" dirty="0"/>
        </a:p>
      </dgm:t>
    </dgm:pt>
    <dgm:pt modelId="{2D2B565A-1ED6-42CE-8D6D-400A99CAAD77}" type="parTrans" cxnId="{0749CD36-8337-456C-9C2B-B5EDB01F88EC}">
      <dgm:prSet/>
      <dgm:spPr/>
      <dgm:t>
        <a:bodyPr/>
        <a:lstStyle/>
        <a:p>
          <a:endParaRPr lang="en-US"/>
        </a:p>
      </dgm:t>
    </dgm:pt>
    <dgm:pt modelId="{8B191577-1F13-485C-B50F-95F582D62600}" type="sibTrans" cxnId="{0749CD36-8337-456C-9C2B-B5EDB01F88EC}">
      <dgm:prSet/>
      <dgm:spPr/>
      <dgm:t>
        <a:bodyPr/>
        <a:lstStyle/>
        <a:p>
          <a:endParaRPr lang="en-US"/>
        </a:p>
      </dgm:t>
    </dgm:pt>
    <dgm:pt modelId="{F1F35997-9987-4D82-B633-1C0AF9CCF06F}" type="pres">
      <dgm:prSet presAssocID="{A08297C7-9DCC-4F71-8F89-7F376B7EDD46}" presName="Name0" presStyleCnt="0">
        <dgm:presLayoutVars>
          <dgm:chMax val="7"/>
          <dgm:dir/>
          <dgm:animLvl val="lvl"/>
          <dgm:resizeHandles val="exact"/>
        </dgm:presLayoutVars>
      </dgm:prSet>
      <dgm:spPr/>
    </dgm:pt>
    <dgm:pt modelId="{2F764F81-C702-43B7-B964-BAAE26C9D1D5}" type="pres">
      <dgm:prSet presAssocID="{76A68C38-7F29-4515-BF1A-75F1DFDBB23A}" presName="circle1" presStyleLbl="node1" presStyleIdx="0" presStyleCnt="1"/>
      <dgm:spPr/>
    </dgm:pt>
    <dgm:pt modelId="{5BFD2132-ECC6-4F51-AA68-46848FDC7AB5}" type="pres">
      <dgm:prSet presAssocID="{76A68C38-7F29-4515-BF1A-75F1DFDBB23A}" presName="space" presStyleCnt="0"/>
      <dgm:spPr/>
    </dgm:pt>
    <dgm:pt modelId="{8B2D0EB7-332A-4B9B-8470-936021EBCF74}" type="pres">
      <dgm:prSet presAssocID="{76A68C38-7F29-4515-BF1A-75F1DFDBB23A}" presName="rect1" presStyleLbl="alignAcc1" presStyleIdx="0" presStyleCnt="1"/>
      <dgm:spPr/>
    </dgm:pt>
    <dgm:pt modelId="{77FB906B-6CB0-4E32-B9B2-49561CAFD50A}" type="pres">
      <dgm:prSet presAssocID="{76A68C38-7F29-4515-BF1A-75F1DFDBB23A}" presName="rect1ParTxNoCh" presStyleLbl="alignAcc1" presStyleIdx="0" presStyleCnt="1">
        <dgm:presLayoutVars>
          <dgm:chMax val="1"/>
          <dgm:bulletEnabled val="1"/>
        </dgm:presLayoutVars>
      </dgm:prSet>
      <dgm:spPr/>
    </dgm:pt>
  </dgm:ptLst>
  <dgm:cxnLst>
    <dgm:cxn modelId="{0749CD36-8337-456C-9C2B-B5EDB01F88EC}" srcId="{A08297C7-9DCC-4F71-8F89-7F376B7EDD46}" destId="{76A68C38-7F29-4515-BF1A-75F1DFDBB23A}" srcOrd="0" destOrd="0" parTransId="{2D2B565A-1ED6-42CE-8D6D-400A99CAAD77}" sibTransId="{8B191577-1F13-485C-B50F-95F582D62600}"/>
    <dgm:cxn modelId="{411B8279-331F-4D33-A770-2F356EC9DC2B}" type="presOf" srcId="{76A68C38-7F29-4515-BF1A-75F1DFDBB23A}" destId="{77FB906B-6CB0-4E32-B9B2-49561CAFD50A}" srcOrd="1" destOrd="0" presId="urn:microsoft.com/office/officeart/2005/8/layout/target3"/>
    <dgm:cxn modelId="{2B0175AB-2FC6-48CB-A20E-B627CC0C5336}" type="presOf" srcId="{A08297C7-9DCC-4F71-8F89-7F376B7EDD46}" destId="{F1F35997-9987-4D82-B633-1C0AF9CCF06F}" srcOrd="0" destOrd="0" presId="urn:microsoft.com/office/officeart/2005/8/layout/target3"/>
    <dgm:cxn modelId="{5F3012B9-9299-452B-B5EC-56B3140DC2E5}" type="presOf" srcId="{76A68C38-7F29-4515-BF1A-75F1DFDBB23A}" destId="{8B2D0EB7-332A-4B9B-8470-936021EBCF74}" srcOrd="0" destOrd="0" presId="urn:microsoft.com/office/officeart/2005/8/layout/target3"/>
    <dgm:cxn modelId="{C371CC98-9213-4F52-9C0C-92630761A5D1}" type="presParOf" srcId="{F1F35997-9987-4D82-B633-1C0AF9CCF06F}" destId="{2F764F81-C702-43B7-B964-BAAE26C9D1D5}" srcOrd="0" destOrd="0" presId="urn:microsoft.com/office/officeart/2005/8/layout/target3"/>
    <dgm:cxn modelId="{DBD11E8E-D78F-40FF-8308-B01B1D27D257}" type="presParOf" srcId="{F1F35997-9987-4D82-B633-1C0AF9CCF06F}" destId="{5BFD2132-ECC6-4F51-AA68-46848FDC7AB5}" srcOrd="1" destOrd="0" presId="urn:microsoft.com/office/officeart/2005/8/layout/target3"/>
    <dgm:cxn modelId="{B87865D4-99B6-423C-A5E2-5988C11A593A}" type="presParOf" srcId="{F1F35997-9987-4D82-B633-1C0AF9CCF06F}" destId="{8B2D0EB7-332A-4B9B-8470-936021EBCF74}" srcOrd="2" destOrd="0" presId="urn:microsoft.com/office/officeart/2005/8/layout/target3"/>
    <dgm:cxn modelId="{965655EA-B34F-43BB-9A5A-8362502F65ED}" type="presParOf" srcId="{F1F35997-9987-4D82-B633-1C0AF9CCF06F}" destId="{77FB906B-6CB0-4E32-B9B2-49561CAFD50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0C941-F13A-4673-B416-E7A67EB6D3E4}"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89CDF56A-0490-4A65-BF04-6E5CFBC04779}">
      <dgm:prSet/>
      <dgm:spPr/>
      <dgm:t>
        <a:bodyPr/>
        <a:lstStyle/>
        <a:p>
          <a:r>
            <a:rPr lang="en-US" b="0" i="0" dirty="0"/>
            <a:t>Analiza </a:t>
          </a:r>
          <a:r>
            <a:rPr lang="ro-RO" b="0" i="0" noProof="0" dirty="0"/>
            <a:t>investițiilor este un termen larg pentru multe metode diferite d</a:t>
          </a:r>
          <a:r>
            <a:rPr lang="en-US" b="0" i="0" dirty="0"/>
            <a:t>e </a:t>
          </a:r>
          <a:r>
            <a:rPr lang="ro-RO" b="0" i="0" noProof="0" dirty="0"/>
            <a:t>evaluare</a:t>
          </a:r>
          <a:r>
            <a:rPr lang="en-US" b="0" i="0" dirty="0"/>
            <a:t> a</a:t>
          </a:r>
          <a:r>
            <a:rPr lang="ro-RO" b="0" i="0" dirty="0"/>
            <a:t>le</a:t>
          </a:r>
          <a:r>
            <a:rPr lang="en-US" b="0" i="0" dirty="0"/>
            <a:t> </a:t>
          </a:r>
          <a:r>
            <a:rPr lang="ro-RO" b="0" i="0" noProof="0" dirty="0"/>
            <a:t>investițiilor</a:t>
          </a:r>
          <a:r>
            <a:rPr lang="en-US" b="0" i="0" dirty="0"/>
            <a:t>, a</a:t>
          </a:r>
          <a:r>
            <a:rPr lang="ro-RO" b="0" i="0" dirty="0"/>
            <a:t>le</a:t>
          </a:r>
          <a:r>
            <a:rPr lang="en-US" b="0" i="0" dirty="0"/>
            <a:t> </a:t>
          </a:r>
          <a:r>
            <a:rPr lang="ro-RO" b="0" i="0" noProof="0" dirty="0"/>
            <a:t>sectoarelor industriei </a:t>
          </a:r>
          <a:r>
            <a:rPr lang="en-US" b="0" i="0" dirty="0"/>
            <a:t>și a</a:t>
          </a:r>
          <a:r>
            <a:rPr lang="ro-RO" b="0" i="0" dirty="0"/>
            <a:t>le</a:t>
          </a:r>
          <a:r>
            <a:rPr lang="en-US" b="0" i="0" dirty="0"/>
            <a:t> </a:t>
          </a:r>
          <a:r>
            <a:rPr lang="ro-RO" b="0" i="0" noProof="0" dirty="0"/>
            <a:t>tendințelor</a:t>
          </a:r>
          <a:r>
            <a:rPr lang="en-US" b="0" i="0" dirty="0"/>
            <a:t> economice. </a:t>
          </a:r>
          <a:endParaRPr lang="en-US" dirty="0"/>
        </a:p>
      </dgm:t>
    </dgm:pt>
    <dgm:pt modelId="{460F375C-4521-4F7E-81B7-97A572EF4658}" type="parTrans" cxnId="{944BBE15-5D44-4C1A-A827-6D80490ACE55}">
      <dgm:prSet/>
      <dgm:spPr/>
      <dgm:t>
        <a:bodyPr/>
        <a:lstStyle/>
        <a:p>
          <a:endParaRPr lang="en-US"/>
        </a:p>
      </dgm:t>
    </dgm:pt>
    <dgm:pt modelId="{571A196B-CD16-4D43-B11A-BEE6688DD8C8}" type="sibTrans" cxnId="{944BBE15-5D44-4C1A-A827-6D80490ACE55}">
      <dgm:prSet/>
      <dgm:spPr/>
      <dgm:t>
        <a:bodyPr/>
        <a:lstStyle/>
        <a:p>
          <a:endParaRPr lang="en-US"/>
        </a:p>
      </dgm:t>
    </dgm:pt>
    <dgm:pt modelId="{4E29061E-552F-408D-93B7-B33E92702F0C}">
      <dgm:prSet/>
      <dgm:spPr/>
      <dgm:t>
        <a:bodyPr/>
        <a:lstStyle/>
        <a:p>
          <a:r>
            <a:rPr lang="en-US" b="0" i="0" dirty="0"/>
            <a:t>Poate </a:t>
          </a:r>
          <a:r>
            <a:rPr lang="ro-RO" b="0" i="0" noProof="0" dirty="0"/>
            <a:t>include graficul profiturilor anterioare pentru a prezice performanțele viitoare, selectarea tipului de investiție care se potrivește cel mai bine nevoilor unui investitor sau evaluarea titlurilor individuale, cum ar fi acțiuni și obligațiuni, pentru a determina riscurile, potențialul de randament sau mișcările prețurilor</a:t>
          </a:r>
          <a:r>
            <a:rPr lang="en-US" b="0" i="0" dirty="0"/>
            <a:t>.</a:t>
          </a:r>
          <a:endParaRPr lang="en-US" dirty="0"/>
        </a:p>
      </dgm:t>
    </dgm:pt>
    <dgm:pt modelId="{395836CB-B58D-46CB-8728-4714D932E6E1}" type="parTrans" cxnId="{2D2CCC6B-BFF5-45B6-9390-8101BAEE540A}">
      <dgm:prSet/>
      <dgm:spPr/>
      <dgm:t>
        <a:bodyPr/>
        <a:lstStyle/>
        <a:p>
          <a:endParaRPr lang="en-US"/>
        </a:p>
      </dgm:t>
    </dgm:pt>
    <dgm:pt modelId="{1F173587-099B-40D0-A374-2DEC5D50D27E}" type="sibTrans" cxnId="{2D2CCC6B-BFF5-45B6-9390-8101BAEE540A}">
      <dgm:prSet/>
      <dgm:spPr/>
      <dgm:t>
        <a:bodyPr/>
        <a:lstStyle/>
        <a:p>
          <a:endParaRPr lang="en-US"/>
        </a:p>
      </dgm:t>
    </dgm:pt>
    <dgm:pt modelId="{4DD6198A-F1FD-45F7-AA32-3A7B27739A59}">
      <dgm:prSet/>
      <dgm:spPr/>
      <dgm:t>
        <a:bodyPr/>
        <a:lstStyle/>
        <a:p>
          <a:r>
            <a:rPr lang="en-US" b="0" i="0" dirty="0"/>
            <a:t>Analiza </a:t>
          </a:r>
          <a:r>
            <a:rPr lang="ro-RO" b="0" i="0" noProof="0" dirty="0"/>
            <a:t>investițiilor este cheia unei strategii solide de gestionare a portofoliului de investiții</a:t>
          </a:r>
          <a:r>
            <a:rPr lang="en-US" b="0" i="0" dirty="0"/>
            <a:t>.</a:t>
          </a:r>
          <a:endParaRPr lang="en-US" dirty="0"/>
        </a:p>
      </dgm:t>
    </dgm:pt>
    <dgm:pt modelId="{B1D28178-D740-4419-9CBE-81C4628FBF03}" type="parTrans" cxnId="{14B067DF-1485-4A9F-A8E3-A7A356599A9C}">
      <dgm:prSet/>
      <dgm:spPr/>
      <dgm:t>
        <a:bodyPr/>
        <a:lstStyle/>
        <a:p>
          <a:endParaRPr lang="en-US"/>
        </a:p>
      </dgm:t>
    </dgm:pt>
    <dgm:pt modelId="{EEA381CA-0730-4FB7-9CDD-D9DCB8855057}" type="sibTrans" cxnId="{14B067DF-1485-4A9F-A8E3-A7A356599A9C}">
      <dgm:prSet/>
      <dgm:spPr/>
      <dgm:t>
        <a:bodyPr/>
        <a:lstStyle/>
        <a:p>
          <a:endParaRPr lang="en-US"/>
        </a:p>
      </dgm:t>
    </dgm:pt>
    <dgm:pt modelId="{FE3C0D1F-2C6D-4C82-A694-3738FF476698}" type="pres">
      <dgm:prSet presAssocID="{C960C941-F13A-4673-B416-E7A67EB6D3E4}" presName="Name0" presStyleCnt="0">
        <dgm:presLayoutVars>
          <dgm:chMax val="7"/>
          <dgm:dir/>
          <dgm:animLvl val="lvl"/>
          <dgm:resizeHandles val="exact"/>
        </dgm:presLayoutVars>
      </dgm:prSet>
      <dgm:spPr/>
    </dgm:pt>
    <dgm:pt modelId="{059159C0-FA99-4392-BB27-E6005A8E5FFF}" type="pres">
      <dgm:prSet presAssocID="{89CDF56A-0490-4A65-BF04-6E5CFBC04779}" presName="circle1" presStyleLbl="node1" presStyleIdx="0" presStyleCnt="3"/>
      <dgm:spPr/>
    </dgm:pt>
    <dgm:pt modelId="{F86FE038-902C-4813-B1A8-0A829798EE21}" type="pres">
      <dgm:prSet presAssocID="{89CDF56A-0490-4A65-BF04-6E5CFBC04779}" presName="space" presStyleCnt="0"/>
      <dgm:spPr/>
    </dgm:pt>
    <dgm:pt modelId="{808ADF27-509E-4AEF-970A-8DEA380EC335}" type="pres">
      <dgm:prSet presAssocID="{89CDF56A-0490-4A65-BF04-6E5CFBC04779}" presName="rect1" presStyleLbl="alignAcc1" presStyleIdx="0" presStyleCnt="3"/>
      <dgm:spPr/>
    </dgm:pt>
    <dgm:pt modelId="{88E076D7-CEE2-40F7-9487-B53F570A1899}" type="pres">
      <dgm:prSet presAssocID="{4E29061E-552F-408D-93B7-B33E92702F0C}" presName="vertSpace2" presStyleLbl="node1" presStyleIdx="0" presStyleCnt="3"/>
      <dgm:spPr/>
    </dgm:pt>
    <dgm:pt modelId="{A4F5C6FE-251D-45F4-8CAF-E4FF23FEB1B5}" type="pres">
      <dgm:prSet presAssocID="{4E29061E-552F-408D-93B7-B33E92702F0C}" presName="circle2" presStyleLbl="node1" presStyleIdx="1" presStyleCnt="3"/>
      <dgm:spPr/>
    </dgm:pt>
    <dgm:pt modelId="{F664AFBD-F004-4ECF-BBB4-81842A2367F2}" type="pres">
      <dgm:prSet presAssocID="{4E29061E-552F-408D-93B7-B33E92702F0C}" presName="rect2" presStyleLbl="alignAcc1" presStyleIdx="1" presStyleCnt="3" custLinFactNeighborX="385" custLinFactNeighborY="-613"/>
      <dgm:spPr/>
    </dgm:pt>
    <dgm:pt modelId="{043186C9-39B6-4E15-BF75-9848531AA637}" type="pres">
      <dgm:prSet presAssocID="{4DD6198A-F1FD-45F7-AA32-3A7B27739A59}" presName="vertSpace3" presStyleLbl="node1" presStyleIdx="1" presStyleCnt="3"/>
      <dgm:spPr/>
    </dgm:pt>
    <dgm:pt modelId="{6E9CF4D7-E44A-41C5-943C-D454C934D1F1}" type="pres">
      <dgm:prSet presAssocID="{4DD6198A-F1FD-45F7-AA32-3A7B27739A59}" presName="circle3" presStyleLbl="node1" presStyleIdx="2" presStyleCnt="3"/>
      <dgm:spPr/>
    </dgm:pt>
    <dgm:pt modelId="{E94A042A-E9DA-446F-998C-D3479CCB45BD}" type="pres">
      <dgm:prSet presAssocID="{4DD6198A-F1FD-45F7-AA32-3A7B27739A59}" presName="rect3" presStyleLbl="alignAcc1" presStyleIdx="2" presStyleCnt="3"/>
      <dgm:spPr/>
    </dgm:pt>
    <dgm:pt modelId="{33A2A0FA-8330-4D85-ADF7-42D8E935B097}" type="pres">
      <dgm:prSet presAssocID="{89CDF56A-0490-4A65-BF04-6E5CFBC04779}" presName="rect1ParTxNoCh" presStyleLbl="alignAcc1" presStyleIdx="2" presStyleCnt="3">
        <dgm:presLayoutVars>
          <dgm:chMax val="1"/>
          <dgm:bulletEnabled val="1"/>
        </dgm:presLayoutVars>
      </dgm:prSet>
      <dgm:spPr/>
    </dgm:pt>
    <dgm:pt modelId="{46258EB3-4628-4F9B-9C34-34CC0F69351D}" type="pres">
      <dgm:prSet presAssocID="{4E29061E-552F-408D-93B7-B33E92702F0C}" presName="rect2ParTxNoCh" presStyleLbl="alignAcc1" presStyleIdx="2" presStyleCnt="3">
        <dgm:presLayoutVars>
          <dgm:chMax val="1"/>
          <dgm:bulletEnabled val="1"/>
        </dgm:presLayoutVars>
      </dgm:prSet>
      <dgm:spPr/>
    </dgm:pt>
    <dgm:pt modelId="{8159AAB6-58B1-4CC3-9D99-BD03A2703B61}" type="pres">
      <dgm:prSet presAssocID="{4DD6198A-F1FD-45F7-AA32-3A7B27739A59}" presName="rect3ParTxNoCh" presStyleLbl="alignAcc1" presStyleIdx="2" presStyleCnt="3">
        <dgm:presLayoutVars>
          <dgm:chMax val="1"/>
          <dgm:bulletEnabled val="1"/>
        </dgm:presLayoutVars>
      </dgm:prSet>
      <dgm:spPr/>
    </dgm:pt>
  </dgm:ptLst>
  <dgm:cxnLst>
    <dgm:cxn modelId="{2362A807-6638-4D12-8755-D8D85DF9BFBC}" type="presOf" srcId="{89CDF56A-0490-4A65-BF04-6E5CFBC04779}" destId="{808ADF27-509E-4AEF-970A-8DEA380EC335}" srcOrd="0" destOrd="0" presId="urn:microsoft.com/office/officeart/2005/8/layout/target3"/>
    <dgm:cxn modelId="{944BBE15-5D44-4C1A-A827-6D80490ACE55}" srcId="{C960C941-F13A-4673-B416-E7A67EB6D3E4}" destId="{89CDF56A-0490-4A65-BF04-6E5CFBC04779}" srcOrd="0" destOrd="0" parTransId="{460F375C-4521-4F7E-81B7-97A572EF4658}" sibTransId="{571A196B-CD16-4D43-B11A-BEE6688DD8C8}"/>
    <dgm:cxn modelId="{54B2A11D-2739-4C73-A691-C20A2CE0DC52}" type="presOf" srcId="{4DD6198A-F1FD-45F7-AA32-3A7B27739A59}" destId="{E94A042A-E9DA-446F-998C-D3479CCB45BD}" srcOrd="0" destOrd="0" presId="urn:microsoft.com/office/officeart/2005/8/layout/target3"/>
    <dgm:cxn modelId="{08A1DE36-FD92-4DF9-B5C3-72B5AC246112}" type="presOf" srcId="{4E29061E-552F-408D-93B7-B33E92702F0C}" destId="{F664AFBD-F004-4ECF-BBB4-81842A2367F2}" srcOrd="0" destOrd="0" presId="urn:microsoft.com/office/officeart/2005/8/layout/target3"/>
    <dgm:cxn modelId="{CF539537-07C7-48CC-978A-C30BA074D5AD}" type="presOf" srcId="{4E29061E-552F-408D-93B7-B33E92702F0C}" destId="{46258EB3-4628-4F9B-9C34-34CC0F69351D}" srcOrd="1" destOrd="0" presId="urn:microsoft.com/office/officeart/2005/8/layout/target3"/>
    <dgm:cxn modelId="{8F1B773B-D9BF-4EBC-847B-632B82D90F6A}" type="presOf" srcId="{89CDF56A-0490-4A65-BF04-6E5CFBC04779}" destId="{33A2A0FA-8330-4D85-ADF7-42D8E935B097}" srcOrd="1" destOrd="0" presId="urn:microsoft.com/office/officeart/2005/8/layout/target3"/>
    <dgm:cxn modelId="{2D2CCC6B-BFF5-45B6-9390-8101BAEE540A}" srcId="{C960C941-F13A-4673-B416-E7A67EB6D3E4}" destId="{4E29061E-552F-408D-93B7-B33E92702F0C}" srcOrd="1" destOrd="0" parTransId="{395836CB-B58D-46CB-8728-4714D932E6E1}" sibTransId="{1F173587-099B-40D0-A374-2DEC5D50D27E}"/>
    <dgm:cxn modelId="{AA16618F-2B0C-4C05-9B0B-D9362013ABE3}" type="presOf" srcId="{4DD6198A-F1FD-45F7-AA32-3A7B27739A59}" destId="{8159AAB6-58B1-4CC3-9D99-BD03A2703B61}" srcOrd="1" destOrd="0" presId="urn:microsoft.com/office/officeart/2005/8/layout/target3"/>
    <dgm:cxn modelId="{6D2AF9C4-25D2-43E0-9CBF-0DF021999801}" type="presOf" srcId="{C960C941-F13A-4673-B416-E7A67EB6D3E4}" destId="{FE3C0D1F-2C6D-4C82-A694-3738FF476698}" srcOrd="0" destOrd="0" presId="urn:microsoft.com/office/officeart/2005/8/layout/target3"/>
    <dgm:cxn modelId="{14B067DF-1485-4A9F-A8E3-A7A356599A9C}" srcId="{C960C941-F13A-4673-B416-E7A67EB6D3E4}" destId="{4DD6198A-F1FD-45F7-AA32-3A7B27739A59}" srcOrd="2" destOrd="0" parTransId="{B1D28178-D740-4419-9CBE-81C4628FBF03}" sibTransId="{EEA381CA-0730-4FB7-9CDD-D9DCB8855057}"/>
    <dgm:cxn modelId="{A784B90A-0771-4236-8ED6-2A14564AD30F}" type="presParOf" srcId="{FE3C0D1F-2C6D-4C82-A694-3738FF476698}" destId="{059159C0-FA99-4392-BB27-E6005A8E5FFF}" srcOrd="0" destOrd="0" presId="urn:microsoft.com/office/officeart/2005/8/layout/target3"/>
    <dgm:cxn modelId="{8A08F0C5-D799-4A01-8A8F-8789AA1720E1}" type="presParOf" srcId="{FE3C0D1F-2C6D-4C82-A694-3738FF476698}" destId="{F86FE038-902C-4813-B1A8-0A829798EE21}" srcOrd="1" destOrd="0" presId="urn:microsoft.com/office/officeart/2005/8/layout/target3"/>
    <dgm:cxn modelId="{FFFF96B2-0153-474E-A2C3-3DF36A3A389D}" type="presParOf" srcId="{FE3C0D1F-2C6D-4C82-A694-3738FF476698}" destId="{808ADF27-509E-4AEF-970A-8DEA380EC335}" srcOrd="2" destOrd="0" presId="urn:microsoft.com/office/officeart/2005/8/layout/target3"/>
    <dgm:cxn modelId="{175391A3-963E-48AA-B428-7FA7F6EF5719}" type="presParOf" srcId="{FE3C0D1F-2C6D-4C82-A694-3738FF476698}" destId="{88E076D7-CEE2-40F7-9487-B53F570A1899}" srcOrd="3" destOrd="0" presId="urn:microsoft.com/office/officeart/2005/8/layout/target3"/>
    <dgm:cxn modelId="{2490CCB1-4A97-4A5C-9B92-3026A654CFED}" type="presParOf" srcId="{FE3C0D1F-2C6D-4C82-A694-3738FF476698}" destId="{A4F5C6FE-251D-45F4-8CAF-E4FF23FEB1B5}" srcOrd="4" destOrd="0" presId="urn:microsoft.com/office/officeart/2005/8/layout/target3"/>
    <dgm:cxn modelId="{A7E0F03C-2C33-44B8-84E1-C732822604CF}" type="presParOf" srcId="{FE3C0D1F-2C6D-4C82-A694-3738FF476698}" destId="{F664AFBD-F004-4ECF-BBB4-81842A2367F2}" srcOrd="5" destOrd="0" presId="urn:microsoft.com/office/officeart/2005/8/layout/target3"/>
    <dgm:cxn modelId="{2D7E4899-B59F-429D-9402-CA6F5C76D366}" type="presParOf" srcId="{FE3C0D1F-2C6D-4C82-A694-3738FF476698}" destId="{043186C9-39B6-4E15-BF75-9848531AA637}" srcOrd="6" destOrd="0" presId="urn:microsoft.com/office/officeart/2005/8/layout/target3"/>
    <dgm:cxn modelId="{8EB9C5AE-F39F-4829-83C8-6F68AB691A2B}" type="presParOf" srcId="{FE3C0D1F-2C6D-4C82-A694-3738FF476698}" destId="{6E9CF4D7-E44A-41C5-943C-D454C934D1F1}" srcOrd="7" destOrd="0" presId="urn:microsoft.com/office/officeart/2005/8/layout/target3"/>
    <dgm:cxn modelId="{A4404B78-31F6-4699-815C-5A298A4C31E9}" type="presParOf" srcId="{FE3C0D1F-2C6D-4C82-A694-3738FF476698}" destId="{E94A042A-E9DA-446F-998C-D3479CCB45BD}" srcOrd="8" destOrd="0" presId="urn:microsoft.com/office/officeart/2005/8/layout/target3"/>
    <dgm:cxn modelId="{E086AB3F-331E-4BCD-90FC-6038D34B3D0E}" type="presParOf" srcId="{FE3C0D1F-2C6D-4C82-A694-3738FF476698}" destId="{33A2A0FA-8330-4D85-ADF7-42D8E935B097}" srcOrd="9" destOrd="0" presId="urn:microsoft.com/office/officeart/2005/8/layout/target3"/>
    <dgm:cxn modelId="{E4B5D980-32DE-4D15-8A37-0CB230073833}" type="presParOf" srcId="{FE3C0D1F-2C6D-4C82-A694-3738FF476698}" destId="{46258EB3-4628-4F9B-9C34-34CC0F69351D}" srcOrd="10" destOrd="0" presId="urn:microsoft.com/office/officeart/2005/8/layout/target3"/>
    <dgm:cxn modelId="{788A1E0A-3133-49DF-B53C-6D90C272030D}" type="presParOf" srcId="{FE3C0D1F-2C6D-4C82-A694-3738FF476698}" destId="{8159AAB6-58B1-4CC3-9D99-BD03A2703B61}"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6B1A0E-330D-405A-9C84-53D205BCDCD6}" type="doc">
      <dgm:prSet loTypeId="urn:microsoft.com/office/officeart/2005/8/layout/target3" loCatId="relationship" qsTypeId="urn:microsoft.com/office/officeart/2005/8/quickstyle/simple2" qsCatId="simple" csTypeId="urn:microsoft.com/office/officeart/2005/8/colors/colorful4" csCatId="colorful" phldr="1"/>
      <dgm:spPr/>
      <dgm:t>
        <a:bodyPr/>
        <a:lstStyle/>
        <a:p>
          <a:endParaRPr lang="en-US"/>
        </a:p>
      </dgm:t>
    </dgm:pt>
    <dgm:pt modelId="{2D167142-E42E-47CC-8C26-06FA993ABABC}">
      <dgm:prSet/>
      <dgm:spPr/>
      <dgm:t>
        <a:bodyPr/>
        <a:lstStyle/>
        <a:p>
          <a:r>
            <a:rPr lang="ro-RO" b="0" i="0" noProof="0" dirty="0"/>
            <a:t>Analiza investițiilor poate implica, de asemenea, evaluarea unei strategii generale de investiții în ceea ce privește procesul de gândire, </a:t>
          </a:r>
          <a:r>
            <a:rPr lang="ro-RO" b="1" i="0" noProof="0" dirty="0"/>
            <a:t>nevoile persoanei </a:t>
          </a:r>
          <a:r>
            <a:rPr lang="ro-RO" b="0" i="0" noProof="0" dirty="0"/>
            <a:t>și </a:t>
          </a:r>
          <a:r>
            <a:rPr lang="ro-RO" b="1" i="0" noProof="0" dirty="0">
              <a:solidFill>
                <a:srgbClr val="7030A0"/>
              </a:solidFill>
            </a:rPr>
            <a:t>situația financiară la acea vreme</a:t>
          </a:r>
          <a:r>
            <a:rPr lang="ro-RO" b="0" i="0" noProof="0" dirty="0"/>
            <a:t>, </a:t>
          </a:r>
          <a:r>
            <a:rPr lang="ro-RO" b="1" i="0" noProof="0" dirty="0">
              <a:solidFill>
                <a:srgbClr val="0070C0"/>
              </a:solidFill>
            </a:rPr>
            <a:t>modul în care s-a desfășurat portofoliul și dacă este timpul pentru o corecție</a:t>
          </a:r>
          <a:r>
            <a:rPr lang="ro-RO" b="0" i="0" noProof="0" dirty="0"/>
            <a:t>/ ajustare</a:t>
          </a:r>
          <a:r>
            <a:rPr lang="en-US" b="0" i="0" dirty="0"/>
            <a:t>. </a:t>
          </a:r>
          <a:endParaRPr lang="en-US" dirty="0"/>
        </a:p>
      </dgm:t>
    </dgm:pt>
    <dgm:pt modelId="{9EBF77D4-D18D-45C7-BCBA-3423FF356E41}" type="parTrans" cxnId="{F15527EC-0C7C-4F2E-9FAD-1ECEFF19B725}">
      <dgm:prSet/>
      <dgm:spPr/>
      <dgm:t>
        <a:bodyPr/>
        <a:lstStyle/>
        <a:p>
          <a:endParaRPr lang="en-US"/>
        </a:p>
      </dgm:t>
    </dgm:pt>
    <dgm:pt modelId="{2CA0119D-31CC-4D75-AC75-7733C3A7FB9D}" type="sibTrans" cxnId="{F15527EC-0C7C-4F2E-9FAD-1ECEFF19B725}">
      <dgm:prSet/>
      <dgm:spPr/>
      <dgm:t>
        <a:bodyPr/>
        <a:lstStyle/>
        <a:p>
          <a:endParaRPr lang="en-US"/>
        </a:p>
      </dgm:t>
    </dgm:pt>
    <dgm:pt modelId="{575BD7BF-52DA-45A4-9469-FB220B373896}">
      <dgm:prSet/>
      <dgm:spPr/>
      <dgm:t>
        <a:bodyPr/>
        <a:lstStyle/>
        <a:p>
          <a:r>
            <a:rPr lang="ro-RO" b="0" i="0" noProof="0" dirty="0"/>
            <a:t>Investitorii care nu sunt cunoscatori ai situatiilor financiare </a:t>
          </a:r>
          <a:r>
            <a:rPr lang="ro-RO" b="1" i="0" noProof="0" dirty="0"/>
            <a:t>pot solicita sfaturi de la un consilier de investiții</a:t>
          </a:r>
          <a:r>
            <a:rPr lang="ro-RO" b="0" i="0" noProof="0" dirty="0"/>
            <a:t> sau un alt profesionist financia</a:t>
          </a:r>
          <a:r>
            <a:rPr lang="en-US" b="0" i="0" dirty="0"/>
            <a:t>r.</a:t>
          </a:r>
          <a:endParaRPr lang="en-US" dirty="0"/>
        </a:p>
      </dgm:t>
    </dgm:pt>
    <dgm:pt modelId="{AFFDC7EB-5187-4CDA-B8FB-86EF4FF1908F}" type="parTrans" cxnId="{6AE951A9-98C9-4665-BDBF-5FEC4215F6CA}">
      <dgm:prSet/>
      <dgm:spPr/>
      <dgm:t>
        <a:bodyPr/>
        <a:lstStyle/>
        <a:p>
          <a:endParaRPr lang="en-US"/>
        </a:p>
      </dgm:t>
    </dgm:pt>
    <dgm:pt modelId="{946C9B80-B340-4EA8-96BB-979F6940F4C2}" type="sibTrans" cxnId="{6AE951A9-98C9-4665-BDBF-5FEC4215F6CA}">
      <dgm:prSet/>
      <dgm:spPr/>
      <dgm:t>
        <a:bodyPr/>
        <a:lstStyle/>
        <a:p>
          <a:endParaRPr lang="en-US"/>
        </a:p>
      </dgm:t>
    </dgm:pt>
    <dgm:pt modelId="{24CC07CD-8661-41A7-AAB5-4DB40FC81337}" type="pres">
      <dgm:prSet presAssocID="{3A6B1A0E-330D-405A-9C84-53D205BCDCD6}" presName="Name0" presStyleCnt="0">
        <dgm:presLayoutVars>
          <dgm:chMax val="7"/>
          <dgm:dir/>
          <dgm:animLvl val="lvl"/>
          <dgm:resizeHandles val="exact"/>
        </dgm:presLayoutVars>
      </dgm:prSet>
      <dgm:spPr/>
    </dgm:pt>
    <dgm:pt modelId="{CD2C9C95-9778-4E79-8595-21AFC991ED56}" type="pres">
      <dgm:prSet presAssocID="{2D167142-E42E-47CC-8C26-06FA993ABABC}" presName="circle1" presStyleLbl="node1" presStyleIdx="0" presStyleCnt="2"/>
      <dgm:spPr/>
    </dgm:pt>
    <dgm:pt modelId="{26D2CB20-B74A-4931-B64F-0EFC77ECFB03}" type="pres">
      <dgm:prSet presAssocID="{2D167142-E42E-47CC-8C26-06FA993ABABC}" presName="space" presStyleCnt="0"/>
      <dgm:spPr/>
    </dgm:pt>
    <dgm:pt modelId="{70027141-4975-43B7-83AF-24B0BEFA6B17}" type="pres">
      <dgm:prSet presAssocID="{2D167142-E42E-47CC-8C26-06FA993ABABC}" presName="rect1" presStyleLbl="alignAcc1" presStyleIdx="0" presStyleCnt="2"/>
      <dgm:spPr/>
    </dgm:pt>
    <dgm:pt modelId="{C64BB586-0264-4FA4-BD5D-6D2CDFC82D30}" type="pres">
      <dgm:prSet presAssocID="{575BD7BF-52DA-45A4-9469-FB220B373896}" presName="vertSpace2" presStyleLbl="node1" presStyleIdx="0" presStyleCnt="2"/>
      <dgm:spPr/>
    </dgm:pt>
    <dgm:pt modelId="{DEB7BABB-DE21-4318-A88A-34A126485E2E}" type="pres">
      <dgm:prSet presAssocID="{575BD7BF-52DA-45A4-9469-FB220B373896}" presName="circle2" presStyleLbl="node1" presStyleIdx="1" presStyleCnt="2"/>
      <dgm:spPr/>
    </dgm:pt>
    <dgm:pt modelId="{8669DC1B-65FD-4173-B182-D430EABA31E8}" type="pres">
      <dgm:prSet presAssocID="{575BD7BF-52DA-45A4-9469-FB220B373896}" presName="rect2" presStyleLbl="alignAcc1" presStyleIdx="1" presStyleCnt="2"/>
      <dgm:spPr/>
    </dgm:pt>
    <dgm:pt modelId="{669AF0B3-6691-4DEC-8FDB-51DC65D84BD0}" type="pres">
      <dgm:prSet presAssocID="{2D167142-E42E-47CC-8C26-06FA993ABABC}" presName="rect1ParTxNoCh" presStyleLbl="alignAcc1" presStyleIdx="1" presStyleCnt="2">
        <dgm:presLayoutVars>
          <dgm:chMax val="1"/>
          <dgm:bulletEnabled val="1"/>
        </dgm:presLayoutVars>
      </dgm:prSet>
      <dgm:spPr/>
    </dgm:pt>
    <dgm:pt modelId="{6AE1FF36-7D6E-4AF5-8C56-6B7590E7F7E0}" type="pres">
      <dgm:prSet presAssocID="{575BD7BF-52DA-45A4-9469-FB220B373896}" presName="rect2ParTxNoCh" presStyleLbl="alignAcc1" presStyleIdx="1" presStyleCnt="2">
        <dgm:presLayoutVars>
          <dgm:chMax val="1"/>
          <dgm:bulletEnabled val="1"/>
        </dgm:presLayoutVars>
      </dgm:prSet>
      <dgm:spPr/>
    </dgm:pt>
  </dgm:ptLst>
  <dgm:cxnLst>
    <dgm:cxn modelId="{20EE331A-C147-4F31-B349-D16CD760CB92}" type="presOf" srcId="{575BD7BF-52DA-45A4-9469-FB220B373896}" destId="{8669DC1B-65FD-4173-B182-D430EABA31E8}" srcOrd="0" destOrd="0" presId="urn:microsoft.com/office/officeart/2005/8/layout/target3"/>
    <dgm:cxn modelId="{4479155B-8017-4F24-A747-FA9FDBFD676C}" type="presOf" srcId="{3A6B1A0E-330D-405A-9C84-53D205BCDCD6}" destId="{24CC07CD-8661-41A7-AAB5-4DB40FC81337}" srcOrd="0" destOrd="0" presId="urn:microsoft.com/office/officeart/2005/8/layout/target3"/>
    <dgm:cxn modelId="{6AE951A9-98C9-4665-BDBF-5FEC4215F6CA}" srcId="{3A6B1A0E-330D-405A-9C84-53D205BCDCD6}" destId="{575BD7BF-52DA-45A4-9469-FB220B373896}" srcOrd="1" destOrd="0" parTransId="{AFFDC7EB-5187-4CDA-B8FB-86EF4FF1908F}" sibTransId="{946C9B80-B340-4EA8-96BB-979F6940F4C2}"/>
    <dgm:cxn modelId="{ABDB96AF-41E9-4431-96F8-593EE745E424}" type="presOf" srcId="{2D167142-E42E-47CC-8C26-06FA993ABABC}" destId="{669AF0B3-6691-4DEC-8FDB-51DC65D84BD0}" srcOrd="1" destOrd="0" presId="urn:microsoft.com/office/officeart/2005/8/layout/target3"/>
    <dgm:cxn modelId="{2852A9D3-EEBF-448C-8CCE-A21F5AD49D99}" type="presOf" srcId="{575BD7BF-52DA-45A4-9469-FB220B373896}" destId="{6AE1FF36-7D6E-4AF5-8C56-6B7590E7F7E0}" srcOrd="1" destOrd="0" presId="urn:microsoft.com/office/officeart/2005/8/layout/target3"/>
    <dgm:cxn modelId="{29D793E2-53BA-4898-9369-EC7328A92C42}" type="presOf" srcId="{2D167142-E42E-47CC-8C26-06FA993ABABC}" destId="{70027141-4975-43B7-83AF-24B0BEFA6B17}" srcOrd="0" destOrd="0" presId="urn:microsoft.com/office/officeart/2005/8/layout/target3"/>
    <dgm:cxn modelId="{F15527EC-0C7C-4F2E-9FAD-1ECEFF19B725}" srcId="{3A6B1A0E-330D-405A-9C84-53D205BCDCD6}" destId="{2D167142-E42E-47CC-8C26-06FA993ABABC}" srcOrd="0" destOrd="0" parTransId="{9EBF77D4-D18D-45C7-BCBA-3423FF356E41}" sibTransId="{2CA0119D-31CC-4D75-AC75-7733C3A7FB9D}"/>
    <dgm:cxn modelId="{6D8A5574-C66C-4A5D-8285-30A713DA1349}" type="presParOf" srcId="{24CC07CD-8661-41A7-AAB5-4DB40FC81337}" destId="{CD2C9C95-9778-4E79-8595-21AFC991ED56}" srcOrd="0" destOrd="0" presId="urn:microsoft.com/office/officeart/2005/8/layout/target3"/>
    <dgm:cxn modelId="{81B01877-D2A3-4DFC-A01B-7CB646AD6E3F}" type="presParOf" srcId="{24CC07CD-8661-41A7-AAB5-4DB40FC81337}" destId="{26D2CB20-B74A-4931-B64F-0EFC77ECFB03}" srcOrd="1" destOrd="0" presId="urn:microsoft.com/office/officeart/2005/8/layout/target3"/>
    <dgm:cxn modelId="{E43FC429-19D5-4479-B063-C6D7B16067BC}" type="presParOf" srcId="{24CC07CD-8661-41A7-AAB5-4DB40FC81337}" destId="{70027141-4975-43B7-83AF-24B0BEFA6B17}" srcOrd="2" destOrd="0" presId="urn:microsoft.com/office/officeart/2005/8/layout/target3"/>
    <dgm:cxn modelId="{3B6DE846-5C48-4CEE-BDB4-53642424D1F9}" type="presParOf" srcId="{24CC07CD-8661-41A7-AAB5-4DB40FC81337}" destId="{C64BB586-0264-4FA4-BD5D-6D2CDFC82D30}" srcOrd="3" destOrd="0" presId="urn:microsoft.com/office/officeart/2005/8/layout/target3"/>
    <dgm:cxn modelId="{CD433CA2-4BF4-4F63-9A0B-2D333371B81E}" type="presParOf" srcId="{24CC07CD-8661-41A7-AAB5-4DB40FC81337}" destId="{DEB7BABB-DE21-4318-A88A-34A126485E2E}" srcOrd="4" destOrd="0" presId="urn:microsoft.com/office/officeart/2005/8/layout/target3"/>
    <dgm:cxn modelId="{B2651218-734B-4A7C-A5D4-2ECB66331B6E}" type="presParOf" srcId="{24CC07CD-8661-41A7-AAB5-4DB40FC81337}" destId="{8669DC1B-65FD-4173-B182-D430EABA31E8}" srcOrd="5" destOrd="0" presId="urn:microsoft.com/office/officeart/2005/8/layout/target3"/>
    <dgm:cxn modelId="{3387510F-032A-405A-99E7-BD631D3A0BA9}" type="presParOf" srcId="{24CC07CD-8661-41A7-AAB5-4DB40FC81337}" destId="{669AF0B3-6691-4DEC-8FDB-51DC65D84BD0}" srcOrd="6" destOrd="0" presId="urn:microsoft.com/office/officeart/2005/8/layout/target3"/>
    <dgm:cxn modelId="{84A81CC9-A9B9-4191-83E2-85082DF7617B}" type="presParOf" srcId="{24CC07CD-8661-41A7-AAB5-4DB40FC81337}" destId="{6AE1FF36-7D6E-4AF5-8C56-6B7590E7F7E0}"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28EF3-02C1-4181-946E-C30C45B8A09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A0D87A0-3F7B-4262-BAA8-885509D2A648}">
      <dgm:prSet custT="1"/>
      <dgm:spPr/>
      <dgm:t>
        <a:bodyPr/>
        <a:lstStyle/>
        <a:p>
          <a:pPr>
            <a:lnSpc>
              <a:spcPct val="150000"/>
            </a:lnSpc>
          </a:pPr>
          <a:r>
            <a:rPr lang="ro-RO" sz="1200" b="1" i="0" noProof="0" dirty="0"/>
            <a:t>Definirea proiectului</a:t>
          </a:r>
          <a:endParaRPr lang="ro-RO" sz="1200" noProof="0" dirty="0"/>
        </a:p>
      </dgm:t>
    </dgm:pt>
    <dgm:pt modelId="{0EB15157-92D5-4FD9-BBFB-8C9E2C6BBA08}" type="parTrans" cxnId="{3CCD727C-8774-4089-BCCB-80232BC471BF}">
      <dgm:prSet/>
      <dgm:spPr/>
      <dgm:t>
        <a:bodyPr/>
        <a:lstStyle/>
        <a:p>
          <a:endParaRPr lang="en-US"/>
        </a:p>
      </dgm:t>
    </dgm:pt>
    <dgm:pt modelId="{862D4B8A-5655-4115-A98E-C5F6E3CC0137}" type="sibTrans" cxnId="{3CCD727C-8774-4089-BCCB-80232BC471BF}">
      <dgm:prSet/>
      <dgm:spPr/>
      <dgm:t>
        <a:bodyPr/>
        <a:lstStyle/>
        <a:p>
          <a:endParaRPr lang="en-US"/>
        </a:p>
      </dgm:t>
    </dgm:pt>
    <dgm:pt modelId="{EE96BB3C-9344-4D16-B265-95A611B55D36}">
      <dgm:prSet custT="1"/>
      <dgm:spPr/>
      <dgm:t>
        <a:bodyPr/>
        <a:lstStyle/>
        <a:p>
          <a:r>
            <a:rPr lang="ro-RO" sz="1200" b="1" i="0" kern="1200" noProof="0" dirty="0">
              <a:solidFill>
                <a:prstClr val="black">
                  <a:hueOff val="0"/>
                  <a:satOff val="0"/>
                  <a:lumOff val="0"/>
                  <a:alphaOff val="0"/>
                </a:prstClr>
              </a:solidFill>
              <a:latin typeface="Tw Cen MT" panose="020B0602020104020603"/>
              <a:ea typeface="+mn-ea"/>
              <a:cs typeface="+mn-cs"/>
            </a:rPr>
            <a:t>Cercetare cercetare cercetare</a:t>
          </a:r>
        </a:p>
      </dgm:t>
    </dgm:pt>
    <dgm:pt modelId="{1F8F6D46-8F67-4DBA-9CDC-45DD247DF86D}" type="parTrans" cxnId="{C8261D27-E412-4386-940A-93AD5779E861}">
      <dgm:prSet/>
      <dgm:spPr/>
      <dgm:t>
        <a:bodyPr/>
        <a:lstStyle/>
        <a:p>
          <a:endParaRPr lang="en-US"/>
        </a:p>
      </dgm:t>
    </dgm:pt>
    <dgm:pt modelId="{AD7C108C-1EA5-42E4-BB5F-6DA570D641E5}" type="sibTrans" cxnId="{C8261D27-E412-4386-940A-93AD5779E861}">
      <dgm:prSet/>
      <dgm:spPr/>
      <dgm:t>
        <a:bodyPr/>
        <a:lstStyle/>
        <a:p>
          <a:endParaRPr lang="en-US"/>
        </a:p>
      </dgm:t>
    </dgm:pt>
    <dgm:pt modelId="{83D11BB8-5A28-4C37-B448-331614A6E92F}">
      <dgm:prSet custT="1"/>
      <dgm:spPr/>
      <dgm:t>
        <a:bodyPr/>
        <a:lstStyle/>
        <a:p>
          <a:pPr marL="0" lvl="0" indent="0" algn="ctr" defTabSz="622300">
            <a:lnSpc>
              <a:spcPct val="150000"/>
            </a:lnSpc>
            <a:spcBef>
              <a:spcPct val="0"/>
            </a:spcBef>
            <a:spcAft>
              <a:spcPct val="35000"/>
            </a:spcAft>
            <a:buNone/>
          </a:pPr>
          <a:r>
            <a:rPr lang="en-US" sz="1200" b="1" i="0" kern="1200" dirty="0" err="1">
              <a:solidFill>
                <a:prstClr val="black">
                  <a:hueOff val="0"/>
                  <a:satOff val="0"/>
                  <a:lumOff val="0"/>
                  <a:alphaOff val="0"/>
                </a:prstClr>
              </a:solidFill>
              <a:latin typeface="Tw Cen MT" panose="020B0602020104020603"/>
              <a:ea typeface="+mn-ea"/>
              <a:cs typeface="+mn-cs"/>
            </a:rPr>
            <a:t>Testati</a:t>
          </a:r>
          <a:r>
            <a:rPr lang="en-US"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metoda</a:t>
          </a:r>
          <a:r>
            <a:rPr lang="en-US" sz="1200" b="1" i="0" kern="1200" dirty="0">
              <a:solidFill>
                <a:prstClr val="black">
                  <a:hueOff val="0"/>
                  <a:satOff val="0"/>
                  <a:lumOff val="0"/>
                  <a:alphaOff val="0"/>
                </a:prstClr>
              </a:solidFill>
              <a:latin typeface="Tw Cen MT" panose="020B0602020104020603"/>
              <a:ea typeface="+mn-ea"/>
              <a:cs typeface="+mn-cs"/>
            </a:rPr>
            <a:t> de </a:t>
          </a:r>
          <a:r>
            <a:rPr lang="en-US" sz="1200" b="1" i="0" kern="1200" dirty="0" err="1">
              <a:solidFill>
                <a:prstClr val="black">
                  <a:hueOff val="0"/>
                  <a:satOff val="0"/>
                  <a:lumOff val="0"/>
                  <a:alphaOff val="0"/>
                </a:prstClr>
              </a:solidFill>
              <a:latin typeface="Tw Cen MT" panose="020B0602020104020603"/>
              <a:ea typeface="+mn-ea"/>
              <a:cs typeface="+mn-cs"/>
            </a:rPr>
            <a:t>evaluare</a:t>
          </a:r>
          <a:r>
            <a:rPr lang="en-US" sz="1200" b="1" i="0" kern="1200" dirty="0">
              <a:solidFill>
                <a:prstClr val="black">
                  <a:hueOff val="0"/>
                  <a:satOff val="0"/>
                  <a:lumOff val="0"/>
                  <a:alphaOff val="0"/>
                </a:prstClr>
              </a:solidFill>
              <a:latin typeface="Tw Cen MT" panose="020B0602020104020603"/>
              <a:ea typeface="+mn-ea"/>
              <a:cs typeface="+mn-cs"/>
            </a:rPr>
            <a:t> a</a:t>
          </a:r>
          <a:r>
            <a:rPr lang="ro-RO"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proiectului</a:t>
          </a:r>
          <a:endParaRPr lang="en-US" sz="1200" b="1" i="0" kern="1200" dirty="0">
            <a:solidFill>
              <a:prstClr val="black">
                <a:hueOff val="0"/>
                <a:satOff val="0"/>
                <a:lumOff val="0"/>
                <a:alphaOff val="0"/>
              </a:prstClr>
            </a:solidFill>
            <a:latin typeface="Tw Cen MT" panose="020B0602020104020603"/>
            <a:ea typeface="+mn-ea"/>
            <a:cs typeface="+mn-cs"/>
          </a:endParaRPr>
        </a:p>
      </dgm:t>
    </dgm:pt>
    <dgm:pt modelId="{852836ED-F397-4584-8753-E23C22FF71CB}" type="parTrans" cxnId="{D18B39D7-6954-4868-A631-AE9E1858EFF8}">
      <dgm:prSet/>
      <dgm:spPr/>
      <dgm:t>
        <a:bodyPr/>
        <a:lstStyle/>
        <a:p>
          <a:endParaRPr lang="en-US"/>
        </a:p>
      </dgm:t>
    </dgm:pt>
    <dgm:pt modelId="{0DE40C77-6D6B-4F9E-A1C8-8B4532924E58}" type="sibTrans" cxnId="{D18B39D7-6954-4868-A631-AE9E1858EFF8}">
      <dgm:prSet/>
      <dgm:spPr/>
      <dgm:t>
        <a:bodyPr/>
        <a:lstStyle/>
        <a:p>
          <a:endParaRPr lang="en-US"/>
        </a:p>
      </dgm:t>
    </dgm:pt>
    <dgm:pt modelId="{B83F61EB-3991-4AE7-A284-91414DE0F628}">
      <dgm:prSet custT="1"/>
      <dgm:spPr/>
      <dgm:t>
        <a:bodyPr/>
        <a:lstStyle/>
        <a:p>
          <a:r>
            <a:rPr lang="en-US" sz="1200" b="1" i="0" kern="1200" dirty="0" err="1">
              <a:solidFill>
                <a:prstClr val="black">
                  <a:hueOff val="0"/>
                  <a:satOff val="0"/>
                  <a:lumOff val="0"/>
                  <a:alphaOff val="0"/>
                </a:prstClr>
              </a:solidFill>
              <a:latin typeface="Tw Cen MT" panose="020B0602020104020603"/>
              <a:ea typeface="+mn-ea"/>
              <a:cs typeface="+mn-cs"/>
            </a:rPr>
            <a:t>Obțineți</a:t>
          </a:r>
          <a:r>
            <a:rPr lang="en-US" sz="1200" b="1" i="0" kern="1200" dirty="0">
              <a:solidFill>
                <a:prstClr val="black">
                  <a:hueOff val="0"/>
                  <a:satOff val="0"/>
                  <a:lumOff val="0"/>
                  <a:alphaOff val="0"/>
                </a:prstClr>
              </a:solidFill>
              <a:latin typeface="Tw Cen MT" panose="020B0602020104020603"/>
              <a:ea typeface="+mn-ea"/>
              <a:cs typeface="+mn-cs"/>
            </a:rPr>
            <a:t> feedback</a:t>
          </a:r>
        </a:p>
      </dgm:t>
    </dgm:pt>
    <dgm:pt modelId="{B2D47EDB-9BC7-4FA5-AE86-2CA2118DA3EE}" type="parTrans" cxnId="{FD7F1807-F9C1-42D9-B8C5-D9B06EA41CCE}">
      <dgm:prSet/>
      <dgm:spPr/>
      <dgm:t>
        <a:bodyPr/>
        <a:lstStyle/>
        <a:p>
          <a:endParaRPr lang="en-US"/>
        </a:p>
      </dgm:t>
    </dgm:pt>
    <dgm:pt modelId="{4494679E-E23A-4D94-8527-A65A8A54F7BF}" type="sibTrans" cxnId="{FD7F1807-F9C1-42D9-B8C5-D9B06EA41CCE}">
      <dgm:prSet/>
      <dgm:spPr/>
      <dgm:t>
        <a:bodyPr/>
        <a:lstStyle/>
        <a:p>
          <a:endParaRPr lang="en-US"/>
        </a:p>
      </dgm:t>
    </dgm:pt>
    <dgm:pt modelId="{69E90896-EC2B-439D-A7A5-0DC18C1E30A7}">
      <dgm:prSet custT="1"/>
      <dgm:spPr/>
      <dgm:t>
        <a:bodyPr/>
        <a:lstStyle/>
        <a:p>
          <a:pPr marL="0" lvl="0" indent="0" algn="ctr" defTabSz="622300">
            <a:lnSpc>
              <a:spcPct val="90000"/>
            </a:lnSpc>
            <a:spcBef>
              <a:spcPct val="0"/>
            </a:spcBef>
            <a:spcAft>
              <a:spcPct val="35000"/>
            </a:spcAft>
            <a:buNone/>
          </a:pPr>
          <a:r>
            <a:rPr lang="en-US" sz="1200" b="1" i="0" kern="1200" dirty="0">
              <a:solidFill>
                <a:prstClr val="black">
                  <a:hueOff val="0"/>
                  <a:satOff val="0"/>
                  <a:lumOff val="0"/>
                  <a:alphaOff val="0"/>
                </a:prstClr>
              </a:solidFill>
              <a:latin typeface="Tw Cen MT" panose="020B0602020104020603"/>
              <a:ea typeface="+mn-ea"/>
              <a:cs typeface="+mn-cs"/>
            </a:rPr>
            <a:t>Analiza cost vs </a:t>
          </a:r>
          <a:r>
            <a:rPr lang="en-US" sz="1200" b="1" i="0" kern="1200" dirty="0" err="1">
              <a:solidFill>
                <a:prstClr val="black">
                  <a:hueOff val="0"/>
                  <a:satOff val="0"/>
                  <a:lumOff val="0"/>
                  <a:alphaOff val="0"/>
                </a:prstClr>
              </a:solidFill>
              <a:latin typeface="Tw Cen MT" panose="020B0602020104020603"/>
              <a:ea typeface="+mn-ea"/>
              <a:cs typeface="+mn-cs"/>
            </a:rPr>
            <a:t>beneficii</a:t>
          </a:r>
          <a:endParaRPr lang="en-US" sz="1200" b="1" i="0" kern="1200" dirty="0">
            <a:solidFill>
              <a:prstClr val="black">
                <a:hueOff val="0"/>
                <a:satOff val="0"/>
                <a:lumOff val="0"/>
                <a:alphaOff val="0"/>
              </a:prstClr>
            </a:solidFill>
            <a:latin typeface="Tw Cen MT" panose="020B0602020104020603"/>
            <a:ea typeface="+mn-ea"/>
            <a:cs typeface="+mn-cs"/>
          </a:endParaRPr>
        </a:p>
      </dgm:t>
    </dgm:pt>
    <dgm:pt modelId="{27A08F4E-25B8-4DDA-887C-A7ED8E77B7CF}" type="parTrans" cxnId="{2EA13E57-D6FA-4412-990F-E129AAD307A0}">
      <dgm:prSet/>
      <dgm:spPr/>
      <dgm:t>
        <a:bodyPr/>
        <a:lstStyle/>
        <a:p>
          <a:endParaRPr lang="en-US"/>
        </a:p>
      </dgm:t>
    </dgm:pt>
    <dgm:pt modelId="{18481F75-8E03-4A4F-8261-3E828022365A}" type="sibTrans" cxnId="{2EA13E57-D6FA-4412-990F-E129AAD307A0}">
      <dgm:prSet/>
      <dgm:spPr/>
      <dgm:t>
        <a:bodyPr/>
        <a:lstStyle/>
        <a:p>
          <a:endParaRPr lang="en-US"/>
        </a:p>
      </dgm:t>
    </dgm:pt>
    <dgm:pt modelId="{36637B77-2BCA-433A-9A97-4D0445434D36}">
      <dgm:prSet custT="1"/>
      <dgm:spPr/>
      <dgm:t>
        <a:bodyPr/>
        <a:lstStyle/>
        <a:p>
          <a:r>
            <a:rPr lang="en-US" sz="1200" b="1" i="0" kern="1200" dirty="0" err="1">
              <a:solidFill>
                <a:prstClr val="black">
                  <a:hueOff val="0"/>
                  <a:satOff val="0"/>
                  <a:lumOff val="0"/>
                  <a:alphaOff val="0"/>
                </a:prstClr>
              </a:solidFill>
              <a:latin typeface="Tw Cen MT" panose="020B0602020104020603"/>
              <a:ea typeface="+mn-ea"/>
              <a:cs typeface="+mn-cs"/>
            </a:rPr>
            <a:t>Decizia</a:t>
          </a:r>
          <a:r>
            <a:rPr lang="en-US" sz="1200" b="1" i="0" kern="1200" dirty="0">
              <a:solidFill>
                <a:prstClr val="black">
                  <a:hueOff val="0"/>
                  <a:satOff val="0"/>
                  <a:lumOff val="0"/>
                  <a:alphaOff val="0"/>
                </a:prstClr>
              </a:solidFill>
              <a:latin typeface="Tw Cen MT" panose="020B0602020104020603"/>
              <a:ea typeface="+mn-ea"/>
              <a:cs typeface="+mn-cs"/>
            </a:rPr>
            <a:t> go/no go</a:t>
          </a:r>
        </a:p>
      </dgm:t>
    </dgm:pt>
    <dgm:pt modelId="{E53FF152-022B-4BA9-AAC0-1E233E52E978}" type="parTrans" cxnId="{4B867A21-0FA6-4BDA-8892-6273437EB366}">
      <dgm:prSet/>
      <dgm:spPr/>
      <dgm:t>
        <a:bodyPr/>
        <a:lstStyle/>
        <a:p>
          <a:endParaRPr lang="en-US"/>
        </a:p>
      </dgm:t>
    </dgm:pt>
    <dgm:pt modelId="{CF36FF64-D8BA-474C-8DA6-6F66BEBD911D}" type="sibTrans" cxnId="{4B867A21-0FA6-4BDA-8892-6273437EB366}">
      <dgm:prSet/>
      <dgm:spPr/>
      <dgm:t>
        <a:bodyPr/>
        <a:lstStyle/>
        <a:p>
          <a:endParaRPr lang="en-US"/>
        </a:p>
      </dgm:t>
    </dgm:pt>
    <dgm:pt modelId="{08656AC7-DBDF-48E2-9FA4-15CD9B28E210}">
      <dgm:prSet custT="1"/>
      <dgm:spPr/>
      <dgm:t>
        <a:bodyPr/>
        <a:lstStyle/>
        <a:p>
          <a:r>
            <a:rPr lang="en-US" sz="1200" b="1" i="0" kern="1200" dirty="0" err="1">
              <a:solidFill>
                <a:prstClr val="black">
                  <a:hueOff val="0"/>
                  <a:satOff val="0"/>
                  <a:lumOff val="0"/>
                  <a:alphaOff val="0"/>
                </a:prstClr>
              </a:solidFill>
              <a:latin typeface="Tw Cen MT" panose="020B0602020104020603"/>
              <a:ea typeface="+mn-ea"/>
              <a:cs typeface="+mn-cs"/>
            </a:rPr>
            <a:t>Implementarea</a:t>
          </a:r>
          <a:r>
            <a:rPr lang="en-US"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proiectului</a:t>
          </a:r>
          <a:endParaRPr lang="en-US" sz="1200" b="1" i="0" kern="1200" dirty="0">
            <a:solidFill>
              <a:prstClr val="black">
                <a:hueOff val="0"/>
                <a:satOff val="0"/>
                <a:lumOff val="0"/>
                <a:alphaOff val="0"/>
              </a:prstClr>
            </a:solidFill>
            <a:latin typeface="Tw Cen MT" panose="020B0602020104020603"/>
            <a:ea typeface="+mn-ea"/>
            <a:cs typeface="+mn-cs"/>
          </a:endParaRPr>
        </a:p>
      </dgm:t>
    </dgm:pt>
    <dgm:pt modelId="{1561A0B1-737C-4F5A-ABD8-6B690FCD6428}" type="parTrans" cxnId="{D228BAA1-B285-4544-B36B-C8C629311D52}">
      <dgm:prSet/>
      <dgm:spPr/>
      <dgm:t>
        <a:bodyPr/>
        <a:lstStyle/>
        <a:p>
          <a:endParaRPr lang="en-US"/>
        </a:p>
      </dgm:t>
    </dgm:pt>
    <dgm:pt modelId="{4E9A1F55-6450-4B19-935F-E5630FC712E8}" type="sibTrans" cxnId="{D228BAA1-B285-4544-B36B-C8C629311D52}">
      <dgm:prSet/>
      <dgm:spPr/>
      <dgm:t>
        <a:bodyPr/>
        <a:lstStyle/>
        <a:p>
          <a:endParaRPr lang="en-US"/>
        </a:p>
      </dgm:t>
    </dgm:pt>
    <dgm:pt modelId="{A0ABCF18-C089-408C-ABE3-00EBF9A1A5D6}">
      <dgm:prSet custT="1"/>
      <dgm:spPr/>
      <dgm:t>
        <a:bodyPr/>
        <a:lstStyle/>
        <a:p>
          <a:r>
            <a:rPr lang="en-US" sz="1200" b="1" i="0" kern="1200" dirty="0" err="1">
              <a:solidFill>
                <a:prstClr val="black">
                  <a:hueOff val="0"/>
                  <a:satOff val="0"/>
                  <a:lumOff val="0"/>
                  <a:alphaOff val="0"/>
                </a:prstClr>
              </a:solidFill>
              <a:latin typeface="Tw Cen MT" panose="020B0602020104020603"/>
              <a:ea typeface="+mn-ea"/>
              <a:cs typeface="+mn-cs"/>
            </a:rPr>
            <a:t>Auditarea</a:t>
          </a:r>
          <a:r>
            <a:rPr lang="en-US"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proiectului</a:t>
          </a:r>
          <a:r>
            <a:rPr lang="en-US" sz="1200" b="1" i="0" kern="1200" dirty="0">
              <a:solidFill>
                <a:prstClr val="black">
                  <a:hueOff val="0"/>
                  <a:satOff val="0"/>
                  <a:lumOff val="0"/>
                  <a:alphaOff val="0"/>
                </a:prstClr>
              </a:solidFill>
              <a:latin typeface="Tw Cen MT" panose="020B0602020104020603"/>
              <a:ea typeface="+mn-ea"/>
              <a:cs typeface="+mn-cs"/>
            </a:rPr>
            <a:t> periodic </a:t>
          </a:r>
        </a:p>
      </dgm:t>
    </dgm:pt>
    <dgm:pt modelId="{ED68AC39-B82A-4857-B90C-4C822F7D49C3}" type="parTrans" cxnId="{CC12A8C5-DACB-4FCD-A077-555E58E3E425}">
      <dgm:prSet/>
      <dgm:spPr/>
      <dgm:t>
        <a:bodyPr/>
        <a:lstStyle/>
        <a:p>
          <a:endParaRPr lang="en-US"/>
        </a:p>
      </dgm:t>
    </dgm:pt>
    <dgm:pt modelId="{4D66D051-FD14-41AB-A1D0-F0F3E9FAAB7B}" type="sibTrans" cxnId="{CC12A8C5-DACB-4FCD-A077-555E58E3E425}">
      <dgm:prSet/>
      <dgm:spPr/>
      <dgm:t>
        <a:bodyPr/>
        <a:lstStyle/>
        <a:p>
          <a:endParaRPr lang="en-US"/>
        </a:p>
      </dgm:t>
    </dgm:pt>
    <dgm:pt modelId="{C9FCBFD1-AE3A-4C31-9518-89E3AA8588B0}" type="pres">
      <dgm:prSet presAssocID="{F5C28EF3-02C1-4181-946E-C30C45B8A091}" presName="Name0" presStyleCnt="0">
        <dgm:presLayoutVars>
          <dgm:dir/>
          <dgm:resizeHandles val="exact"/>
        </dgm:presLayoutVars>
      </dgm:prSet>
      <dgm:spPr/>
    </dgm:pt>
    <dgm:pt modelId="{1F9CE896-5B91-47BD-827E-0F048DABB95D}" type="pres">
      <dgm:prSet presAssocID="{F5C28EF3-02C1-4181-946E-C30C45B8A091}" presName="arrow" presStyleLbl="bgShp" presStyleIdx="0" presStyleCnt="1" custScaleY="250000" custLinFactNeighborX="3037" custLinFactNeighborY="-10572"/>
      <dgm:spPr/>
    </dgm:pt>
    <dgm:pt modelId="{0B48F3EE-3DF7-48B0-8CAA-3FA26260A65B}" type="pres">
      <dgm:prSet presAssocID="{F5C28EF3-02C1-4181-946E-C30C45B8A091}" presName="points" presStyleCnt="0"/>
      <dgm:spPr/>
    </dgm:pt>
    <dgm:pt modelId="{40E63CC9-7B0F-4527-92A3-CE1BD6DE49B8}" type="pres">
      <dgm:prSet presAssocID="{3A0D87A0-3F7B-4262-BAA8-885509D2A648}" presName="compositeA" presStyleCnt="0"/>
      <dgm:spPr/>
    </dgm:pt>
    <dgm:pt modelId="{AC1327A8-26A1-45C2-8A5C-9D130F50E193}" type="pres">
      <dgm:prSet presAssocID="{3A0D87A0-3F7B-4262-BAA8-885509D2A648}" presName="textA" presStyleLbl="revTx" presStyleIdx="0" presStyleCnt="8" custScaleX="311204">
        <dgm:presLayoutVars>
          <dgm:bulletEnabled val="1"/>
        </dgm:presLayoutVars>
      </dgm:prSet>
      <dgm:spPr/>
    </dgm:pt>
    <dgm:pt modelId="{CF5C08C9-F79E-41F0-98B6-4608D697015A}" type="pres">
      <dgm:prSet presAssocID="{3A0D87A0-3F7B-4262-BAA8-885509D2A648}" presName="circleA" presStyleLbl="node1" presStyleIdx="0" presStyleCnt="8"/>
      <dgm:spPr/>
    </dgm:pt>
    <dgm:pt modelId="{8F2C1249-BBD3-46D9-947D-AE7E440941DA}" type="pres">
      <dgm:prSet presAssocID="{3A0D87A0-3F7B-4262-BAA8-885509D2A648}" presName="spaceA" presStyleCnt="0"/>
      <dgm:spPr/>
    </dgm:pt>
    <dgm:pt modelId="{3898F2FD-EBFC-4D56-83FE-7E203747D5E3}" type="pres">
      <dgm:prSet presAssocID="{862D4B8A-5655-4115-A98E-C5F6E3CC0137}" presName="space" presStyleCnt="0"/>
      <dgm:spPr/>
    </dgm:pt>
    <dgm:pt modelId="{077855A9-0B13-450C-B2A5-20AF5BEF298A}" type="pres">
      <dgm:prSet presAssocID="{EE96BB3C-9344-4D16-B265-95A611B55D36}" presName="compositeB" presStyleCnt="0"/>
      <dgm:spPr/>
    </dgm:pt>
    <dgm:pt modelId="{03B0E204-ABE8-421E-B152-D671E25F83FB}" type="pres">
      <dgm:prSet presAssocID="{EE96BB3C-9344-4D16-B265-95A611B55D36}" presName="textB" presStyleLbl="revTx" presStyleIdx="1" presStyleCnt="8" custScaleX="277489">
        <dgm:presLayoutVars>
          <dgm:bulletEnabled val="1"/>
        </dgm:presLayoutVars>
      </dgm:prSet>
      <dgm:spPr/>
    </dgm:pt>
    <dgm:pt modelId="{BE9C0959-70D0-4CE9-8459-2C1EDE40B6C6}" type="pres">
      <dgm:prSet presAssocID="{EE96BB3C-9344-4D16-B265-95A611B55D36}" presName="circleB" presStyleLbl="node1" presStyleIdx="1" presStyleCnt="8"/>
      <dgm:spPr/>
    </dgm:pt>
    <dgm:pt modelId="{C5333D85-35B4-4E06-A711-F3DFCF5787EB}" type="pres">
      <dgm:prSet presAssocID="{EE96BB3C-9344-4D16-B265-95A611B55D36}" presName="spaceB" presStyleCnt="0"/>
      <dgm:spPr/>
    </dgm:pt>
    <dgm:pt modelId="{BAB47F2D-2152-41D5-AEEC-E1A684B505C8}" type="pres">
      <dgm:prSet presAssocID="{AD7C108C-1EA5-42E4-BB5F-6DA570D641E5}" presName="space" presStyleCnt="0"/>
      <dgm:spPr/>
    </dgm:pt>
    <dgm:pt modelId="{CCEC96E8-A42D-4907-A1AE-BB718911EA92}" type="pres">
      <dgm:prSet presAssocID="{83D11BB8-5A28-4C37-B448-331614A6E92F}" presName="compositeA" presStyleCnt="0"/>
      <dgm:spPr/>
    </dgm:pt>
    <dgm:pt modelId="{9C2F29D6-8DCA-4398-8A39-DA9E8BFBA248}" type="pres">
      <dgm:prSet presAssocID="{83D11BB8-5A28-4C37-B448-331614A6E92F}" presName="textA" presStyleLbl="revTx" presStyleIdx="2" presStyleCnt="8" custScaleX="316286">
        <dgm:presLayoutVars>
          <dgm:bulletEnabled val="1"/>
        </dgm:presLayoutVars>
      </dgm:prSet>
      <dgm:spPr/>
    </dgm:pt>
    <dgm:pt modelId="{8086E84D-5CF0-4DD1-ABA0-4A1E2A7AFBCB}" type="pres">
      <dgm:prSet presAssocID="{83D11BB8-5A28-4C37-B448-331614A6E92F}" presName="circleA" presStyleLbl="node1" presStyleIdx="2" presStyleCnt="8"/>
      <dgm:spPr/>
    </dgm:pt>
    <dgm:pt modelId="{FC9D16A2-6C4C-407A-A775-A5144565A7B6}" type="pres">
      <dgm:prSet presAssocID="{83D11BB8-5A28-4C37-B448-331614A6E92F}" presName="spaceA" presStyleCnt="0"/>
      <dgm:spPr/>
    </dgm:pt>
    <dgm:pt modelId="{7F70B9C2-6298-46EE-85E9-0E4652626EB8}" type="pres">
      <dgm:prSet presAssocID="{0DE40C77-6D6B-4F9E-A1C8-8B4532924E58}" presName="space" presStyleCnt="0"/>
      <dgm:spPr/>
    </dgm:pt>
    <dgm:pt modelId="{8E06B059-3F3D-44BB-AC4A-3BC224895747}" type="pres">
      <dgm:prSet presAssocID="{B83F61EB-3991-4AE7-A284-91414DE0F628}" presName="compositeB" presStyleCnt="0"/>
      <dgm:spPr/>
    </dgm:pt>
    <dgm:pt modelId="{A78525FB-A6F7-4481-A2F5-053ADD11A5DC}" type="pres">
      <dgm:prSet presAssocID="{B83F61EB-3991-4AE7-A284-91414DE0F628}" presName="textB" presStyleLbl="revTx" presStyleIdx="3" presStyleCnt="8" custScaleX="180069">
        <dgm:presLayoutVars>
          <dgm:bulletEnabled val="1"/>
        </dgm:presLayoutVars>
      </dgm:prSet>
      <dgm:spPr/>
    </dgm:pt>
    <dgm:pt modelId="{FF980BF7-EDA2-4A9B-9631-109173A2E3CB}" type="pres">
      <dgm:prSet presAssocID="{B83F61EB-3991-4AE7-A284-91414DE0F628}" presName="circleB" presStyleLbl="node1" presStyleIdx="3" presStyleCnt="8"/>
      <dgm:spPr/>
    </dgm:pt>
    <dgm:pt modelId="{C83F25BC-1281-4708-B39B-F7E23C02D41A}" type="pres">
      <dgm:prSet presAssocID="{B83F61EB-3991-4AE7-A284-91414DE0F628}" presName="spaceB" presStyleCnt="0"/>
      <dgm:spPr/>
    </dgm:pt>
    <dgm:pt modelId="{A684D75F-3038-40EC-8D01-CB72F31C6033}" type="pres">
      <dgm:prSet presAssocID="{4494679E-E23A-4D94-8527-A65A8A54F7BF}" presName="space" presStyleCnt="0"/>
      <dgm:spPr/>
    </dgm:pt>
    <dgm:pt modelId="{FB774062-B1A5-4FD0-848C-CC250562719A}" type="pres">
      <dgm:prSet presAssocID="{69E90896-EC2B-439D-A7A5-0DC18C1E30A7}" presName="compositeA" presStyleCnt="0"/>
      <dgm:spPr/>
    </dgm:pt>
    <dgm:pt modelId="{A7C30EBA-C928-49A1-BD63-64758AE3D2C5}" type="pres">
      <dgm:prSet presAssocID="{69E90896-EC2B-439D-A7A5-0DC18C1E30A7}" presName="textA" presStyleLbl="revTx" presStyleIdx="4" presStyleCnt="8" custScaleX="262417">
        <dgm:presLayoutVars>
          <dgm:bulletEnabled val="1"/>
        </dgm:presLayoutVars>
      </dgm:prSet>
      <dgm:spPr/>
    </dgm:pt>
    <dgm:pt modelId="{AE900338-5107-4AF5-A567-9B28065EA338}" type="pres">
      <dgm:prSet presAssocID="{69E90896-EC2B-439D-A7A5-0DC18C1E30A7}" presName="circleA" presStyleLbl="node1" presStyleIdx="4" presStyleCnt="8"/>
      <dgm:spPr/>
    </dgm:pt>
    <dgm:pt modelId="{585E1659-CCAA-4AF1-9BBB-7DCEE5CBF830}" type="pres">
      <dgm:prSet presAssocID="{69E90896-EC2B-439D-A7A5-0DC18C1E30A7}" presName="spaceA" presStyleCnt="0"/>
      <dgm:spPr/>
    </dgm:pt>
    <dgm:pt modelId="{43EB9C7A-CD47-4216-B39E-5E5F2E18071C}" type="pres">
      <dgm:prSet presAssocID="{18481F75-8E03-4A4F-8261-3E828022365A}" presName="space" presStyleCnt="0"/>
      <dgm:spPr/>
    </dgm:pt>
    <dgm:pt modelId="{52D25384-04AD-4922-86C3-39874743DE9A}" type="pres">
      <dgm:prSet presAssocID="{36637B77-2BCA-433A-9A97-4D0445434D36}" presName="compositeB" presStyleCnt="0"/>
      <dgm:spPr/>
    </dgm:pt>
    <dgm:pt modelId="{4794CD6B-CD5D-47E1-987B-532D83BB81E5}" type="pres">
      <dgm:prSet presAssocID="{36637B77-2BCA-433A-9A97-4D0445434D36}" presName="textB" presStyleLbl="revTx" presStyleIdx="5" presStyleCnt="8" custScaleX="300774">
        <dgm:presLayoutVars>
          <dgm:bulletEnabled val="1"/>
        </dgm:presLayoutVars>
      </dgm:prSet>
      <dgm:spPr/>
    </dgm:pt>
    <dgm:pt modelId="{597FEEC1-A36E-4C38-90B3-A506B895B42B}" type="pres">
      <dgm:prSet presAssocID="{36637B77-2BCA-433A-9A97-4D0445434D36}" presName="circleB" presStyleLbl="node1" presStyleIdx="5" presStyleCnt="8"/>
      <dgm:spPr/>
    </dgm:pt>
    <dgm:pt modelId="{8BE8BB19-3B70-4CB9-BD4A-3A45A7E45F81}" type="pres">
      <dgm:prSet presAssocID="{36637B77-2BCA-433A-9A97-4D0445434D36}" presName="spaceB" presStyleCnt="0"/>
      <dgm:spPr/>
    </dgm:pt>
    <dgm:pt modelId="{7DA868B1-2445-4CD3-B51B-C6B09FFE7034}" type="pres">
      <dgm:prSet presAssocID="{CF36FF64-D8BA-474C-8DA6-6F66BEBD911D}" presName="space" presStyleCnt="0"/>
      <dgm:spPr/>
    </dgm:pt>
    <dgm:pt modelId="{FC33E839-103A-49DE-9DC0-B783E4846B70}" type="pres">
      <dgm:prSet presAssocID="{08656AC7-DBDF-48E2-9FA4-15CD9B28E210}" presName="compositeA" presStyleCnt="0"/>
      <dgm:spPr/>
    </dgm:pt>
    <dgm:pt modelId="{C1F73F80-4F60-42E5-A9B6-D0A4544E5F2C}" type="pres">
      <dgm:prSet presAssocID="{08656AC7-DBDF-48E2-9FA4-15CD9B28E210}" presName="textA" presStyleLbl="revTx" presStyleIdx="6" presStyleCnt="8" custScaleX="339942">
        <dgm:presLayoutVars>
          <dgm:bulletEnabled val="1"/>
        </dgm:presLayoutVars>
      </dgm:prSet>
      <dgm:spPr/>
    </dgm:pt>
    <dgm:pt modelId="{74B8E47C-EA32-443B-A743-9E9E5642FC32}" type="pres">
      <dgm:prSet presAssocID="{08656AC7-DBDF-48E2-9FA4-15CD9B28E210}" presName="circleA" presStyleLbl="node1" presStyleIdx="6" presStyleCnt="8"/>
      <dgm:spPr/>
    </dgm:pt>
    <dgm:pt modelId="{3481A333-B039-4014-BEF7-769855B61C78}" type="pres">
      <dgm:prSet presAssocID="{08656AC7-DBDF-48E2-9FA4-15CD9B28E210}" presName="spaceA" presStyleCnt="0"/>
      <dgm:spPr/>
    </dgm:pt>
    <dgm:pt modelId="{398D87E1-13D6-4266-B632-18D2DCA418D1}" type="pres">
      <dgm:prSet presAssocID="{4E9A1F55-6450-4B19-935F-E5630FC712E8}" presName="space" presStyleCnt="0"/>
      <dgm:spPr/>
    </dgm:pt>
    <dgm:pt modelId="{2BE9520D-BA36-4CAC-A185-06420B461A00}" type="pres">
      <dgm:prSet presAssocID="{A0ABCF18-C089-408C-ABE3-00EBF9A1A5D6}" presName="compositeB" presStyleCnt="0"/>
      <dgm:spPr/>
    </dgm:pt>
    <dgm:pt modelId="{AAB43E0A-C220-4C4C-BA33-DC78A2A134C7}" type="pres">
      <dgm:prSet presAssocID="{A0ABCF18-C089-408C-ABE3-00EBF9A1A5D6}" presName="textB" presStyleLbl="revTx" presStyleIdx="7" presStyleCnt="8" custScaleX="371139">
        <dgm:presLayoutVars>
          <dgm:bulletEnabled val="1"/>
        </dgm:presLayoutVars>
      </dgm:prSet>
      <dgm:spPr/>
    </dgm:pt>
    <dgm:pt modelId="{BC04464E-7510-48C8-84EA-FE0656D67C82}" type="pres">
      <dgm:prSet presAssocID="{A0ABCF18-C089-408C-ABE3-00EBF9A1A5D6}" presName="circleB" presStyleLbl="node1" presStyleIdx="7" presStyleCnt="8"/>
      <dgm:spPr/>
    </dgm:pt>
    <dgm:pt modelId="{91CFC491-3ECC-44A6-8544-0CCEF94250EB}" type="pres">
      <dgm:prSet presAssocID="{A0ABCF18-C089-408C-ABE3-00EBF9A1A5D6}" presName="spaceB" presStyleCnt="0"/>
      <dgm:spPr/>
    </dgm:pt>
  </dgm:ptLst>
  <dgm:cxnLst>
    <dgm:cxn modelId="{FD7F1807-F9C1-42D9-B8C5-D9B06EA41CCE}" srcId="{F5C28EF3-02C1-4181-946E-C30C45B8A091}" destId="{B83F61EB-3991-4AE7-A284-91414DE0F628}" srcOrd="3" destOrd="0" parTransId="{B2D47EDB-9BC7-4FA5-AE86-2CA2118DA3EE}" sibTransId="{4494679E-E23A-4D94-8527-A65A8A54F7BF}"/>
    <dgm:cxn modelId="{E3B84709-4DC5-4D13-A727-9F8E04A5B4A7}" type="presOf" srcId="{A0ABCF18-C089-408C-ABE3-00EBF9A1A5D6}" destId="{AAB43E0A-C220-4C4C-BA33-DC78A2A134C7}" srcOrd="0" destOrd="0" presId="urn:microsoft.com/office/officeart/2005/8/layout/hProcess11"/>
    <dgm:cxn modelId="{7D917514-DE93-47E3-8869-452D75D3882D}" type="presOf" srcId="{69E90896-EC2B-439D-A7A5-0DC18C1E30A7}" destId="{A7C30EBA-C928-49A1-BD63-64758AE3D2C5}" srcOrd="0" destOrd="0" presId="urn:microsoft.com/office/officeart/2005/8/layout/hProcess11"/>
    <dgm:cxn modelId="{4B867A21-0FA6-4BDA-8892-6273437EB366}" srcId="{F5C28EF3-02C1-4181-946E-C30C45B8A091}" destId="{36637B77-2BCA-433A-9A97-4D0445434D36}" srcOrd="5" destOrd="0" parTransId="{E53FF152-022B-4BA9-AAC0-1E233E52E978}" sibTransId="{CF36FF64-D8BA-474C-8DA6-6F66BEBD911D}"/>
    <dgm:cxn modelId="{66C13725-AB4C-49F8-B7BA-FDF558A42646}" type="presOf" srcId="{3A0D87A0-3F7B-4262-BAA8-885509D2A648}" destId="{AC1327A8-26A1-45C2-8A5C-9D130F50E193}" srcOrd="0" destOrd="0" presId="urn:microsoft.com/office/officeart/2005/8/layout/hProcess11"/>
    <dgm:cxn modelId="{C8261D27-E412-4386-940A-93AD5779E861}" srcId="{F5C28EF3-02C1-4181-946E-C30C45B8A091}" destId="{EE96BB3C-9344-4D16-B265-95A611B55D36}" srcOrd="1" destOrd="0" parTransId="{1F8F6D46-8F67-4DBA-9CDC-45DD247DF86D}" sibTransId="{AD7C108C-1EA5-42E4-BB5F-6DA570D641E5}"/>
    <dgm:cxn modelId="{CFCFFE69-AD8D-4EF5-9F56-10A5874399D3}" type="presOf" srcId="{08656AC7-DBDF-48E2-9FA4-15CD9B28E210}" destId="{C1F73F80-4F60-42E5-A9B6-D0A4544E5F2C}" srcOrd="0" destOrd="0" presId="urn:microsoft.com/office/officeart/2005/8/layout/hProcess11"/>
    <dgm:cxn modelId="{2EA13E57-D6FA-4412-990F-E129AAD307A0}" srcId="{F5C28EF3-02C1-4181-946E-C30C45B8A091}" destId="{69E90896-EC2B-439D-A7A5-0DC18C1E30A7}" srcOrd="4" destOrd="0" parTransId="{27A08F4E-25B8-4DDA-887C-A7ED8E77B7CF}" sibTransId="{18481F75-8E03-4A4F-8261-3E828022365A}"/>
    <dgm:cxn modelId="{94D1FC59-558A-40A7-B3D0-6AADEA54D8B3}" type="presOf" srcId="{EE96BB3C-9344-4D16-B265-95A611B55D36}" destId="{03B0E204-ABE8-421E-B152-D671E25F83FB}" srcOrd="0" destOrd="0" presId="urn:microsoft.com/office/officeart/2005/8/layout/hProcess11"/>
    <dgm:cxn modelId="{3CCD727C-8774-4089-BCCB-80232BC471BF}" srcId="{F5C28EF3-02C1-4181-946E-C30C45B8A091}" destId="{3A0D87A0-3F7B-4262-BAA8-885509D2A648}" srcOrd="0" destOrd="0" parTransId="{0EB15157-92D5-4FD9-BBFB-8C9E2C6BBA08}" sibTransId="{862D4B8A-5655-4115-A98E-C5F6E3CC0137}"/>
    <dgm:cxn modelId="{60EFE48B-CE90-4612-A9AB-DF01E654DB05}" type="presOf" srcId="{36637B77-2BCA-433A-9A97-4D0445434D36}" destId="{4794CD6B-CD5D-47E1-987B-532D83BB81E5}" srcOrd="0" destOrd="0" presId="urn:microsoft.com/office/officeart/2005/8/layout/hProcess11"/>
    <dgm:cxn modelId="{CD1D8C9D-A651-40AA-8165-152A72D2756F}" type="presOf" srcId="{83D11BB8-5A28-4C37-B448-331614A6E92F}" destId="{9C2F29D6-8DCA-4398-8A39-DA9E8BFBA248}" srcOrd="0" destOrd="0" presId="urn:microsoft.com/office/officeart/2005/8/layout/hProcess11"/>
    <dgm:cxn modelId="{5A9C01A1-861B-4461-AA6A-B9D8AAF92D2D}" type="presOf" srcId="{B83F61EB-3991-4AE7-A284-91414DE0F628}" destId="{A78525FB-A6F7-4481-A2F5-053ADD11A5DC}" srcOrd="0" destOrd="0" presId="urn:microsoft.com/office/officeart/2005/8/layout/hProcess11"/>
    <dgm:cxn modelId="{D228BAA1-B285-4544-B36B-C8C629311D52}" srcId="{F5C28EF3-02C1-4181-946E-C30C45B8A091}" destId="{08656AC7-DBDF-48E2-9FA4-15CD9B28E210}" srcOrd="6" destOrd="0" parTransId="{1561A0B1-737C-4F5A-ABD8-6B690FCD6428}" sibTransId="{4E9A1F55-6450-4B19-935F-E5630FC712E8}"/>
    <dgm:cxn modelId="{CC12A8C5-DACB-4FCD-A077-555E58E3E425}" srcId="{F5C28EF3-02C1-4181-946E-C30C45B8A091}" destId="{A0ABCF18-C089-408C-ABE3-00EBF9A1A5D6}" srcOrd="7" destOrd="0" parTransId="{ED68AC39-B82A-4857-B90C-4C822F7D49C3}" sibTransId="{4D66D051-FD14-41AB-A1D0-F0F3E9FAAB7B}"/>
    <dgm:cxn modelId="{D18B39D7-6954-4868-A631-AE9E1858EFF8}" srcId="{F5C28EF3-02C1-4181-946E-C30C45B8A091}" destId="{83D11BB8-5A28-4C37-B448-331614A6E92F}" srcOrd="2" destOrd="0" parTransId="{852836ED-F397-4584-8753-E23C22FF71CB}" sibTransId="{0DE40C77-6D6B-4F9E-A1C8-8B4532924E58}"/>
    <dgm:cxn modelId="{B62499D7-23F2-481C-95CB-170F7CE244CB}" type="presOf" srcId="{F5C28EF3-02C1-4181-946E-C30C45B8A091}" destId="{C9FCBFD1-AE3A-4C31-9518-89E3AA8588B0}" srcOrd="0" destOrd="0" presId="urn:microsoft.com/office/officeart/2005/8/layout/hProcess11"/>
    <dgm:cxn modelId="{07208F6B-4A4B-4CB7-81A9-B9E0BC49BE4D}" type="presParOf" srcId="{C9FCBFD1-AE3A-4C31-9518-89E3AA8588B0}" destId="{1F9CE896-5B91-47BD-827E-0F048DABB95D}" srcOrd="0" destOrd="0" presId="urn:microsoft.com/office/officeart/2005/8/layout/hProcess11"/>
    <dgm:cxn modelId="{5BA36051-7702-4878-B3A8-28FE6390DE69}" type="presParOf" srcId="{C9FCBFD1-AE3A-4C31-9518-89E3AA8588B0}" destId="{0B48F3EE-3DF7-48B0-8CAA-3FA26260A65B}" srcOrd="1" destOrd="0" presId="urn:microsoft.com/office/officeart/2005/8/layout/hProcess11"/>
    <dgm:cxn modelId="{E9DF6324-E5AD-4929-9309-B6271791C691}" type="presParOf" srcId="{0B48F3EE-3DF7-48B0-8CAA-3FA26260A65B}" destId="{40E63CC9-7B0F-4527-92A3-CE1BD6DE49B8}" srcOrd="0" destOrd="0" presId="urn:microsoft.com/office/officeart/2005/8/layout/hProcess11"/>
    <dgm:cxn modelId="{F4CDF673-15BA-4C24-8813-796CFF1CEE0F}" type="presParOf" srcId="{40E63CC9-7B0F-4527-92A3-CE1BD6DE49B8}" destId="{AC1327A8-26A1-45C2-8A5C-9D130F50E193}" srcOrd="0" destOrd="0" presId="urn:microsoft.com/office/officeart/2005/8/layout/hProcess11"/>
    <dgm:cxn modelId="{FDC5E114-A9C2-4A52-8E35-3588E37B9442}" type="presParOf" srcId="{40E63CC9-7B0F-4527-92A3-CE1BD6DE49B8}" destId="{CF5C08C9-F79E-41F0-98B6-4608D697015A}" srcOrd="1" destOrd="0" presId="urn:microsoft.com/office/officeart/2005/8/layout/hProcess11"/>
    <dgm:cxn modelId="{D678A7AA-0B23-46B7-A40D-B7270B8D937F}" type="presParOf" srcId="{40E63CC9-7B0F-4527-92A3-CE1BD6DE49B8}" destId="{8F2C1249-BBD3-46D9-947D-AE7E440941DA}" srcOrd="2" destOrd="0" presId="urn:microsoft.com/office/officeart/2005/8/layout/hProcess11"/>
    <dgm:cxn modelId="{0F800A49-CAD1-4288-B59A-A21951CAEE1B}" type="presParOf" srcId="{0B48F3EE-3DF7-48B0-8CAA-3FA26260A65B}" destId="{3898F2FD-EBFC-4D56-83FE-7E203747D5E3}" srcOrd="1" destOrd="0" presId="urn:microsoft.com/office/officeart/2005/8/layout/hProcess11"/>
    <dgm:cxn modelId="{3E89B6FE-D385-40F5-9DCE-5F8F59784713}" type="presParOf" srcId="{0B48F3EE-3DF7-48B0-8CAA-3FA26260A65B}" destId="{077855A9-0B13-450C-B2A5-20AF5BEF298A}" srcOrd="2" destOrd="0" presId="urn:microsoft.com/office/officeart/2005/8/layout/hProcess11"/>
    <dgm:cxn modelId="{748472AB-EAE6-4D3C-9A9A-C77AEFE4AB2E}" type="presParOf" srcId="{077855A9-0B13-450C-B2A5-20AF5BEF298A}" destId="{03B0E204-ABE8-421E-B152-D671E25F83FB}" srcOrd="0" destOrd="0" presId="urn:microsoft.com/office/officeart/2005/8/layout/hProcess11"/>
    <dgm:cxn modelId="{664C13D7-6330-4194-A0F8-8F1D685B6E61}" type="presParOf" srcId="{077855A9-0B13-450C-B2A5-20AF5BEF298A}" destId="{BE9C0959-70D0-4CE9-8459-2C1EDE40B6C6}" srcOrd="1" destOrd="0" presId="urn:microsoft.com/office/officeart/2005/8/layout/hProcess11"/>
    <dgm:cxn modelId="{DEE7C15B-DF11-4981-A14C-E8ADA81DEFB9}" type="presParOf" srcId="{077855A9-0B13-450C-B2A5-20AF5BEF298A}" destId="{C5333D85-35B4-4E06-A711-F3DFCF5787EB}" srcOrd="2" destOrd="0" presId="urn:microsoft.com/office/officeart/2005/8/layout/hProcess11"/>
    <dgm:cxn modelId="{7FEB226E-AE4B-4DE0-9238-855CB5021293}" type="presParOf" srcId="{0B48F3EE-3DF7-48B0-8CAA-3FA26260A65B}" destId="{BAB47F2D-2152-41D5-AEEC-E1A684B505C8}" srcOrd="3" destOrd="0" presId="urn:microsoft.com/office/officeart/2005/8/layout/hProcess11"/>
    <dgm:cxn modelId="{B0DB17FF-1A5E-4448-9D8F-02FEE20A16A2}" type="presParOf" srcId="{0B48F3EE-3DF7-48B0-8CAA-3FA26260A65B}" destId="{CCEC96E8-A42D-4907-A1AE-BB718911EA92}" srcOrd="4" destOrd="0" presId="urn:microsoft.com/office/officeart/2005/8/layout/hProcess11"/>
    <dgm:cxn modelId="{9DF1BDF7-2B43-4474-B2EE-32F026ADC13A}" type="presParOf" srcId="{CCEC96E8-A42D-4907-A1AE-BB718911EA92}" destId="{9C2F29D6-8DCA-4398-8A39-DA9E8BFBA248}" srcOrd="0" destOrd="0" presId="urn:microsoft.com/office/officeart/2005/8/layout/hProcess11"/>
    <dgm:cxn modelId="{0014DAF2-F117-4473-B035-832FE0F8BF6F}" type="presParOf" srcId="{CCEC96E8-A42D-4907-A1AE-BB718911EA92}" destId="{8086E84D-5CF0-4DD1-ABA0-4A1E2A7AFBCB}" srcOrd="1" destOrd="0" presId="urn:microsoft.com/office/officeart/2005/8/layout/hProcess11"/>
    <dgm:cxn modelId="{7C5CD790-9126-4BF9-94DB-B1D4E5CDDEDF}" type="presParOf" srcId="{CCEC96E8-A42D-4907-A1AE-BB718911EA92}" destId="{FC9D16A2-6C4C-407A-A775-A5144565A7B6}" srcOrd="2" destOrd="0" presId="urn:microsoft.com/office/officeart/2005/8/layout/hProcess11"/>
    <dgm:cxn modelId="{8DF239A8-A507-4007-B004-BD571C70FD2A}" type="presParOf" srcId="{0B48F3EE-3DF7-48B0-8CAA-3FA26260A65B}" destId="{7F70B9C2-6298-46EE-85E9-0E4652626EB8}" srcOrd="5" destOrd="0" presId="urn:microsoft.com/office/officeart/2005/8/layout/hProcess11"/>
    <dgm:cxn modelId="{7370BD19-6407-4CC5-A6D1-74AF59528917}" type="presParOf" srcId="{0B48F3EE-3DF7-48B0-8CAA-3FA26260A65B}" destId="{8E06B059-3F3D-44BB-AC4A-3BC224895747}" srcOrd="6" destOrd="0" presId="urn:microsoft.com/office/officeart/2005/8/layout/hProcess11"/>
    <dgm:cxn modelId="{C5D806DF-B5BD-49A8-B852-49E9F3570DA6}" type="presParOf" srcId="{8E06B059-3F3D-44BB-AC4A-3BC224895747}" destId="{A78525FB-A6F7-4481-A2F5-053ADD11A5DC}" srcOrd="0" destOrd="0" presId="urn:microsoft.com/office/officeart/2005/8/layout/hProcess11"/>
    <dgm:cxn modelId="{084C31C1-AB87-4953-879C-E4992D2BE773}" type="presParOf" srcId="{8E06B059-3F3D-44BB-AC4A-3BC224895747}" destId="{FF980BF7-EDA2-4A9B-9631-109173A2E3CB}" srcOrd="1" destOrd="0" presId="urn:microsoft.com/office/officeart/2005/8/layout/hProcess11"/>
    <dgm:cxn modelId="{AAAE3282-3072-48D2-907A-1568A951135B}" type="presParOf" srcId="{8E06B059-3F3D-44BB-AC4A-3BC224895747}" destId="{C83F25BC-1281-4708-B39B-F7E23C02D41A}" srcOrd="2" destOrd="0" presId="urn:microsoft.com/office/officeart/2005/8/layout/hProcess11"/>
    <dgm:cxn modelId="{468A58FE-50D3-411C-B19A-76C75F568B37}" type="presParOf" srcId="{0B48F3EE-3DF7-48B0-8CAA-3FA26260A65B}" destId="{A684D75F-3038-40EC-8D01-CB72F31C6033}" srcOrd="7" destOrd="0" presId="urn:microsoft.com/office/officeart/2005/8/layout/hProcess11"/>
    <dgm:cxn modelId="{63A75CE5-12EF-4A22-B2F9-AD7539248D97}" type="presParOf" srcId="{0B48F3EE-3DF7-48B0-8CAA-3FA26260A65B}" destId="{FB774062-B1A5-4FD0-848C-CC250562719A}" srcOrd="8" destOrd="0" presId="urn:microsoft.com/office/officeart/2005/8/layout/hProcess11"/>
    <dgm:cxn modelId="{E6880DFF-F43D-47AA-A91C-E57C2AF8BAE8}" type="presParOf" srcId="{FB774062-B1A5-4FD0-848C-CC250562719A}" destId="{A7C30EBA-C928-49A1-BD63-64758AE3D2C5}" srcOrd="0" destOrd="0" presId="urn:microsoft.com/office/officeart/2005/8/layout/hProcess11"/>
    <dgm:cxn modelId="{BDAC8FAB-4EF4-460C-9E5B-C7B2169D26AA}" type="presParOf" srcId="{FB774062-B1A5-4FD0-848C-CC250562719A}" destId="{AE900338-5107-4AF5-A567-9B28065EA338}" srcOrd="1" destOrd="0" presId="urn:microsoft.com/office/officeart/2005/8/layout/hProcess11"/>
    <dgm:cxn modelId="{53B60285-018E-4DE5-8E53-1E33DD303C0F}" type="presParOf" srcId="{FB774062-B1A5-4FD0-848C-CC250562719A}" destId="{585E1659-CCAA-4AF1-9BBB-7DCEE5CBF830}" srcOrd="2" destOrd="0" presId="urn:microsoft.com/office/officeart/2005/8/layout/hProcess11"/>
    <dgm:cxn modelId="{1F9B870B-D86A-40F3-BC46-4A681A3EB7F8}" type="presParOf" srcId="{0B48F3EE-3DF7-48B0-8CAA-3FA26260A65B}" destId="{43EB9C7A-CD47-4216-B39E-5E5F2E18071C}" srcOrd="9" destOrd="0" presId="urn:microsoft.com/office/officeart/2005/8/layout/hProcess11"/>
    <dgm:cxn modelId="{2ADEE208-EA6F-4247-9BC8-023310C7910E}" type="presParOf" srcId="{0B48F3EE-3DF7-48B0-8CAA-3FA26260A65B}" destId="{52D25384-04AD-4922-86C3-39874743DE9A}" srcOrd="10" destOrd="0" presId="urn:microsoft.com/office/officeart/2005/8/layout/hProcess11"/>
    <dgm:cxn modelId="{C538006A-674B-4B4F-871E-A3607B0FA523}" type="presParOf" srcId="{52D25384-04AD-4922-86C3-39874743DE9A}" destId="{4794CD6B-CD5D-47E1-987B-532D83BB81E5}" srcOrd="0" destOrd="0" presId="urn:microsoft.com/office/officeart/2005/8/layout/hProcess11"/>
    <dgm:cxn modelId="{421D3618-642C-4131-A520-86ED30A8B08C}" type="presParOf" srcId="{52D25384-04AD-4922-86C3-39874743DE9A}" destId="{597FEEC1-A36E-4C38-90B3-A506B895B42B}" srcOrd="1" destOrd="0" presId="urn:microsoft.com/office/officeart/2005/8/layout/hProcess11"/>
    <dgm:cxn modelId="{CBEADD40-E118-415B-920E-34BA54FBA892}" type="presParOf" srcId="{52D25384-04AD-4922-86C3-39874743DE9A}" destId="{8BE8BB19-3B70-4CB9-BD4A-3A45A7E45F81}" srcOrd="2" destOrd="0" presId="urn:microsoft.com/office/officeart/2005/8/layout/hProcess11"/>
    <dgm:cxn modelId="{DAB9EA23-869B-412E-91CE-B49FC8E3DD94}" type="presParOf" srcId="{0B48F3EE-3DF7-48B0-8CAA-3FA26260A65B}" destId="{7DA868B1-2445-4CD3-B51B-C6B09FFE7034}" srcOrd="11" destOrd="0" presId="urn:microsoft.com/office/officeart/2005/8/layout/hProcess11"/>
    <dgm:cxn modelId="{BE7D5912-F031-4352-B891-44B020AA879A}" type="presParOf" srcId="{0B48F3EE-3DF7-48B0-8CAA-3FA26260A65B}" destId="{FC33E839-103A-49DE-9DC0-B783E4846B70}" srcOrd="12" destOrd="0" presId="urn:microsoft.com/office/officeart/2005/8/layout/hProcess11"/>
    <dgm:cxn modelId="{C24B718D-0FC6-4E14-9E16-292F6DD66FC3}" type="presParOf" srcId="{FC33E839-103A-49DE-9DC0-B783E4846B70}" destId="{C1F73F80-4F60-42E5-A9B6-D0A4544E5F2C}" srcOrd="0" destOrd="0" presId="urn:microsoft.com/office/officeart/2005/8/layout/hProcess11"/>
    <dgm:cxn modelId="{7C40C560-FDEE-4307-8F01-0E827CACF0B8}" type="presParOf" srcId="{FC33E839-103A-49DE-9DC0-B783E4846B70}" destId="{74B8E47C-EA32-443B-A743-9E9E5642FC32}" srcOrd="1" destOrd="0" presId="urn:microsoft.com/office/officeart/2005/8/layout/hProcess11"/>
    <dgm:cxn modelId="{27C5145A-E593-4D67-ABF0-122216C1693D}" type="presParOf" srcId="{FC33E839-103A-49DE-9DC0-B783E4846B70}" destId="{3481A333-B039-4014-BEF7-769855B61C78}" srcOrd="2" destOrd="0" presId="urn:microsoft.com/office/officeart/2005/8/layout/hProcess11"/>
    <dgm:cxn modelId="{99FE3907-07D7-41C5-AB66-60ACDCEC4776}" type="presParOf" srcId="{0B48F3EE-3DF7-48B0-8CAA-3FA26260A65B}" destId="{398D87E1-13D6-4266-B632-18D2DCA418D1}" srcOrd="13" destOrd="0" presId="urn:microsoft.com/office/officeart/2005/8/layout/hProcess11"/>
    <dgm:cxn modelId="{27DC62B5-421F-4156-AF03-62BCB9406919}" type="presParOf" srcId="{0B48F3EE-3DF7-48B0-8CAA-3FA26260A65B}" destId="{2BE9520D-BA36-4CAC-A185-06420B461A00}" srcOrd="14" destOrd="0" presId="urn:microsoft.com/office/officeart/2005/8/layout/hProcess11"/>
    <dgm:cxn modelId="{4A54BA1E-054A-4721-A632-40A37510D3B9}" type="presParOf" srcId="{2BE9520D-BA36-4CAC-A185-06420B461A00}" destId="{AAB43E0A-C220-4C4C-BA33-DC78A2A134C7}" srcOrd="0" destOrd="0" presId="urn:microsoft.com/office/officeart/2005/8/layout/hProcess11"/>
    <dgm:cxn modelId="{BBF111A3-191F-4456-B35E-90D5388CF858}" type="presParOf" srcId="{2BE9520D-BA36-4CAC-A185-06420B461A00}" destId="{BC04464E-7510-48C8-84EA-FE0656D67C82}" srcOrd="1" destOrd="0" presId="urn:microsoft.com/office/officeart/2005/8/layout/hProcess11"/>
    <dgm:cxn modelId="{5BB56593-0E8B-442A-AE8F-5F478B181F2E}" type="presParOf" srcId="{2BE9520D-BA36-4CAC-A185-06420B461A00}" destId="{91CFC491-3ECC-44A6-8544-0CCEF94250E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64F81-C702-43B7-B964-BAAE26C9D1D5}">
      <dsp:nvSpPr>
        <dsp:cNvPr id="0" name=""/>
        <dsp:cNvSpPr/>
      </dsp:nvSpPr>
      <dsp:spPr>
        <a:xfrm>
          <a:off x="0" y="0"/>
          <a:ext cx="3937595" cy="3937595"/>
        </a:xfrm>
        <a:prstGeom prst="pie">
          <a:avLst>
            <a:gd name="adj1" fmla="val 5400000"/>
            <a:gd name="adj2" fmla="val 1620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B2D0EB7-332A-4B9B-8470-936021EBCF74}">
      <dsp:nvSpPr>
        <dsp:cNvPr id="0" name=""/>
        <dsp:cNvSpPr/>
      </dsp:nvSpPr>
      <dsp:spPr>
        <a:xfrm>
          <a:off x="1968797" y="0"/>
          <a:ext cx="6312122" cy="3937595"/>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RO" sz="1400" b="0" i="0" kern="1200" dirty="0"/>
            <a:t>1. Trebuie asigurate fonduri adecvate.</a:t>
          </a:r>
          <a:br>
            <a:rPr lang="ro-RO" sz="1400" b="0" i="0" kern="1200" dirty="0"/>
          </a:br>
          <a:br>
            <a:rPr lang="ro-RO" sz="1400" b="0" i="0" kern="1200" dirty="0"/>
          </a:br>
          <a:br>
            <a:rPr lang="ro-RO" sz="1400" b="0" i="0" kern="1200" dirty="0"/>
          </a:br>
          <a:r>
            <a:rPr lang="ro-RO" sz="1400" b="0" i="0" kern="1200" dirty="0"/>
            <a:t>2. Planificarea financiară ajută la asigurarea unui echilibru rezonabil între ieșire</a:t>
          </a:r>
          <a:r>
            <a:rPr lang="en-US" sz="1400" b="0" i="0" kern="1200" dirty="0"/>
            <a:t>le</a:t>
          </a:r>
          <a:r>
            <a:rPr lang="ro-RO" sz="1400" b="0" i="0" kern="1200" dirty="0"/>
            <a:t> și </a:t>
          </a:r>
          <a:r>
            <a:rPr lang="en-US" sz="1400" b="0" i="0" kern="1200" dirty="0" err="1"/>
            <a:t>intr</a:t>
          </a:r>
          <a:r>
            <a:rPr lang="ro-RO" sz="1400" b="0" i="0" kern="1200" dirty="0"/>
            <a:t>ă</a:t>
          </a:r>
          <a:r>
            <a:rPr lang="en-US" sz="1400" b="0" i="0" kern="1200" dirty="0"/>
            <a:t>rile</a:t>
          </a:r>
          <a:r>
            <a:rPr lang="ro-RO" sz="1400" b="0" i="0" kern="1200" dirty="0"/>
            <a:t> de fonduri, astfel încât să se mențină stabilitatea.</a:t>
          </a:r>
          <a:br>
            <a:rPr lang="ro-RO" sz="1400" b="0" i="0" kern="1200" dirty="0"/>
          </a:br>
          <a:br>
            <a:rPr lang="ro-RO" sz="1400" b="0" i="0" kern="1200" dirty="0"/>
          </a:br>
          <a:br>
            <a:rPr lang="ro-RO" sz="1400" b="0" i="0" kern="1200" dirty="0"/>
          </a:br>
          <a:r>
            <a:rPr lang="ro-RO" sz="1400" b="0" i="0" kern="1200" dirty="0"/>
            <a:t>3. Planificarea financiară asigură faptul că </a:t>
          </a:r>
          <a:r>
            <a:rPr lang="en-US" sz="1400" b="0" i="0" kern="1200" dirty="0"/>
            <a:t>“</a:t>
          </a:r>
          <a:r>
            <a:rPr lang="ro-RO" sz="1400" b="0" i="0" kern="1200" dirty="0"/>
            <a:t>furnizorii de fonduri</a:t>
          </a:r>
          <a:r>
            <a:rPr lang="en-US" sz="1400" b="0" i="0" kern="1200" dirty="0"/>
            <a:t>”</a:t>
          </a:r>
          <a:r>
            <a:rPr lang="ro-RO" sz="1400" b="0" i="0" kern="1200" dirty="0"/>
            <a:t> investesc cu ușurință în companii care exercită o planificare financiară.</a:t>
          </a:r>
          <a:br>
            <a:rPr lang="ro-RO" sz="1400" b="0" i="0" kern="1200" dirty="0"/>
          </a:br>
          <a:br>
            <a:rPr lang="ro-RO" sz="1400" b="0" i="0" kern="1200" dirty="0"/>
          </a:br>
          <a:br>
            <a:rPr lang="ro-RO" sz="1400" b="0" i="0" kern="1200" dirty="0"/>
          </a:br>
          <a:r>
            <a:rPr lang="ro-RO" sz="1400" b="0" i="0" kern="1200" dirty="0"/>
            <a:t>4. Planificarea financiară ajută la realizarea programelor de creștere și expansiune, care ajută la supraviețuirea pe termen lung a companiei.</a:t>
          </a:r>
          <a:br>
            <a:rPr lang="ro-RO" sz="1400" b="0" i="0" kern="1200" dirty="0"/>
          </a:br>
          <a:br>
            <a:rPr lang="ro-RO" sz="1400" b="0" i="0" kern="1200" dirty="0"/>
          </a:br>
          <a:br>
            <a:rPr lang="ro-RO" sz="1400" b="0" i="0" kern="1200" dirty="0"/>
          </a:br>
          <a:r>
            <a:rPr lang="ro-RO" sz="1400" b="0" i="0" kern="1200" dirty="0"/>
            <a:t>5. Planificarea financiară reduce incertitudinile cu privire la evoluția tendințelor pieței care poate fi confruntată cu ușurință prin </a:t>
          </a:r>
          <a:r>
            <a:rPr lang="en-US" sz="1400" b="0" i="0" kern="1200" dirty="0" err="1"/>
            <a:t>insuficien</a:t>
          </a:r>
          <a:r>
            <a:rPr lang="ro-RO" sz="1400" b="0" i="0" kern="1200" dirty="0"/>
            <a:t>ț</a:t>
          </a:r>
          <a:r>
            <a:rPr lang="en-US" sz="1400" b="0" i="0" kern="1200" dirty="0"/>
            <a:t>a </a:t>
          </a:r>
          <a:r>
            <a:rPr lang="ro-RO" sz="1400" b="0" i="0" kern="1200" dirty="0"/>
            <a:t>fonduri</a:t>
          </a:r>
          <a:r>
            <a:rPr lang="en-US" sz="1400" b="0" i="0" kern="1200" dirty="0" err="1"/>
            <a:t>lor</a:t>
          </a:r>
          <a:r>
            <a:rPr lang="ro-RO" sz="1400" b="0" i="0" kern="1200" dirty="0"/>
            <a:t>.</a:t>
          </a:r>
          <a:br>
            <a:rPr lang="ro-RO" sz="1400" b="0" i="0" kern="1200" dirty="0"/>
          </a:br>
          <a:br>
            <a:rPr lang="ro-RO" sz="1400" b="0" i="0" kern="1200" dirty="0"/>
          </a:br>
          <a:br>
            <a:rPr lang="ro-RO" sz="1400" b="0" i="0" kern="1200" dirty="0"/>
          </a:br>
          <a:r>
            <a:rPr lang="ro-RO" sz="1400" b="0" i="0" kern="1200" dirty="0"/>
            <a:t>6. Planificarea financiară ajută la reducerea incertitudinilor care pot fi un obstacol în calea creșterii companiei. Acest lucru ajută la asigurarea stabilității și a rentabilității.</a:t>
          </a:r>
          <a:endParaRPr lang="en-US" sz="1400" kern="1200" dirty="0"/>
        </a:p>
      </dsp:txBody>
      <dsp:txXfrm>
        <a:off x="1968797" y="0"/>
        <a:ext cx="6312122" cy="3937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159C0-FA99-4392-BB27-E6005A8E5FFF}">
      <dsp:nvSpPr>
        <dsp:cNvPr id="0" name=""/>
        <dsp:cNvSpPr/>
      </dsp:nvSpPr>
      <dsp:spPr>
        <a:xfrm>
          <a:off x="0" y="0"/>
          <a:ext cx="3603847" cy="3603847"/>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ADF27-509E-4AEF-970A-8DEA380EC335}">
      <dsp:nvSpPr>
        <dsp:cNvPr id="0" name=""/>
        <dsp:cNvSpPr/>
      </dsp:nvSpPr>
      <dsp:spPr>
        <a:xfrm>
          <a:off x="1801923" y="0"/>
          <a:ext cx="6478996" cy="3603847"/>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Analiza </a:t>
          </a:r>
          <a:r>
            <a:rPr lang="ro-RO" sz="1500" b="0" i="0" kern="1200" noProof="0" dirty="0"/>
            <a:t>investițiilor este un termen larg pentru multe metode diferite d</a:t>
          </a:r>
          <a:r>
            <a:rPr lang="en-US" sz="1500" b="0" i="0" kern="1200" dirty="0"/>
            <a:t>e </a:t>
          </a:r>
          <a:r>
            <a:rPr lang="ro-RO" sz="1500" b="0" i="0" kern="1200" noProof="0" dirty="0"/>
            <a:t>evaluare</a:t>
          </a:r>
          <a:r>
            <a:rPr lang="en-US" sz="1500" b="0" i="0" kern="1200" dirty="0"/>
            <a:t> a</a:t>
          </a:r>
          <a:r>
            <a:rPr lang="ro-RO" sz="1500" b="0" i="0" kern="1200" dirty="0"/>
            <a:t>le</a:t>
          </a:r>
          <a:r>
            <a:rPr lang="en-US" sz="1500" b="0" i="0" kern="1200" dirty="0"/>
            <a:t> </a:t>
          </a:r>
          <a:r>
            <a:rPr lang="ro-RO" sz="1500" b="0" i="0" kern="1200" noProof="0" dirty="0"/>
            <a:t>investițiilor</a:t>
          </a:r>
          <a:r>
            <a:rPr lang="en-US" sz="1500" b="0" i="0" kern="1200" dirty="0"/>
            <a:t>, a</a:t>
          </a:r>
          <a:r>
            <a:rPr lang="ro-RO" sz="1500" b="0" i="0" kern="1200" dirty="0"/>
            <a:t>le</a:t>
          </a:r>
          <a:r>
            <a:rPr lang="en-US" sz="1500" b="0" i="0" kern="1200" dirty="0"/>
            <a:t> </a:t>
          </a:r>
          <a:r>
            <a:rPr lang="ro-RO" sz="1500" b="0" i="0" kern="1200" noProof="0" dirty="0"/>
            <a:t>sectoarelor industriei </a:t>
          </a:r>
          <a:r>
            <a:rPr lang="en-US" sz="1500" b="0" i="0" kern="1200" dirty="0"/>
            <a:t>și a</a:t>
          </a:r>
          <a:r>
            <a:rPr lang="ro-RO" sz="1500" b="0" i="0" kern="1200" dirty="0"/>
            <a:t>le</a:t>
          </a:r>
          <a:r>
            <a:rPr lang="en-US" sz="1500" b="0" i="0" kern="1200" dirty="0"/>
            <a:t> </a:t>
          </a:r>
          <a:r>
            <a:rPr lang="ro-RO" sz="1500" b="0" i="0" kern="1200" noProof="0" dirty="0"/>
            <a:t>tendințelor</a:t>
          </a:r>
          <a:r>
            <a:rPr lang="en-US" sz="1500" b="0" i="0" kern="1200" dirty="0"/>
            <a:t> economice. </a:t>
          </a:r>
          <a:endParaRPr lang="en-US" sz="1500" kern="1200" dirty="0"/>
        </a:p>
      </dsp:txBody>
      <dsp:txXfrm>
        <a:off x="1801923" y="0"/>
        <a:ext cx="6478996" cy="1081156"/>
      </dsp:txXfrm>
    </dsp:sp>
    <dsp:sp modelId="{A4F5C6FE-251D-45F4-8CAF-E4FF23FEB1B5}">
      <dsp:nvSpPr>
        <dsp:cNvPr id="0" name=""/>
        <dsp:cNvSpPr/>
      </dsp:nvSpPr>
      <dsp:spPr>
        <a:xfrm>
          <a:off x="630674" y="1081156"/>
          <a:ext cx="2342498" cy="2342498"/>
        </a:xfrm>
        <a:prstGeom prst="pie">
          <a:avLst>
            <a:gd name="adj1" fmla="val 5400000"/>
            <a:gd name="adj2" fmla="val 16200000"/>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4AFBD-F004-4ECF-BBB4-81842A2367F2}">
      <dsp:nvSpPr>
        <dsp:cNvPr id="0" name=""/>
        <dsp:cNvSpPr/>
      </dsp:nvSpPr>
      <dsp:spPr>
        <a:xfrm>
          <a:off x="1801923" y="1066796"/>
          <a:ext cx="6478996" cy="2342498"/>
        </a:xfrm>
        <a:prstGeom prst="rect">
          <a:avLst/>
        </a:prstGeom>
        <a:solidFill>
          <a:schemeClr val="lt1">
            <a:alpha val="90000"/>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Poate </a:t>
          </a:r>
          <a:r>
            <a:rPr lang="ro-RO" sz="1500" b="0" i="0" kern="1200" noProof="0" dirty="0"/>
            <a:t>include graficul profiturilor anterioare pentru a prezice performanțele viitoare, selectarea tipului de investiție care se potrivește cel mai bine nevoilor unui investitor sau evaluarea titlurilor individuale, cum ar fi acțiuni și obligațiuni, pentru a determina riscurile, potențialul de randament sau mișcările prețurilor</a:t>
          </a:r>
          <a:r>
            <a:rPr lang="en-US" sz="1500" b="0" i="0" kern="1200" dirty="0"/>
            <a:t>.</a:t>
          </a:r>
          <a:endParaRPr lang="en-US" sz="1500" kern="1200" dirty="0"/>
        </a:p>
      </dsp:txBody>
      <dsp:txXfrm>
        <a:off x="1801923" y="1066796"/>
        <a:ext cx="6478996" cy="1081152"/>
      </dsp:txXfrm>
    </dsp:sp>
    <dsp:sp modelId="{6E9CF4D7-E44A-41C5-943C-D454C934D1F1}">
      <dsp:nvSpPr>
        <dsp:cNvPr id="0" name=""/>
        <dsp:cNvSpPr/>
      </dsp:nvSpPr>
      <dsp:spPr>
        <a:xfrm>
          <a:off x="1261346" y="2162309"/>
          <a:ext cx="1081153" cy="1081153"/>
        </a:xfrm>
        <a:prstGeom prst="pie">
          <a:avLst>
            <a:gd name="adj1" fmla="val 5400000"/>
            <a:gd name="adj2" fmla="val 1620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A042A-E9DA-446F-998C-D3479CCB45BD}">
      <dsp:nvSpPr>
        <dsp:cNvPr id="0" name=""/>
        <dsp:cNvSpPr/>
      </dsp:nvSpPr>
      <dsp:spPr>
        <a:xfrm>
          <a:off x="1801923" y="2162309"/>
          <a:ext cx="6478996" cy="1081153"/>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Analiza </a:t>
          </a:r>
          <a:r>
            <a:rPr lang="ro-RO" sz="1500" b="0" i="0" kern="1200" noProof="0" dirty="0"/>
            <a:t>investițiilor este cheia unei strategii solide de gestionare a portofoliului de investiții</a:t>
          </a:r>
          <a:r>
            <a:rPr lang="en-US" sz="1500" b="0" i="0" kern="1200" dirty="0"/>
            <a:t>.</a:t>
          </a:r>
          <a:endParaRPr lang="en-US" sz="1500" kern="1200" dirty="0"/>
        </a:p>
      </dsp:txBody>
      <dsp:txXfrm>
        <a:off x="1801923" y="2162309"/>
        <a:ext cx="6478996" cy="1081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C9C95-9778-4E79-8595-21AFC991ED56}">
      <dsp:nvSpPr>
        <dsp:cNvPr id="0" name=""/>
        <dsp:cNvSpPr/>
      </dsp:nvSpPr>
      <dsp:spPr>
        <a:xfrm>
          <a:off x="0" y="0"/>
          <a:ext cx="3603847" cy="3603847"/>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0027141-4975-43B7-83AF-24B0BEFA6B17}">
      <dsp:nvSpPr>
        <dsp:cNvPr id="0" name=""/>
        <dsp:cNvSpPr/>
      </dsp:nvSpPr>
      <dsp:spPr>
        <a:xfrm>
          <a:off x="1801923" y="0"/>
          <a:ext cx="6478996" cy="3603847"/>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0" i="0" kern="1200" noProof="0" dirty="0"/>
            <a:t>Analiza investițiilor poate implica, de asemenea, evaluarea unei strategii generale de investiții în ceea ce privește procesul de gândire, </a:t>
          </a:r>
          <a:r>
            <a:rPr lang="ro-RO" sz="2000" b="1" i="0" kern="1200" noProof="0" dirty="0"/>
            <a:t>nevoile persoanei </a:t>
          </a:r>
          <a:r>
            <a:rPr lang="ro-RO" sz="2000" b="0" i="0" kern="1200" noProof="0" dirty="0"/>
            <a:t>și </a:t>
          </a:r>
          <a:r>
            <a:rPr lang="ro-RO" sz="2000" b="1" i="0" kern="1200" noProof="0" dirty="0">
              <a:solidFill>
                <a:srgbClr val="7030A0"/>
              </a:solidFill>
            </a:rPr>
            <a:t>situația financiară la acea vreme</a:t>
          </a:r>
          <a:r>
            <a:rPr lang="ro-RO" sz="2000" b="0" i="0" kern="1200" noProof="0" dirty="0"/>
            <a:t>, </a:t>
          </a:r>
          <a:r>
            <a:rPr lang="ro-RO" sz="2000" b="1" i="0" kern="1200" noProof="0" dirty="0">
              <a:solidFill>
                <a:srgbClr val="0070C0"/>
              </a:solidFill>
            </a:rPr>
            <a:t>modul în care s-a desfășurat portofoliul și dacă este timpul pentru o corecție</a:t>
          </a:r>
          <a:r>
            <a:rPr lang="ro-RO" sz="2000" b="0" i="0" kern="1200" noProof="0" dirty="0"/>
            <a:t>/ ajustare</a:t>
          </a:r>
          <a:r>
            <a:rPr lang="en-US" sz="2000" b="0" i="0" kern="1200" dirty="0"/>
            <a:t>. </a:t>
          </a:r>
          <a:endParaRPr lang="en-US" sz="2000" kern="1200" dirty="0"/>
        </a:p>
      </dsp:txBody>
      <dsp:txXfrm>
        <a:off x="1801923" y="0"/>
        <a:ext cx="6478996" cy="1711827"/>
      </dsp:txXfrm>
    </dsp:sp>
    <dsp:sp modelId="{DEB7BABB-DE21-4318-A88A-34A126485E2E}">
      <dsp:nvSpPr>
        <dsp:cNvPr id="0" name=""/>
        <dsp:cNvSpPr/>
      </dsp:nvSpPr>
      <dsp:spPr>
        <a:xfrm>
          <a:off x="946009" y="1711827"/>
          <a:ext cx="1711827" cy="1711827"/>
        </a:xfrm>
        <a:prstGeom prst="pie">
          <a:avLst>
            <a:gd name="adj1" fmla="val 5400000"/>
            <a:gd name="adj2" fmla="val 16200000"/>
          </a:avLst>
        </a:prstGeom>
        <a:solidFill>
          <a:schemeClr val="accent4">
            <a:hueOff val="-1528355"/>
            <a:satOff val="-10245"/>
            <a:lumOff val="-1058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669DC1B-65FD-4173-B182-D430EABA31E8}">
      <dsp:nvSpPr>
        <dsp:cNvPr id="0" name=""/>
        <dsp:cNvSpPr/>
      </dsp:nvSpPr>
      <dsp:spPr>
        <a:xfrm>
          <a:off x="1801923" y="1711827"/>
          <a:ext cx="6478996" cy="1711827"/>
        </a:xfrm>
        <a:prstGeom prst="rect">
          <a:avLst/>
        </a:prstGeom>
        <a:solidFill>
          <a:schemeClr val="lt1">
            <a:alpha val="90000"/>
            <a:hueOff val="0"/>
            <a:satOff val="0"/>
            <a:lumOff val="0"/>
            <a:alphaOff val="0"/>
          </a:schemeClr>
        </a:solidFill>
        <a:ln w="15875" cap="flat" cmpd="sng" algn="ctr">
          <a:solidFill>
            <a:schemeClr val="accent4">
              <a:hueOff val="-1528355"/>
              <a:satOff val="-10245"/>
              <a:lumOff val="-10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RO" sz="2000" b="0" i="0" kern="1200" noProof="0" dirty="0"/>
            <a:t>Investitorii care nu sunt cunoscatori ai situatiilor financiare </a:t>
          </a:r>
          <a:r>
            <a:rPr lang="ro-RO" sz="2000" b="1" i="0" kern="1200" noProof="0" dirty="0"/>
            <a:t>pot solicita sfaturi de la un consilier de investiții</a:t>
          </a:r>
          <a:r>
            <a:rPr lang="ro-RO" sz="2000" b="0" i="0" kern="1200" noProof="0" dirty="0"/>
            <a:t> sau un alt profesionist financia</a:t>
          </a:r>
          <a:r>
            <a:rPr lang="en-US" sz="2000" b="0" i="0" kern="1200" dirty="0"/>
            <a:t>r.</a:t>
          </a:r>
          <a:endParaRPr lang="en-US" sz="2000" kern="1200" dirty="0"/>
        </a:p>
      </dsp:txBody>
      <dsp:txXfrm>
        <a:off x="1801923" y="1711827"/>
        <a:ext cx="6478996" cy="1711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E896-5B91-47BD-827E-0F048DABB95D}">
      <dsp:nvSpPr>
        <dsp:cNvPr id="0" name=""/>
        <dsp:cNvSpPr/>
      </dsp:nvSpPr>
      <dsp:spPr>
        <a:xfrm>
          <a:off x="0" y="0"/>
          <a:ext cx="8763000" cy="3657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327A8-26A1-45C2-8A5C-9D130F50E193}">
      <dsp:nvSpPr>
        <dsp:cNvPr id="0" name=""/>
        <dsp:cNvSpPr/>
      </dsp:nvSpPr>
      <dsp:spPr>
        <a:xfrm>
          <a:off x="389310" y="0"/>
          <a:ext cx="922384"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150000"/>
            </a:lnSpc>
            <a:spcBef>
              <a:spcPct val="0"/>
            </a:spcBef>
            <a:spcAft>
              <a:spcPct val="35000"/>
            </a:spcAft>
            <a:buNone/>
          </a:pPr>
          <a:r>
            <a:rPr lang="ro-RO" sz="1200" b="1" i="0" kern="1200" noProof="0" dirty="0"/>
            <a:t>Definirea proiectului</a:t>
          </a:r>
          <a:endParaRPr lang="ro-RO" sz="1200" kern="1200" noProof="0" dirty="0"/>
        </a:p>
      </dsp:txBody>
      <dsp:txXfrm>
        <a:off x="389310" y="0"/>
        <a:ext cx="922384" cy="1463040"/>
      </dsp:txXfrm>
    </dsp:sp>
    <dsp:sp modelId="{CF5C08C9-F79E-41F0-98B6-4608D697015A}">
      <dsp:nvSpPr>
        <dsp:cNvPr id="0" name=""/>
        <dsp:cNvSpPr/>
      </dsp:nvSpPr>
      <dsp:spPr>
        <a:xfrm>
          <a:off x="685875"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0E204-ABE8-421E-B152-D671E25F83FB}">
      <dsp:nvSpPr>
        <dsp:cNvPr id="0" name=""/>
        <dsp:cNvSpPr/>
      </dsp:nvSpPr>
      <dsp:spPr>
        <a:xfrm>
          <a:off x="1328157" y="2194559"/>
          <a:ext cx="822455"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ro-RO" sz="1200" b="1" i="0" kern="1200" noProof="0" dirty="0">
              <a:solidFill>
                <a:prstClr val="black">
                  <a:hueOff val="0"/>
                  <a:satOff val="0"/>
                  <a:lumOff val="0"/>
                  <a:alphaOff val="0"/>
                </a:prstClr>
              </a:solidFill>
              <a:latin typeface="Tw Cen MT" panose="020B0602020104020603"/>
              <a:ea typeface="+mn-ea"/>
              <a:cs typeface="+mn-cs"/>
            </a:rPr>
            <a:t>Cercetare cercetare cercetare</a:t>
          </a:r>
        </a:p>
      </dsp:txBody>
      <dsp:txXfrm>
        <a:off x="1328157" y="2194559"/>
        <a:ext cx="822455" cy="1463040"/>
      </dsp:txXfrm>
    </dsp:sp>
    <dsp:sp modelId="{BE9C0959-70D0-4CE9-8459-2C1EDE40B6C6}">
      <dsp:nvSpPr>
        <dsp:cNvPr id="0" name=""/>
        <dsp:cNvSpPr/>
      </dsp:nvSpPr>
      <dsp:spPr>
        <a:xfrm>
          <a:off x="1574758"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F29D6-8DCA-4398-8A39-DA9E8BFBA248}">
      <dsp:nvSpPr>
        <dsp:cNvPr id="0" name=""/>
        <dsp:cNvSpPr/>
      </dsp:nvSpPr>
      <dsp:spPr>
        <a:xfrm>
          <a:off x="2167075" y="0"/>
          <a:ext cx="93744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622300">
            <a:lnSpc>
              <a:spcPct val="150000"/>
            </a:lnSpc>
            <a:spcBef>
              <a:spcPct val="0"/>
            </a:spcBef>
            <a:spcAft>
              <a:spcPct val="35000"/>
            </a:spcAft>
            <a:buNone/>
          </a:pPr>
          <a:r>
            <a:rPr lang="en-US" sz="1200" b="1" i="0" kern="1200" dirty="0" err="1">
              <a:solidFill>
                <a:prstClr val="black">
                  <a:hueOff val="0"/>
                  <a:satOff val="0"/>
                  <a:lumOff val="0"/>
                  <a:alphaOff val="0"/>
                </a:prstClr>
              </a:solidFill>
              <a:latin typeface="Tw Cen MT" panose="020B0602020104020603"/>
              <a:ea typeface="+mn-ea"/>
              <a:cs typeface="+mn-cs"/>
            </a:rPr>
            <a:t>Testati</a:t>
          </a:r>
          <a:r>
            <a:rPr lang="en-US"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metoda</a:t>
          </a:r>
          <a:r>
            <a:rPr lang="en-US" sz="1200" b="1" i="0" kern="1200" dirty="0">
              <a:solidFill>
                <a:prstClr val="black">
                  <a:hueOff val="0"/>
                  <a:satOff val="0"/>
                  <a:lumOff val="0"/>
                  <a:alphaOff val="0"/>
                </a:prstClr>
              </a:solidFill>
              <a:latin typeface="Tw Cen MT" panose="020B0602020104020603"/>
              <a:ea typeface="+mn-ea"/>
              <a:cs typeface="+mn-cs"/>
            </a:rPr>
            <a:t> de </a:t>
          </a:r>
          <a:r>
            <a:rPr lang="en-US" sz="1200" b="1" i="0" kern="1200" dirty="0" err="1">
              <a:solidFill>
                <a:prstClr val="black">
                  <a:hueOff val="0"/>
                  <a:satOff val="0"/>
                  <a:lumOff val="0"/>
                  <a:alphaOff val="0"/>
                </a:prstClr>
              </a:solidFill>
              <a:latin typeface="Tw Cen MT" panose="020B0602020104020603"/>
              <a:ea typeface="+mn-ea"/>
              <a:cs typeface="+mn-cs"/>
            </a:rPr>
            <a:t>evaluare</a:t>
          </a:r>
          <a:r>
            <a:rPr lang="en-US" sz="1200" b="1" i="0" kern="1200" dirty="0">
              <a:solidFill>
                <a:prstClr val="black">
                  <a:hueOff val="0"/>
                  <a:satOff val="0"/>
                  <a:lumOff val="0"/>
                  <a:alphaOff val="0"/>
                </a:prstClr>
              </a:solidFill>
              <a:latin typeface="Tw Cen MT" panose="020B0602020104020603"/>
              <a:ea typeface="+mn-ea"/>
              <a:cs typeface="+mn-cs"/>
            </a:rPr>
            <a:t> a</a:t>
          </a:r>
          <a:r>
            <a:rPr lang="ro-RO"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proiectului</a:t>
          </a:r>
          <a:endParaRPr lang="en-US" sz="1200" b="1" i="0" kern="1200" dirty="0">
            <a:solidFill>
              <a:prstClr val="black">
                <a:hueOff val="0"/>
                <a:satOff val="0"/>
                <a:lumOff val="0"/>
                <a:alphaOff val="0"/>
              </a:prstClr>
            </a:solidFill>
            <a:latin typeface="Tw Cen MT" panose="020B0602020104020603"/>
            <a:ea typeface="+mn-ea"/>
            <a:cs typeface="+mn-cs"/>
          </a:endParaRPr>
        </a:p>
      </dsp:txBody>
      <dsp:txXfrm>
        <a:off x="2167075" y="0"/>
        <a:ext cx="937447" cy="1463040"/>
      </dsp:txXfrm>
    </dsp:sp>
    <dsp:sp modelId="{8086E84D-5CF0-4DD1-ABA0-4A1E2A7AFBCB}">
      <dsp:nvSpPr>
        <dsp:cNvPr id="0" name=""/>
        <dsp:cNvSpPr/>
      </dsp:nvSpPr>
      <dsp:spPr>
        <a:xfrm>
          <a:off x="2471172"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8525FB-A6F7-4481-A2F5-053ADD11A5DC}">
      <dsp:nvSpPr>
        <dsp:cNvPr id="0" name=""/>
        <dsp:cNvSpPr/>
      </dsp:nvSpPr>
      <dsp:spPr>
        <a:xfrm>
          <a:off x="3120985" y="2194559"/>
          <a:ext cx="53371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i="0" kern="1200" dirty="0" err="1">
              <a:solidFill>
                <a:prstClr val="black">
                  <a:hueOff val="0"/>
                  <a:satOff val="0"/>
                  <a:lumOff val="0"/>
                  <a:alphaOff val="0"/>
                </a:prstClr>
              </a:solidFill>
              <a:latin typeface="Tw Cen MT" panose="020B0602020104020603"/>
              <a:ea typeface="+mn-ea"/>
              <a:cs typeface="+mn-cs"/>
            </a:rPr>
            <a:t>Obțineți</a:t>
          </a:r>
          <a:r>
            <a:rPr lang="en-US" sz="1200" b="1" i="0" kern="1200" dirty="0">
              <a:solidFill>
                <a:prstClr val="black">
                  <a:hueOff val="0"/>
                  <a:satOff val="0"/>
                  <a:lumOff val="0"/>
                  <a:alphaOff val="0"/>
                </a:prstClr>
              </a:solidFill>
              <a:latin typeface="Tw Cen MT" panose="020B0602020104020603"/>
              <a:ea typeface="+mn-ea"/>
              <a:cs typeface="+mn-cs"/>
            </a:rPr>
            <a:t> feedback</a:t>
          </a:r>
        </a:p>
      </dsp:txBody>
      <dsp:txXfrm>
        <a:off x="3120985" y="2194559"/>
        <a:ext cx="533710" cy="1463040"/>
      </dsp:txXfrm>
    </dsp:sp>
    <dsp:sp modelId="{FF980BF7-EDA2-4A9B-9631-109173A2E3CB}">
      <dsp:nvSpPr>
        <dsp:cNvPr id="0" name=""/>
        <dsp:cNvSpPr/>
      </dsp:nvSpPr>
      <dsp:spPr>
        <a:xfrm>
          <a:off x="3223213"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30EBA-C928-49A1-BD63-64758AE3D2C5}">
      <dsp:nvSpPr>
        <dsp:cNvPr id="0" name=""/>
        <dsp:cNvSpPr/>
      </dsp:nvSpPr>
      <dsp:spPr>
        <a:xfrm>
          <a:off x="3671158" y="0"/>
          <a:ext cx="777783"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622300">
            <a:lnSpc>
              <a:spcPct val="90000"/>
            </a:lnSpc>
            <a:spcBef>
              <a:spcPct val="0"/>
            </a:spcBef>
            <a:spcAft>
              <a:spcPct val="35000"/>
            </a:spcAft>
            <a:buNone/>
          </a:pPr>
          <a:r>
            <a:rPr lang="en-US" sz="1200" b="1" i="0" kern="1200" dirty="0">
              <a:solidFill>
                <a:prstClr val="black">
                  <a:hueOff val="0"/>
                  <a:satOff val="0"/>
                  <a:lumOff val="0"/>
                  <a:alphaOff val="0"/>
                </a:prstClr>
              </a:solidFill>
              <a:latin typeface="Tw Cen MT" panose="020B0602020104020603"/>
              <a:ea typeface="+mn-ea"/>
              <a:cs typeface="+mn-cs"/>
            </a:rPr>
            <a:t>Analiza cost vs </a:t>
          </a:r>
          <a:r>
            <a:rPr lang="en-US" sz="1200" b="1" i="0" kern="1200" dirty="0" err="1">
              <a:solidFill>
                <a:prstClr val="black">
                  <a:hueOff val="0"/>
                  <a:satOff val="0"/>
                  <a:lumOff val="0"/>
                  <a:alphaOff val="0"/>
                </a:prstClr>
              </a:solidFill>
              <a:latin typeface="Tw Cen MT" panose="020B0602020104020603"/>
              <a:ea typeface="+mn-ea"/>
              <a:cs typeface="+mn-cs"/>
            </a:rPr>
            <a:t>beneficii</a:t>
          </a:r>
          <a:endParaRPr lang="en-US" sz="1200" b="1" i="0" kern="1200" dirty="0">
            <a:solidFill>
              <a:prstClr val="black">
                <a:hueOff val="0"/>
                <a:satOff val="0"/>
                <a:lumOff val="0"/>
                <a:alphaOff val="0"/>
              </a:prstClr>
            </a:solidFill>
            <a:latin typeface="Tw Cen MT" panose="020B0602020104020603"/>
            <a:ea typeface="+mn-ea"/>
            <a:cs typeface="+mn-cs"/>
          </a:endParaRPr>
        </a:p>
      </dsp:txBody>
      <dsp:txXfrm>
        <a:off x="3671158" y="0"/>
        <a:ext cx="777783" cy="1463040"/>
      </dsp:txXfrm>
    </dsp:sp>
    <dsp:sp modelId="{AE900338-5107-4AF5-A567-9B28065EA338}">
      <dsp:nvSpPr>
        <dsp:cNvPr id="0" name=""/>
        <dsp:cNvSpPr/>
      </dsp:nvSpPr>
      <dsp:spPr>
        <a:xfrm>
          <a:off x="3895423"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4CD6B-CD5D-47E1-987B-532D83BB81E5}">
      <dsp:nvSpPr>
        <dsp:cNvPr id="0" name=""/>
        <dsp:cNvSpPr/>
      </dsp:nvSpPr>
      <dsp:spPr>
        <a:xfrm>
          <a:off x="4465404" y="2194559"/>
          <a:ext cx="891470"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i="0" kern="1200" dirty="0" err="1">
              <a:solidFill>
                <a:prstClr val="black">
                  <a:hueOff val="0"/>
                  <a:satOff val="0"/>
                  <a:lumOff val="0"/>
                  <a:alphaOff val="0"/>
                </a:prstClr>
              </a:solidFill>
              <a:latin typeface="Tw Cen MT" panose="020B0602020104020603"/>
              <a:ea typeface="+mn-ea"/>
              <a:cs typeface="+mn-cs"/>
            </a:rPr>
            <a:t>Decizia</a:t>
          </a:r>
          <a:r>
            <a:rPr lang="en-US" sz="1200" b="1" i="0" kern="1200" dirty="0">
              <a:solidFill>
                <a:prstClr val="black">
                  <a:hueOff val="0"/>
                  <a:satOff val="0"/>
                  <a:lumOff val="0"/>
                  <a:alphaOff val="0"/>
                </a:prstClr>
              </a:solidFill>
              <a:latin typeface="Tw Cen MT" panose="020B0602020104020603"/>
              <a:ea typeface="+mn-ea"/>
              <a:cs typeface="+mn-cs"/>
            </a:rPr>
            <a:t> go/no go</a:t>
          </a:r>
        </a:p>
      </dsp:txBody>
      <dsp:txXfrm>
        <a:off x="4465404" y="2194559"/>
        <a:ext cx="891470" cy="1463040"/>
      </dsp:txXfrm>
    </dsp:sp>
    <dsp:sp modelId="{597FEEC1-A36E-4C38-90B3-A506B895B42B}">
      <dsp:nvSpPr>
        <dsp:cNvPr id="0" name=""/>
        <dsp:cNvSpPr/>
      </dsp:nvSpPr>
      <dsp:spPr>
        <a:xfrm>
          <a:off x="4746513"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73F80-4F60-42E5-A9B6-D0A4544E5F2C}">
      <dsp:nvSpPr>
        <dsp:cNvPr id="0" name=""/>
        <dsp:cNvSpPr/>
      </dsp:nvSpPr>
      <dsp:spPr>
        <a:xfrm>
          <a:off x="5373338" y="0"/>
          <a:ext cx="1007561"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i="0" kern="1200" dirty="0" err="1">
              <a:solidFill>
                <a:prstClr val="black">
                  <a:hueOff val="0"/>
                  <a:satOff val="0"/>
                  <a:lumOff val="0"/>
                  <a:alphaOff val="0"/>
                </a:prstClr>
              </a:solidFill>
              <a:latin typeface="Tw Cen MT" panose="020B0602020104020603"/>
              <a:ea typeface="+mn-ea"/>
              <a:cs typeface="+mn-cs"/>
            </a:rPr>
            <a:t>Implementarea</a:t>
          </a:r>
          <a:r>
            <a:rPr lang="en-US"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proiectului</a:t>
          </a:r>
          <a:endParaRPr lang="en-US" sz="1200" b="1" i="0" kern="1200" dirty="0">
            <a:solidFill>
              <a:prstClr val="black">
                <a:hueOff val="0"/>
                <a:satOff val="0"/>
                <a:lumOff val="0"/>
                <a:alphaOff val="0"/>
              </a:prstClr>
            </a:solidFill>
            <a:latin typeface="Tw Cen MT" panose="020B0602020104020603"/>
            <a:ea typeface="+mn-ea"/>
            <a:cs typeface="+mn-cs"/>
          </a:endParaRPr>
        </a:p>
      </dsp:txBody>
      <dsp:txXfrm>
        <a:off x="5373338" y="0"/>
        <a:ext cx="1007561" cy="1463040"/>
      </dsp:txXfrm>
    </dsp:sp>
    <dsp:sp modelId="{74B8E47C-EA32-443B-A743-9E9E5642FC32}">
      <dsp:nvSpPr>
        <dsp:cNvPr id="0" name=""/>
        <dsp:cNvSpPr/>
      </dsp:nvSpPr>
      <dsp:spPr>
        <a:xfrm>
          <a:off x="5712491"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B43E0A-C220-4C4C-BA33-DC78A2A134C7}">
      <dsp:nvSpPr>
        <dsp:cNvPr id="0" name=""/>
        <dsp:cNvSpPr/>
      </dsp:nvSpPr>
      <dsp:spPr>
        <a:xfrm>
          <a:off x="6397362" y="2194559"/>
          <a:ext cx="1100027"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i="0" kern="1200" dirty="0" err="1">
              <a:solidFill>
                <a:prstClr val="black">
                  <a:hueOff val="0"/>
                  <a:satOff val="0"/>
                  <a:lumOff val="0"/>
                  <a:alphaOff val="0"/>
                </a:prstClr>
              </a:solidFill>
              <a:latin typeface="Tw Cen MT" panose="020B0602020104020603"/>
              <a:ea typeface="+mn-ea"/>
              <a:cs typeface="+mn-cs"/>
            </a:rPr>
            <a:t>Auditarea</a:t>
          </a:r>
          <a:r>
            <a:rPr lang="en-US" sz="1200" b="1" i="0" kern="1200" dirty="0">
              <a:solidFill>
                <a:prstClr val="black">
                  <a:hueOff val="0"/>
                  <a:satOff val="0"/>
                  <a:lumOff val="0"/>
                  <a:alphaOff val="0"/>
                </a:prstClr>
              </a:solidFill>
              <a:latin typeface="Tw Cen MT" panose="020B0602020104020603"/>
              <a:ea typeface="+mn-ea"/>
              <a:cs typeface="+mn-cs"/>
            </a:rPr>
            <a:t> </a:t>
          </a:r>
          <a:r>
            <a:rPr lang="en-US" sz="1200" b="1" i="0" kern="1200" dirty="0" err="1">
              <a:solidFill>
                <a:prstClr val="black">
                  <a:hueOff val="0"/>
                  <a:satOff val="0"/>
                  <a:lumOff val="0"/>
                  <a:alphaOff val="0"/>
                </a:prstClr>
              </a:solidFill>
              <a:latin typeface="Tw Cen MT" panose="020B0602020104020603"/>
              <a:ea typeface="+mn-ea"/>
              <a:cs typeface="+mn-cs"/>
            </a:rPr>
            <a:t>proiectului</a:t>
          </a:r>
          <a:r>
            <a:rPr lang="en-US" sz="1200" b="1" i="0" kern="1200" dirty="0">
              <a:solidFill>
                <a:prstClr val="black">
                  <a:hueOff val="0"/>
                  <a:satOff val="0"/>
                  <a:lumOff val="0"/>
                  <a:alphaOff val="0"/>
                </a:prstClr>
              </a:solidFill>
              <a:latin typeface="Tw Cen MT" panose="020B0602020104020603"/>
              <a:ea typeface="+mn-ea"/>
              <a:cs typeface="+mn-cs"/>
            </a:rPr>
            <a:t> periodic </a:t>
          </a:r>
        </a:p>
      </dsp:txBody>
      <dsp:txXfrm>
        <a:off x="6397362" y="2194559"/>
        <a:ext cx="1100027" cy="1463040"/>
      </dsp:txXfrm>
    </dsp:sp>
    <dsp:sp modelId="{BC04464E-7510-48C8-84EA-FE0656D67C82}">
      <dsp:nvSpPr>
        <dsp:cNvPr id="0" name=""/>
        <dsp:cNvSpPr/>
      </dsp:nvSpPr>
      <dsp:spPr>
        <a:xfrm>
          <a:off x="6782748" y="1664172"/>
          <a:ext cx="329254" cy="3292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3438" cy="503238"/>
          </a:xfrm>
          <a:prstGeom prst="rect">
            <a:avLst/>
          </a:prstGeom>
          <a:noFill/>
          <a:ln>
            <a:noFill/>
          </a:ln>
        </p:spPr>
        <p:txBody>
          <a:bodyPr vert="horz" lIns="90000" tIns="45000" rIns="90000" bIns="45000" compatLnSpc="0"/>
          <a:lstStyle>
            <a:lvl1pPr defTabSz="740573" fontAlgn="auto" hangingPunct="0">
              <a:spcBef>
                <a:spcPts val="0"/>
              </a:spcBef>
              <a:spcAft>
                <a:spcPts val="0"/>
              </a:spcAft>
              <a:defRPr sz="1400">
                <a:latin typeface="Arial" pitchFamily="18"/>
                <a:ea typeface="SimSun" pitchFamily="2"/>
                <a:cs typeface="Mangal" pitchFamily="2"/>
              </a:defRPr>
            </a:lvl1pPr>
          </a:lstStyle>
          <a:p>
            <a:pPr>
              <a:defRPr sz="1400"/>
            </a:pPr>
            <a:endParaRPr lang="en-US"/>
          </a:p>
        </p:txBody>
      </p:sp>
      <p:sp>
        <p:nvSpPr>
          <p:cNvPr id="3" name="Date Placeholder 2"/>
          <p:cNvSpPr txBox="1">
            <a:spLocks noGrp="1"/>
          </p:cNvSpPr>
          <p:nvPr>
            <p:ph type="dt" sz="quarter" idx="1"/>
          </p:nvPr>
        </p:nvSpPr>
        <p:spPr>
          <a:xfrm>
            <a:off x="4398963" y="0"/>
            <a:ext cx="3373437" cy="503238"/>
          </a:xfrm>
          <a:prstGeom prst="rect">
            <a:avLst/>
          </a:prstGeom>
          <a:noFill/>
          <a:ln>
            <a:noFill/>
          </a:ln>
        </p:spPr>
        <p:txBody>
          <a:bodyPr vert="horz" lIns="90000" tIns="45000" rIns="90000" bIns="45000" compatLnSpc="0"/>
          <a:lstStyle>
            <a:lvl1pPr algn="r" defTabSz="740573" fontAlgn="auto" hangingPunct="0">
              <a:spcBef>
                <a:spcPts val="0"/>
              </a:spcBef>
              <a:spcAft>
                <a:spcPts val="0"/>
              </a:spcAft>
              <a:defRPr sz="1400">
                <a:latin typeface="Arial" pitchFamily="18"/>
                <a:ea typeface="SimSun" pitchFamily="2"/>
                <a:cs typeface="Mangal" pitchFamily="2"/>
              </a:defRPr>
            </a:lvl1pPr>
          </a:lstStyle>
          <a:p>
            <a:pPr>
              <a:defRPr sz="1400"/>
            </a:pPr>
            <a:endParaRPr lang="en-US"/>
          </a:p>
        </p:txBody>
      </p:sp>
      <p:sp>
        <p:nvSpPr>
          <p:cNvPr id="4" name="Footer Placeholder 3"/>
          <p:cNvSpPr txBox="1">
            <a:spLocks noGrp="1"/>
          </p:cNvSpPr>
          <p:nvPr>
            <p:ph type="ftr" sz="quarter" idx="2"/>
          </p:nvPr>
        </p:nvSpPr>
        <p:spPr>
          <a:xfrm>
            <a:off x="0" y="9555163"/>
            <a:ext cx="3373438" cy="503237"/>
          </a:xfrm>
          <a:prstGeom prst="rect">
            <a:avLst/>
          </a:prstGeom>
          <a:noFill/>
          <a:ln>
            <a:noFill/>
          </a:ln>
        </p:spPr>
        <p:txBody>
          <a:bodyPr vert="horz" lIns="90000" tIns="45000" rIns="90000" bIns="45000" anchor="b" compatLnSpc="0"/>
          <a:lstStyle>
            <a:lvl1pPr defTabSz="740573" fontAlgn="auto" hangingPunct="0">
              <a:spcBef>
                <a:spcPts val="0"/>
              </a:spcBef>
              <a:spcAft>
                <a:spcPts val="0"/>
              </a:spcAft>
              <a:defRPr sz="1400">
                <a:latin typeface="Arial" pitchFamily="18"/>
                <a:ea typeface="SimSun" pitchFamily="2"/>
                <a:cs typeface="Mangal" pitchFamily="2"/>
              </a:defRPr>
            </a:lvl1pPr>
          </a:lstStyle>
          <a:p>
            <a:pPr>
              <a:defRPr sz="1400"/>
            </a:pPr>
            <a:endParaRPr lang="en-US"/>
          </a:p>
        </p:txBody>
      </p:sp>
      <p:sp>
        <p:nvSpPr>
          <p:cNvPr id="5" name="Slide Number Placeholder 4"/>
          <p:cNvSpPr txBox="1">
            <a:spLocks noGrp="1"/>
          </p:cNvSpPr>
          <p:nvPr>
            <p:ph type="sldNum" sz="quarter" idx="3"/>
          </p:nvPr>
        </p:nvSpPr>
        <p:spPr>
          <a:xfrm>
            <a:off x="4398963" y="9555163"/>
            <a:ext cx="3373437" cy="503237"/>
          </a:xfrm>
          <a:prstGeom prst="rect">
            <a:avLst/>
          </a:prstGeom>
          <a:noFill/>
          <a:ln>
            <a:noFill/>
          </a:ln>
        </p:spPr>
        <p:txBody>
          <a:bodyPr vert="horz" lIns="90000" tIns="45000" rIns="90000" bIns="45000" anchor="b" compatLnSpc="0"/>
          <a:lstStyle>
            <a:lvl1pPr algn="r" defTabSz="740573" fontAlgn="auto" hangingPunct="0">
              <a:spcBef>
                <a:spcPts val="0"/>
              </a:spcBef>
              <a:spcAft>
                <a:spcPts val="0"/>
              </a:spcAft>
              <a:defRPr sz="1400">
                <a:latin typeface="+mn-lt"/>
                <a:cs typeface="+mn-cs"/>
              </a:defRPr>
            </a:lvl1pPr>
          </a:lstStyle>
          <a:p>
            <a:pPr>
              <a:defRPr sz="1400"/>
            </a:pPr>
            <a:fld id="{03B095EF-1CA7-41CE-A5E8-39C8959A43CC}" type="slidenum">
              <a:rPr/>
              <a:pPr>
                <a:defRPr sz="1400"/>
              </a:pPr>
              <a:t>‹#›</a:t>
            </a:fld>
            <a:endParaRPr lang="en-US">
              <a:latin typeface="Arial" pitchFamily="18"/>
              <a:ea typeface="SimSun" pitchFamily="2"/>
              <a:cs typeface="Mangal" pitchFamily="2"/>
            </a:endParaRPr>
          </a:p>
        </p:txBody>
      </p:sp>
    </p:spTree>
    <p:extLst>
      <p:ext uri="{BB962C8B-B14F-4D97-AF65-F5344CB8AC3E}">
        <p14:creationId xmlns:p14="http://schemas.microsoft.com/office/powerpoint/2010/main" val="1682561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Slide Image Placeholder 1"/>
          <p:cNvSpPr>
            <a:spLocks noGrp="1" noRot="1" noChangeAspect="1"/>
          </p:cNvSpPr>
          <p:nvPr>
            <p:ph type="sldImg" idx="2"/>
          </p:nvPr>
        </p:nvSpPr>
        <p:spPr bwMode="auto">
          <a:xfrm>
            <a:off x="533400" y="763588"/>
            <a:ext cx="6705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77875" y="4776788"/>
            <a:ext cx="6216650" cy="4525962"/>
          </a:xfrm>
          <a:prstGeom prst="rect">
            <a:avLst/>
          </a:prstGeom>
          <a:noFill/>
          <a:ln>
            <a:noFill/>
          </a:ln>
        </p:spPr>
        <p:txBody>
          <a:bodyPr lIns="0" tIns="0" rIns="0" bIns="0"/>
          <a:lstStyle/>
          <a:p>
            <a:pPr lvl="0"/>
            <a:endParaRPr lang="en-US" noProof="0"/>
          </a:p>
        </p:txBody>
      </p:sp>
      <p:sp>
        <p:nvSpPr>
          <p:cNvPr id="4" name="Header Placeholder 3"/>
          <p:cNvSpPr txBox="1">
            <a:spLocks noGrp="1"/>
          </p:cNvSpPr>
          <p:nvPr>
            <p:ph type="hdr" sz="quarter"/>
          </p:nvPr>
        </p:nvSpPr>
        <p:spPr>
          <a:xfrm>
            <a:off x="0" y="0"/>
            <a:ext cx="3373438" cy="503238"/>
          </a:xfrm>
          <a:prstGeom prst="rect">
            <a:avLst/>
          </a:prstGeom>
          <a:noFill/>
          <a:ln>
            <a:noFill/>
          </a:ln>
        </p:spPr>
        <p:txBody>
          <a:bodyPr lIns="0" tIns="0" rIns="0" bIns="0"/>
          <a:lstStyle>
            <a:lvl1pPr lvl="0" defTabSz="740573" rtl="0"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5" name="Date Placeholder 4"/>
          <p:cNvSpPr txBox="1">
            <a:spLocks noGrp="1"/>
          </p:cNvSpPr>
          <p:nvPr>
            <p:ph type="dt" idx="1"/>
          </p:nvPr>
        </p:nvSpPr>
        <p:spPr>
          <a:xfrm>
            <a:off x="4398963" y="0"/>
            <a:ext cx="3373437" cy="503238"/>
          </a:xfrm>
          <a:prstGeom prst="rect">
            <a:avLst/>
          </a:prstGeom>
          <a:noFill/>
          <a:ln>
            <a:noFill/>
          </a:ln>
        </p:spPr>
        <p:txBody>
          <a:bodyPr lIns="0" tIns="0" rIns="0" bIns="0"/>
          <a:lstStyle>
            <a:lvl1pPr lvl="0" algn="r" defTabSz="740573" rtl="0"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6" name="Footer Placeholder 5"/>
          <p:cNvSpPr txBox="1">
            <a:spLocks noGrp="1"/>
          </p:cNvSpPr>
          <p:nvPr>
            <p:ph type="ftr" sz="quarter" idx="4"/>
          </p:nvPr>
        </p:nvSpPr>
        <p:spPr>
          <a:xfrm>
            <a:off x="0" y="9555163"/>
            <a:ext cx="3373438" cy="503237"/>
          </a:xfrm>
          <a:prstGeom prst="rect">
            <a:avLst/>
          </a:prstGeom>
          <a:noFill/>
          <a:ln>
            <a:noFill/>
          </a:ln>
        </p:spPr>
        <p:txBody>
          <a:bodyPr lIns="0" tIns="0" rIns="0" bIns="0" anchor="b"/>
          <a:lstStyle>
            <a:lvl1pPr lvl="0" defTabSz="740573" rtl="0"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398963" y="9555163"/>
            <a:ext cx="3373437" cy="503237"/>
          </a:xfrm>
          <a:prstGeom prst="rect">
            <a:avLst/>
          </a:prstGeom>
          <a:noFill/>
          <a:ln>
            <a:noFill/>
          </a:ln>
        </p:spPr>
        <p:txBody>
          <a:bodyPr lIns="0" tIns="0" rIns="0" bIns="0" anchor="b"/>
          <a:lstStyle>
            <a:lvl1pPr lvl="0" algn="r" defTabSz="740573" rtl="0" fontAlgn="auto" hangingPunct="0">
              <a:spcBef>
                <a:spcPts val="0"/>
              </a:spcBef>
              <a:spcAft>
                <a:spcPts val="0"/>
              </a:spcAft>
              <a:buNone/>
              <a:tabLst/>
              <a:defRPr lang="en-US" sz="1400" kern="1200">
                <a:latin typeface="Times New Roman" pitchFamily="18"/>
                <a:ea typeface="Arial Unicode MS" pitchFamily="2"/>
                <a:cs typeface="Tahoma" pitchFamily="2"/>
              </a:defRPr>
            </a:lvl1pPr>
          </a:lstStyle>
          <a:p>
            <a:pPr>
              <a:defRPr/>
            </a:pPr>
            <a:fld id="{108F2DC1-9BF1-4730-BA00-2E6AC9514703}" type="slidenum">
              <a:rPr/>
              <a:pPr>
                <a:defRPr/>
              </a:pPr>
              <a:t>‹#›</a:t>
            </a:fld>
            <a:endParaRPr/>
          </a:p>
        </p:txBody>
      </p:sp>
    </p:spTree>
    <p:extLst>
      <p:ext uri="{BB962C8B-B14F-4D97-AF65-F5344CB8AC3E}">
        <p14:creationId xmlns:p14="http://schemas.microsoft.com/office/powerpoint/2010/main" val="1673507257"/>
      </p:ext>
    </p:extLst>
  </p:cSld>
  <p:clrMap bg1="lt1" tx1="dk1" bg2="lt2" tx2="dk2" accent1="accent1" accent2="accent2" accent3="accent3" accent4="accent4" accent5="accent5" accent6="accent6" hlink="hlink" folHlink="folHlink"/>
  <p:notesStyle>
    <a:lvl1pPr marL="174625" indent="-174625" algn="l" rtl="0" eaLnBrk="0" fontAlgn="base" hangingPunct="0">
      <a:spcBef>
        <a:spcPct val="30000"/>
      </a:spcBef>
      <a:spcAft>
        <a:spcPct val="0"/>
      </a:spcAft>
      <a:defRPr lang="en-US" sz="1600" kern="1200">
        <a:solidFill>
          <a:schemeClr val="tx1"/>
        </a:solidFill>
        <a:latin typeface="Arial" pitchFamily="18"/>
        <a:ea typeface="SimSun" pitchFamily="2"/>
        <a:cs typeface="SimSun" pitchFamily="2" charset="-122"/>
      </a:defRPr>
    </a:lvl1pPr>
    <a:lvl2pPr marL="742950" indent="-285750" algn="l" defTabSz="739775" rtl="0" fontAlgn="base">
      <a:spcBef>
        <a:spcPct val="30000"/>
      </a:spcBef>
      <a:spcAft>
        <a:spcPct val="0"/>
      </a:spcAft>
      <a:defRPr sz="1000" kern="1200">
        <a:solidFill>
          <a:schemeClr val="tx1"/>
        </a:solidFill>
        <a:latin typeface="+mn-lt"/>
        <a:ea typeface="SimSun" pitchFamily="2" charset="-122"/>
        <a:cs typeface="+mn-cs"/>
      </a:defRPr>
    </a:lvl2pPr>
    <a:lvl3pPr marL="1143000" indent="-228600" algn="l" defTabSz="739775" rtl="0" fontAlgn="base">
      <a:spcBef>
        <a:spcPct val="30000"/>
      </a:spcBef>
      <a:spcAft>
        <a:spcPct val="0"/>
      </a:spcAft>
      <a:defRPr sz="1000" kern="1200">
        <a:solidFill>
          <a:schemeClr val="tx1"/>
        </a:solidFill>
        <a:latin typeface="+mn-lt"/>
        <a:ea typeface="SimSun" pitchFamily="2" charset="-122"/>
        <a:cs typeface="+mn-cs"/>
      </a:defRPr>
    </a:lvl3pPr>
    <a:lvl4pPr marL="1600200" indent="-228600" algn="l" defTabSz="739775" rtl="0" fontAlgn="base">
      <a:spcBef>
        <a:spcPct val="30000"/>
      </a:spcBef>
      <a:spcAft>
        <a:spcPct val="0"/>
      </a:spcAft>
      <a:defRPr sz="1000" kern="1200">
        <a:solidFill>
          <a:schemeClr val="tx1"/>
        </a:solidFill>
        <a:latin typeface="+mn-lt"/>
        <a:ea typeface="SimSun" pitchFamily="2" charset="-122"/>
        <a:cs typeface="+mn-cs"/>
      </a:defRPr>
    </a:lvl4pPr>
    <a:lvl5pPr marL="2057400" indent="-228600" algn="l" defTabSz="739775" rtl="0" fontAlgn="base">
      <a:spcBef>
        <a:spcPct val="30000"/>
      </a:spcBef>
      <a:spcAft>
        <a:spcPct val="0"/>
      </a:spcAft>
      <a:defRPr sz="1000" kern="1200">
        <a:solidFill>
          <a:schemeClr val="tx1"/>
        </a:solidFill>
        <a:latin typeface="+mn-lt"/>
        <a:ea typeface="SimSun" pitchFamily="2" charset="-122"/>
        <a:cs typeface="+mn-cs"/>
      </a:defRPr>
    </a:lvl5pPr>
    <a:lvl6pPr marL="1851431" algn="l" defTabSz="740573" rtl="0" eaLnBrk="1" latinLnBrk="0" hangingPunct="1">
      <a:defRPr sz="1000" kern="1200">
        <a:solidFill>
          <a:schemeClr val="tx1"/>
        </a:solidFill>
        <a:latin typeface="+mn-lt"/>
        <a:ea typeface="+mn-ea"/>
        <a:cs typeface="+mn-cs"/>
      </a:defRPr>
    </a:lvl6pPr>
    <a:lvl7pPr marL="2221718" algn="l" defTabSz="740573" rtl="0" eaLnBrk="1" latinLnBrk="0" hangingPunct="1">
      <a:defRPr sz="1000" kern="1200">
        <a:solidFill>
          <a:schemeClr val="tx1"/>
        </a:solidFill>
        <a:latin typeface="+mn-lt"/>
        <a:ea typeface="+mn-ea"/>
        <a:cs typeface="+mn-cs"/>
      </a:defRPr>
    </a:lvl7pPr>
    <a:lvl8pPr marL="2592004" algn="l" defTabSz="740573" rtl="0" eaLnBrk="1" latinLnBrk="0" hangingPunct="1">
      <a:defRPr sz="1000" kern="1200">
        <a:solidFill>
          <a:schemeClr val="tx1"/>
        </a:solidFill>
        <a:latin typeface="+mn-lt"/>
        <a:ea typeface="+mn-ea"/>
        <a:cs typeface="+mn-cs"/>
      </a:defRPr>
    </a:lvl8pPr>
    <a:lvl9pPr marL="2962290" algn="l" defTabSz="74057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763588"/>
            <a:ext cx="0" cy="1587"/>
          </a:xfrm>
          <a:solidFill>
            <a:schemeClr val="accent1"/>
          </a:solidFill>
          <a:ln w="25400">
            <a:solidFill>
              <a:schemeClr val="accent1">
                <a:shade val="50000"/>
              </a:schemeClr>
            </a:solidFill>
          </a:ln>
        </p:spPr>
      </p:sp>
      <p:sp>
        <p:nvSpPr>
          <p:cNvPr id="4099" name="Notes Placeholder 2"/>
          <p:cNvSpPr txBox="1">
            <a:spLocks noGrp="1"/>
          </p:cNvSpPr>
          <p:nvPr>
            <p:ph type="body" sz="quarter" idx="1"/>
          </p:nvPr>
        </p:nvSpPr>
        <p:spPr bwMode="auto">
          <a:xfrm>
            <a:off x="777875" y="4776788"/>
            <a:ext cx="621665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spAutoFit/>
          </a:bodyPr>
          <a:lstStyle/>
          <a:p>
            <a:pPr eaLnBrk="1">
              <a:spcBef>
                <a:spcPct val="0"/>
              </a:spcBef>
            </a:pPr>
            <a:endParaRPr>
              <a:solidFill>
                <a:srgbClr val="000000"/>
              </a:solidFill>
              <a:latin typeface="Arial" pitchFamily="34" charset="0"/>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8F2DC1-9BF1-4730-BA00-2E6AC9514703}" type="slidenum">
              <a:rPr lang="en-US" smtClean="0"/>
              <a:pPr>
                <a:defRPr/>
              </a:pPr>
              <a:t>6</a:t>
            </a:fld>
            <a:endParaRPr lang="en-US"/>
          </a:p>
        </p:txBody>
      </p:sp>
    </p:spTree>
    <p:extLst>
      <p:ext uri="{BB962C8B-B14F-4D97-AF65-F5344CB8AC3E}">
        <p14:creationId xmlns:p14="http://schemas.microsoft.com/office/powerpoint/2010/main" val="310808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89293F-7EB9-4568-B4A6-012BF8F520D6}" type="slidenum">
              <a:rPr lang="en-US" smtClean="0"/>
              <a:pPr>
                <a:defRPr/>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0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spTree>
    <p:extLst>
      <p:ext uri="{BB962C8B-B14F-4D97-AF65-F5344CB8AC3E}">
        <p14:creationId xmlns:p14="http://schemas.microsoft.com/office/powerpoint/2010/main" val="272863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13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514350"/>
            <a:ext cx="7514033" cy="2286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3257550"/>
            <a:ext cx="7514035" cy="10858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spTree>
    <p:extLst>
      <p:ext uri="{BB962C8B-B14F-4D97-AF65-F5344CB8AC3E}">
        <p14:creationId xmlns:p14="http://schemas.microsoft.com/office/powerpoint/2010/main" val="206019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543300"/>
            <a:ext cx="5486400" cy="4250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40243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3968353"/>
            <a:ext cx="5486400" cy="60364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611560" y="4986704"/>
            <a:ext cx="2284040" cy="12226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86100" y="4977179"/>
            <a:ext cx="3276600" cy="12226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4977179"/>
            <a:ext cx="2339280" cy="12226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Calibri"/>
                <a:ea typeface="Calibri"/>
                <a:cs typeface="Calibri"/>
                <a:sym typeface="Calibri"/>
              </a:defRPr>
            </a:lvl1pPr>
            <a:lvl2pPr marL="0" marR="0" lvl="1" indent="0" algn="r" rtl="0">
              <a:spcBef>
                <a:spcPts val="0"/>
              </a:spcBef>
              <a:buNone/>
              <a:defRPr sz="1100" b="0" i="0" u="none" strike="noStrike" cap="none">
                <a:solidFill>
                  <a:schemeClr val="lt1"/>
                </a:solidFill>
                <a:latin typeface="Calibri"/>
                <a:ea typeface="Calibri"/>
                <a:cs typeface="Calibri"/>
                <a:sym typeface="Calibri"/>
              </a:defRPr>
            </a:lvl2pPr>
            <a:lvl3pPr marL="0" marR="0" lvl="2" indent="0" algn="r" rtl="0">
              <a:spcBef>
                <a:spcPts val="0"/>
              </a:spcBef>
              <a:buNone/>
              <a:defRPr sz="1100" b="0" i="0" u="none" strike="noStrike" cap="none">
                <a:solidFill>
                  <a:schemeClr val="lt1"/>
                </a:solidFill>
                <a:latin typeface="Calibri"/>
                <a:ea typeface="Calibri"/>
                <a:cs typeface="Calibri"/>
                <a:sym typeface="Calibri"/>
              </a:defRPr>
            </a:lvl3pPr>
            <a:lvl4pPr marL="0" marR="0" lvl="3" indent="0" algn="r" rtl="0">
              <a:spcBef>
                <a:spcPts val="0"/>
              </a:spcBef>
              <a:buNone/>
              <a:defRPr sz="1100" b="0" i="0" u="none" strike="noStrike" cap="none">
                <a:solidFill>
                  <a:schemeClr val="lt1"/>
                </a:solidFill>
                <a:latin typeface="Calibri"/>
                <a:ea typeface="Calibri"/>
                <a:cs typeface="Calibri"/>
                <a:sym typeface="Calibri"/>
              </a:defRPr>
            </a:lvl4pPr>
            <a:lvl5pPr marL="0" marR="0" lvl="4" indent="0" algn="r" rtl="0">
              <a:spcBef>
                <a:spcPts val="0"/>
              </a:spcBef>
              <a:buNone/>
              <a:defRPr sz="1100" b="0" i="0" u="none" strike="noStrike" cap="none">
                <a:solidFill>
                  <a:schemeClr val="lt1"/>
                </a:solidFill>
                <a:latin typeface="Calibri"/>
                <a:ea typeface="Calibri"/>
                <a:cs typeface="Calibri"/>
                <a:sym typeface="Calibri"/>
              </a:defRPr>
            </a:lvl5pPr>
            <a:lvl6pPr marL="0" marR="0" lvl="5" indent="0" algn="r" rtl="0">
              <a:spcBef>
                <a:spcPts val="0"/>
              </a:spcBef>
              <a:buNone/>
              <a:defRPr sz="1100" b="0" i="0" u="none" strike="noStrike" cap="none">
                <a:solidFill>
                  <a:schemeClr val="lt1"/>
                </a:solidFill>
                <a:latin typeface="Calibri"/>
                <a:ea typeface="Calibri"/>
                <a:cs typeface="Calibri"/>
                <a:sym typeface="Calibri"/>
              </a:defRPr>
            </a:lvl6pPr>
            <a:lvl7pPr marL="0" marR="0" lvl="6" indent="0" algn="r" rtl="0">
              <a:spcBef>
                <a:spcPts val="0"/>
              </a:spcBef>
              <a:buNone/>
              <a:defRPr sz="1100" b="0" i="0" u="none" strike="noStrike" cap="none">
                <a:solidFill>
                  <a:schemeClr val="lt1"/>
                </a:solidFill>
                <a:latin typeface="Calibri"/>
                <a:ea typeface="Calibri"/>
                <a:cs typeface="Calibri"/>
                <a:sym typeface="Calibri"/>
              </a:defRPr>
            </a:lvl7pPr>
            <a:lvl8pPr marL="0" marR="0" lvl="7" indent="0" algn="r" rtl="0">
              <a:spcBef>
                <a:spcPts val="0"/>
              </a:spcBef>
              <a:buNone/>
              <a:defRPr sz="1100" b="0" i="0" u="none" strike="noStrike" cap="none">
                <a:solidFill>
                  <a:schemeClr val="lt1"/>
                </a:solidFill>
                <a:latin typeface="Calibri"/>
                <a:ea typeface="Calibri"/>
                <a:cs typeface="Calibri"/>
                <a:sym typeface="Calibri"/>
              </a:defRPr>
            </a:lvl8pPr>
            <a:lvl9pPr marL="0" marR="0" lvl="8" indent="0" algn="r" rtl="0">
              <a:spcBef>
                <a:spcPts val="0"/>
              </a:spcBef>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37630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spTree>
    <p:extLst>
      <p:ext uri="{BB962C8B-B14F-4D97-AF65-F5344CB8AC3E}">
        <p14:creationId xmlns:p14="http://schemas.microsoft.com/office/powerpoint/2010/main" val="278044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0A9A14-0693-4094-8ACB-D623D8E8820C}" type="slidenum">
              <a:rPr lang="en-US" smtClean="0"/>
              <a:pPr>
                <a:defRPr/>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93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spTree>
    <p:extLst>
      <p:ext uri="{BB962C8B-B14F-4D97-AF65-F5344CB8AC3E}">
        <p14:creationId xmlns:p14="http://schemas.microsoft.com/office/powerpoint/2010/main" val="246815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spTree>
    <p:extLst>
      <p:ext uri="{BB962C8B-B14F-4D97-AF65-F5344CB8AC3E}">
        <p14:creationId xmlns:p14="http://schemas.microsoft.com/office/powerpoint/2010/main" val="139765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7572DAB-F9C8-4CF9-9FCA-9C64EA1D1369}" type="slidenum">
              <a:rPr lang="en-US" smtClean="0"/>
              <a:pPr>
                <a:defRPr/>
              </a:pPr>
              <a:t>‹#›</a:t>
            </a:fld>
            <a:endParaRPr lang="en-US"/>
          </a:p>
        </p:txBody>
      </p:sp>
    </p:spTree>
    <p:extLst>
      <p:ext uri="{BB962C8B-B14F-4D97-AF65-F5344CB8AC3E}">
        <p14:creationId xmlns:p14="http://schemas.microsoft.com/office/powerpoint/2010/main" val="209454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DA897F0-6FD6-4408-8302-0B256EB58C86}" type="slidenum">
              <a:rPr lang="en-US" smtClean="0"/>
              <a:pPr>
                <a:defRPr/>
              </a:pPr>
              <a:t>‹#›</a:t>
            </a:fld>
            <a:endParaRPr lang="en-US"/>
          </a:p>
        </p:txBody>
      </p:sp>
    </p:spTree>
    <p:extLst>
      <p:ext uri="{BB962C8B-B14F-4D97-AF65-F5344CB8AC3E}">
        <p14:creationId xmlns:p14="http://schemas.microsoft.com/office/powerpoint/2010/main" val="149905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3E4EF1-B29C-40ED-93E4-A4D4BEA58486}" type="slidenum">
              <a:rPr lang="en-US" smtClean="0"/>
              <a:pPr>
                <a:defRPr/>
              </a:pPr>
              <a:t>‹#›</a:t>
            </a:fld>
            <a:endParaRPr lang="en-US"/>
          </a:p>
        </p:txBody>
      </p:sp>
    </p:spTree>
    <p:extLst>
      <p:ext uri="{BB962C8B-B14F-4D97-AF65-F5344CB8AC3E}">
        <p14:creationId xmlns:p14="http://schemas.microsoft.com/office/powerpoint/2010/main" val="426830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DE0DA9C-1A47-4BE3-BD6F-D6CD1823A484}" type="slidenum">
              <a:rPr lang="en-US" smtClean="0"/>
              <a:pPr>
                <a:defRPr/>
              </a:pPr>
              <a:t>‹#›</a:t>
            </a:fld>
            <a:endParaRPr lang="en-US"/>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05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a:defRPr/>
            </a:pPr>
            <a:fld id="{023E4EF1-B29C-40ED-93E4-A4D4BEA58486}" type="slidenum">
              <a:rPr lang="en-US" smtClean="0"/>
              <a:pPr>
                <a:defRPr/>
              </a:pPr>
              <a:t>‹#›</a:t>
            </a:fld>
            <a:endParaRPr lang="en-US"/>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3987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idelity.co.uk/funds/risk-calculator-tool/" TargetMode="External"/><Relationship Id="rId2" Type="http://schemas.openxmlformats.org/officeDocument/2006/relationships/hyperlink" Target="https://www.investright.org/informed-investing/know-yourself/saving-invest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vb.ro/FinancialInstruments/Markets/Bonds" TargetMode="External"/><Relationship Id="rId2" Type="http://schemas.openxmlformats.org/officeDocument/2006/relationships/hyperlink" Target="https://bvb.ro/FinancialInstruments/Markets/Shares" TargetMode="External"/><Relationship Id="rId1" Type="http://schemas.openxmlformats.org/officeDocument/2006/relationships/slideLayout" Target="../slideLayouts/slideLayout2.xml"/><Relationship Id="rId6" Type="http://schemas.openxmlformats.org/officeDocument/2006/relationships/hyperlink" Target="https://bvb.ro/FinancialInstruments/Markets/Warrants" TargetMode="External"/><Relationship Id="rId5" Type="http://schemas.openxmlformats.org/officeDocument/2006/relationships/hyperlink" Target="https://bvb.ro/FinancialInstruments/Markets/Certificates" TargetMode="External"/><Relationship Id="rId4" Type="http://schemas.openxmlformats.org/officeDocument/2006/relationships/hyperlink" Target="https://bvb.ro/FinancialInstruments/Markets/FundUnit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lido.co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1026" name="Picture 2" descr="C:\Users\ljubomir.graovac\Downloads\PresentationCCDro2014-1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01AD3E9F-9757-46F0-0B44-9E790E52B5DC}"/>
              </a:ext>
            </a:extLst>
          </p:cNvPr>
          <p:cNvSpPr/>
          <p:nvPr/>
        </p:nvSpPr>
        <p:spPr>
          <a:xfrm>
            <a:off x="3875048" y="2190750"/>
            <a:ext cx="52578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dirty="0">
                <a:solidFill>
                  <a:srgbClr val="333333"/>
                </a:solidFill>
                <a:effectLst/>
                <a:latin typeface="open sans" panose="020B0606030504020204" pitchFamily="34" charset="0"/>
              </a:rPr>
              <a:t>„</a:t>
            </a:r>
            <a:r>
              <a:rPr lang="en-US" b="1" i="0" dirty="0" err="1">
                <a:solidFill>
                  <a:srgbClr val="333333"/>
                </a:solidFill>
                <a:effectLst/>
                <a:latin typeface="open sans" panose="020B0606030504020204" pitchFamily="34" charset="0"/>
              </a:rPr>
              <a:t>Planificarea</a:t>
            </a:r>
            <a:r>
              <a:rPr lang="en-US" b="1" i="0" dirty="0">
                <a:solidFill>
                  <a:srgbClr val="333333"/>
                </a:solidFill>
                <a:effectLst/>
                <a:latin typeface="open sans" panose="020B0606030504020204" pitchFamily="34" charset="0"/>
              </a:rPr>
              <a:t> </a:t>
            </a:r>
            <a:r>
              <a:rPr lang="en-US" b="1" i="0" dirty="0" err="1">
                <a:solidFill>
                  <a:srgbClr val="333333"/>
                </a:solidFill>
                <a:effectLst/>
                <a:latin typeface="open sans" panose="020B0606030504020204" pitchFamily="34" charset="0"/>
              </a:rPr>
              <a:t>financiară</a:t>
            </a:r>
            <a:r>
              <a:rPr lang="en-US" b="1" i="0" dirty="0">
                <a:solidFill>
                  <a:srgbClr val="333333"/>
                </a:solidFill>
                <a:effectLst/>
                <a:latin typeface="open sans" panose="020B0606030504020204" pitchFamily="34" charset="0"/>
              </a:rPr>
              <a:t> – </a:t>
            </a:r>
            <a:r>
              <a:rPr lang="en-US" b="1" i="0" dirty="0" err="1">
                <a:solidFill>
                  <a:srgbClr val="333333"/>
                </a:solidFill>
                <a:effectLst/>
                <a:latin typeface="open sans" panose="020B0606030504020204" pitchFamily="34" charset="0"/>
              </a:rPr>
              <a:t>esențială</a:t>
            </a:r>
            <a:r>
              <a:rPr lang="en-US" b="1" i="0" dirty="0">
                <a:solidFill>
                  <a:srgbClr val="333333"/>
                </a:solidFill>
                <a:effectLst/>
                <a:latin typeface="open sans" panose="020B0606030504020204" pitchFamily="34" charset="0"/>
              </a:rPr>
              <a:t> pentru </a:t>
            </a:r>
            <a:r>
              <a:rPr lang="en-US" b="1" i="0" dirty="0" err="1">
                <a:solidFill>
                  <a:srgbClr val="333333"/>
                </a:solidFill>
                <a:effectLst/>
                <a:latin typeface="open sans" panose="020B0606030504020204" pitchFamily="34" charset="0"/>
              </a:rPr>
              <a:t>succesul</a:t>
            </a:r>
            <a:r>
              <a:rPr lang="en-US" b="1" i="0" dirty="0">
                <a:solidFill>
                  <a:srgbClr val="333333"/>
                </a:solidFill>
                <a:effectLst/>
                <a:latin typeface="open sans" panose="020B0606030504020204" pitchFamily="34" charset="0"/>
              </a:rPr>
              <a:t> în </a:t>
            </a:r>
            <a:r>
              <a:rPr lang="en-US" b="1" i="0" dirty="0" err="1">
                <a:solidFill>
                  <a:srgbClr val="333333"/>
                </a:solidFill>
                <a:effectLst/>
                <a:latin typeface="open sans" panose="020B0606030504020204" pitchFamily="34" charset="0"/>
              </a:rPr>
              <a:t>carieră</a:t>
            </a:r>
            <a:r>
              <a:rPr lang="en-US" b="1" i="0" dirty="0">
                <a:solidFill>
                  <a:srgbClr val="333333"/>
                </a:solidFill>
                <a:effectLst/>
                <a:latin typeface="open sans" panose="020B0606030504020204" pitchFamily="34" charset="0"/>
              </a:rPr>
              <a:t>/business”</a:t>
            </a:r>
            <a:endParaRPr lang="ro-RO" b="1" i="0" dirty="0">
              <a:solidFill>
                <a:srgbClr val="333333"/>
              </a:solidFill>
              <a:effectLst/>
              <a:latin typeface="open sans" panose="020B0606030504020204" pitchFamily="34" charset="0"/>
            </a:endParaRPr>
          </a:p>
          <a:p>
            <a:pPr algn="ctr"/>
            <a:endParaRPr lang="ro-RO" b="1" dirty="0">
              <a:solidFill>
                <a:srgbClr val="333333"/>
              </a:solidFill>
              <a:latin typeface="open sans" panose="020B0606030504020204" pitchFamily="34" charset="0"/>
            </a:endParaRPr>
          </a:p>
          <a:p>
            <a:pPr algn="ctr"/>
            <a:r>
              <a:rPr lang="ro-RO" b="1" dirty="0">
                <a:solidFill>
                  <a:srgbClr val="333333"/>
                </a:solidFill>
                <a:latin typeface="open sans" panose="020B0606030504020204" pitchFamily="34" charset="0"/>
              </a:rPr>
              <a:t>Trainer – Bulău Carmen Mihaela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8C3E-31B3-4F6A-AF2D-D96578AD5233}"/>
              </a:ext>
            </a:extLst>
          </p:cNvPr>
          <p:cNvSpPr>
            <a:spLocks noGrp="1"/>
          </p:cNvSpPr>
          <p:nvPr>
            <p:ph type="title"/>
          </p:nvPr>
        </p:nvSpPr>
        <p:spPr>
          <a:xfrm>
            <a:off x="611560" y="205979"/>
            <a:ext cx="8280920" cy="613171"/>
          </a:xfrm>
        </p:spPr>
        <p:txBody>
          <a:bodyPr>
            <a:normAutofit/>
          </a:bodyPr>
          <a:lstStyle/>
          <a:p>
            <a:r>
              <a:rPr lang="en-US" dirty="0"/>
              <a:t>A C C U R A T E</a:t>
            </a:r>
          </a:p>
        </p:txBody>
      </p:sp>
      <p:sp>
        <p:nvSpPr>
          <p:cNvPr id="3" name="Text Placeholder 2">
            <a:extLst>
              <a:ext uri="{FF2B5EF4-FFF2-40B4-BE49-F238E27FC236}">
                <a16:creationId xmlns:a16="http://schemas.microsoft.com/office/drawing/2014/main" id="{A557A518-6455-47F6-B1AF-38639A695F65}"/>
              </a:ext>
            </a:extLst>
          </p:cNvPr>
          <p:cNvSpPr>
            <a:spLocks noGrp="1"/>
          </p:cNvSpPr>
          <p:nvPr>
            <p:ph idx="1"/>
          </p:nvPr>
        </p:nvSpPr>
        <p:spPr>
          <a:xfrm>
            <a:off x="611559" y="819150"/>
            <a:ext cx="8486391" cy="4267200"/>
          </a:xfrm>
        </p:spPr>
        <p:txBody>
          <a:bodyPr>
            <a:normAutofit/>
          </a:bodyPr>
          <a:lstStyle/>
          <a:p>
            <a:pPr marL="25400" indent="0">
              <a:buNone/>
            </a:pPr>
            <a:r>
              <a:rPr lang="ro-RO" sz="1800" b="1" i="1" dirty="0">
                <a:solidFill>
                  <a:srgbClr val="7030A0"/>
                </a:solidFill>
              </a:rPr>
              <a:t>Informațiile sunt furnizate conducerii pentru a-i ajuta în planificare, controlul operațiunilor și luarea </a:t>
            </a:r>
            <a:r>
              <a:rPr lang="en-US" sz="1800" b="1" i="1" dirty="0">
                <a:solidFill>
                  <a:srgbClr val="7030A0"/>
                </a:solidFill>
              </a:rPr>
              <a:t>deciziilor. </a:t>
            </a:r>
            <a:endParaRPr lang="ro-RO" sz="1800" b="1" i="1" dirty="0">
              <a:solidFill>
                <a:srgbClr val="7030A0"/>
              </a:solidFill>
            </a:endParaRPr>
          </a:p>
          <a:p>
            <a:pPr marL="25400" indent="0">
              <a:buNone/>
            </a:pPr>
            <a:r>
              <a:rPr lang="ro-RO" sz="1800" b="1" i="1" dirty="0">
                <a:solidFill>
                  <a:srgbClr val="7030A0"/>
                </a:solidFill>
              </a:rPr>
              <a:t>Deciziile de management sunt probabil mai bune atunci când li se oferă managerilor informații de cea mai bună calitate.</a:t>
            </a:r>
          </a:p>
          <a:p>
            <a:endParaRPr lang="en-US" sz="1400" dirty="0"/>
          </a:p>
          <a:p>
            <a:pPr lvl="1"/>
            <a:endParaRPr lang="en-US" sz="1200" dirty="0"/>
          </a:p>
        </p:txBody>
      </p:sp>
      <p:pic>
        <p:nvPicPr>
          <p:cNvPr id="4" name="Picture 3">
            <a:extLst>
              <a:ext uri="{FF2B5EF4-FFF2-40B4-BE49-F238E27FC236}">
                <a16:creationId xmlns:a16="http://schemas.microsoft.com/office/drawing/2014/main" id="{12B9CE53-5ADA-43CB-806E-C563BC7FC4F2}"/>
              </a:ext>
            </a:extLst>
          </p:cNvPr>
          <p:cNvPicPr>
            <a:picLocks noChangeAspect="1"/>
          </p:cNvPicPr>
          <p:nvPr/>
        </p:nvPicPr>
        <p:blipFill>
          <a:blip r:embed="rId2"/>
          <a:stretch>
            <a:fillRect/>
          </a:stretch>
        </p:blipFill>
        <p:spPr>
          <a:xfrm>
            <a:off x="5394300" y="2190750"/>
            <a:ext cx="3703651" cy="2725082"/>
          </a:xfrm>
          <a:prstGeom prst="rect">
            <a:avLst/>
          </a:prstGeom>
        </p:spPr>
      </p:pic>
      <p:sp>
        <p:nvSpPr>
          <p:cNvPr id="5" name="Oval 4">
            <a:extLst>
              <a:ext uri="{FF2B5EF4-FFF2-40B4-BE49-F238E27FC236}">
                <a16:creationId xmlns:a16="http://schemas.microsoft.com/office/drawing/2014/main" id="{46175B5F-FBFA-452F-BC55-047229935AA2}"/>
              </a:ext>
            </a:extLst>
          </p:cNvPr>
          <p:cNvSpPr/>
          <p:nvPr/>
        </p:nvSpPr>
        <p:spPr>
          <a:xfrm>
            <a:off x="611560" y="4400550"/>
            <a:ext cx="3046040" cy="4593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source: Kaplan publishing</a:t>
            </a:r>
          </a:p>
        </p:txBody>
      </p:sp>
    </p:spTree>
    <p:extLst>
      <p:ext uri="{BB962C8B-B14F-4D97-AF65-F5344CB8AC3E}">
        <p14:creationId xmlns:p14="http://schemas.microsoft.com/office/powerpoint/2010/main" val="345712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2211-5FAC-45D8-924D-F0D76404DB8C}"/>
              </a:ext>
            </a:extLst>
          </p:cNvPr>
          <p:cNvSpPr>
            <a:spLocks noGrp="1"/>
          </p:cNvSpPr>
          <p:nvPr>
            <p:ph type="title"/>
          </p:nvPr>
        </p:nvSpPr>
        <p:spPr>
          <a:xfrm>
            <a:off x="662484" y="361950"/>
            <a:ext cx="7290054" cy="685800"/>
          </a:xfrm>
        </p:spPr>
        <p:txBody>
          <a:bodyPr/>
          <a:lstStyle/>
          <a:p>
            <a:pPr algn="l"/>
            <a:r>
              <a:rPr lang="en-US" dirty="0"/>
              <a:t>Cost standard </a:t>
            </a:r>
          </a:p>
        </p:txBody>
      </p:sp>
      <p:pic>
        <p:nvPicPr>
          <p:cNvPr id="6" name="Picture 5">
            <a:extLst>
              <a:ext uri="{FF2B5EF4-FFF2-40B4-BE49-F238E27FC236}">
                <a16:creationId xmlns:a16="http://schemas.microsoft.com/office/drawing/2014/main" id="{B5DE63CB-AD2F-4C7D-B645-97A24E626ADA}"/>
              </a:ext>
            </a:extLst>
          </p:cNvPr>
          <p:cNvPicPr>
            <a:picLocks noChangeAspect="1"/>
          </p:cNvPicPr>
          <p:nvPr/>
        </p:nvPicPr>
        <p:blipFill>
          <a:blip r:embed="rId2"/>
          <a:stretch>
            <a:fillRect/>
          </a:stretch>
        </p:blipFill>
        <p:spPr>
          <a:xfrm>
            <a:off x="699655" y="1209299"/>
            <a:ext cx="8215745" cy="3648451"/>
          </a:xfrm>
          <a:prstGeom prst="rect">
            <a:avLst/>
          </a:prstGeom>
        </p:spPr>
      </p:pic>
    </p:spTree>
    <p:extLst>
      <p:ext uri="{BB962C8B-B14F-4D97-AF65-F5344CB8AC3E}">
        <p14:creationId xmlns:p14="http://schemas.microsoft.com/office/powerpoint/2010/main" val="6124626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A1D8-931D-4273-A992-9BCF178767F9}"/>
              </a:ext>
            </a:extLst>
          </p:cNvPr>
          <p:cNvSpPr>
            <a:spLocks noGrp="1"/>
          </p:cNvSpPr>
          <p:nvPr>
            <p:ph type="title"/>
          </p:nvPr>
        </p:nvSpPr>
        <p:spPr>
          <a:xfrm>
            <a:off x="685800" y="370609"/>
            <a:ext cx="7290054" cy="838689"/>
          </a:xfrm>
        </p:spPr>
        <p:txBody>
          <a:bodyPr/>
          <a:lstStyle/>
          <a:p>
            <a:pPr algn="l"/>
            <a:r>
              <a:rPr lang="ro-RO" sz="4000" dirty="0"/>
              <a:t>Deviatie cost realizat </a:t>
            </a:r>
            <a:r>
              <a:rPr lang="en-US" sz="4000" dirty="0"/>
              <a:t>vs cost standard </a:t>
            </a:r>
          </a:p>
        </p:txBody>
      </p:sp>
      <p:pic>
        <p:nvPicPr>
          <p:cNvPr id="5" name="Picture 4">
            <a:extLst>
              <a:ext uri="{FF2B5EF4-FFF2-40B4-BE49-F238E27FC236}">
                <a16:creationId xmlns:a16="http://schemas.microsoft.com/office/drawing/2014/main" id="{795552AD-3AD2-46A7-B1DC-4D2654D0C10B}"/>
              </a:ext>
            </a:extLst>
          </p:cNvPr>
          <p:cNvPicPr>
            <a:picLocks noChangeAspect="1"/>
          </p:cNvPicPr>
          <p:nvPr/>
        </p:nvPicPr>
        <p:blipFill>
          <a:blip r:embed="rId2"/>
          <a:stretch>
            <a:fillRect/>
          </a:stretch>
        </p:blipFill>
        <p:spPr>
          <a:xfrm>
            <a:off x="685800" y="1276350"/>
            <a:ext cx="8305800" cy="3496540"/>
          </a:xfrm>
          <a:prstGeom prst="rect">
            <a:avLst/>
          </a:prstGeom>
        </p:spPr>
      </p:pic>
    </p:spTree>
    <p:extLst>
      <p:ext uri="{BB962C8B-B14F-4D97-AF65-F5344CB8AC3E}">
        <p14:creationId xmlns:p14="http://schemas.microsoft.com/office/powerpoint/2010/main" val="1407468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138559-B2EE-4EA1-BCE6-EB9CD15B1227}"/>
              </a:ext>
            </a:extLst>
          </p:cNvPr>
          <p:cNvPicPr>
            <a:picLocks noChangeAspect="1"/>
          </p:cNvPicPr>
          <p:nvPr/>
        </p:nvPicPr>
        <p:blipFill>
          <a:blip r:embed="rId2"/>
          <a:stretch>
            <a:fillRect/>
          </a:stretch>
        </p:blipFill>
        <p:spPr>
          <a:xfrm>
            <a:off x="341086" y="0"/>
            <a:ext cx="8802914" cy="4927600"/>
          </a:xfrm>
          <a:prstGeom prst="rect">
            <a:avLst/>
          </a:prstGeom>
        </p:spPr>
      </p:pic>
    </p:spTree>
    <p:extLst>
      <p:ext uri="{BB962C8B-B14F-4D97-AF65-F5344CB8AC3E}">
        <p14:creationId xmlns:p14="http://schemas.microsoft.com/office/powerpoint/2010/main" val="2262708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9D723-E64D-4BF2-A705-34D77BFA3A54}"/>
              </a:ext>
            </a:extLst>
          </p:cNvPr>
          <p:cNvPicPr>
            <a:picLocks noChangeAspect="1"/>
          </p:cNvPicPr>
          <p:nvPr/>
        </p:nvPicPr>
        <p:blipFill>
          <a:blip r:embed="rId2"/>
          <a:stretch>
            <a:fillRect/>
          </a:stretch>
        </p:blipFill>
        <p:spPr>
          <a:xfrm>
            <a:off x="329784" y="0"/>
            <a:ext cx="8915816" cy="4956629"/>
          </a:xfrm>
          <a:prstGeom prst="rect">
            <a:avLst/>
          </a:prstGeom>
        </p:spPr>
      </p:pic>
    </p:spTree>
    <p:extLst>
      <p:ext uri="{BB962C8B-B14F-4D97-AF65-F5344CB8AC3E}">
        <p14:creationId xmlns:p14="http://schemas.microsoft.com/office/powerpoint/2010/main" val="97217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5861-0A80-46F8-8071-0996144B26D8}"/>
              </a:ext>
            </a:extLst>
          </p:cNvPr>
          <p:cNvSpPr>
            <a:spLocks noGrp="1"/>
          </p:cNvSpPr>
          <p:nvPr>
            <p:ph type="title"/>
          </p:nvPr>
        </p:nvSpPr>
        <p:spPr>
          <a:xfrm>
            <a:off x="988668" y="0"/>
            <a:ext cx="7514035" cy="1314449"/>
          </a:xfrm>
        </p:spPr>
        <p:txBody>
          <a:bodyPr/>
          <a:lstStyle/>
          <a:p>
            <a:r>
              <a:rPr lang="ro-RO" dirty="0"/>
              <a:t>Analiza investițiilor</a:t>
            </a:r>
          </a:p>
        </p:txBody>
      </p:sp>
      <p:graphicFrame>
        <p:nvGraphicFramePr>
          <p:cNvPr id="5" name="Diagram 4">
            <a:extLst>
              <a:ext uri="{FF2B5EF4-FFF2-40B4-BE49-F238E27FC236}">
                <a16:creationId xmlns:a16="http://schemas.microsoft.com/office/drawing/2014/main" id="{E3EF550D-86BC-41D8-8034-EFFDAA74000E}"/>
              </a:ext>
            </a:extLst>
          </p:cNvPr>
          <p:cNvGraphicFramePr/>
          <p:nvPr>
            <p:extLst>
              <p:ext uri="{D42A27DB-BD31-4B8C-83A1-F6EECF244321}">
                <p14:modId xmlns:p14="http://schemas.microsoft.com/office/powerpoint/2010/main" val="1460487559"/>
              </p:ext>
            </p:extLst>
          </p:nvPr>
        </p:nvGraphicFramePr>
        <p:xfrm>
          <a:off x="611560" y="1200150"/>
          <a:ext cx="8280920" cy="360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8162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1E1-8847-494B-A088-2BBBD11E635E}"/>
              </a:ext>
            </a:extLst>
          </p:cNvPr>
          <p:cNvSpPr>
            <a:spLocks noGrp="1"/>
          </p:cNvSpPr>
          <p:nvPr>
            <p:ph type="title"/>
          </p:nvPr>
        </p:nvSpPr>
        <p:spPr/>
        <p:txBody>
          <a:bodyPr/>
          <a:lstStyle/>
          <a:p>
            <a:pPr algn="r"/>
            <a:r>
              <a:rPr lang="ro-RO" sz="2800" dirty="0"/>
              <a:t>Test verificare profil investitor (risc)</a:t>
            </a:r>
            <a:endParaRPr lang="en-US" sz="1000" dirty="0"/>
          </a:p>
        </p:txBody>
      </p:sp>
      <p:sp>
        <p:nvSpPr>
          <p:cNvPr id="3" name="Text Placeholder 2">
            <a:extLst>
              <a:ext uri="{FF2B5EF4-FFF2-40B4-BE49-F238E27FC236}">
                <a16:creationId xmlns:a16="http://schemas.microsoft.com/office/drawing/2014/main" id="{F3575C2A-9AE5-4573-A657-57FE633AAF05}"/>
              </a:ext>
            </a:extLst>
          </p:cNvPr>
          <p:cNvSpPr>
            <a:spLocks noGrp="1"/>
          </p:cNvSpPr>
          <p:nvPr>
            <p:ph idx="1"/>
          </p:nvPr>
        </p:nvSpPr>
        <p:spPr>
          <a:xfrm>
            <a:off x="611560" y="960120"/>
            <a:ext cx="8280920" cy="3843877"/>
          </a:xfrm>
        </p:spPr>
        <p:txBody>
          <a:bodyPr>
            <a:normAutofit/>
          </a:bodyPr>
          <a:lstStyle/>
          <a:p>
            <a:pPr marL="508000" lvl="1" indent="0">
              <a:lnSpc>
                <a:spcPct val="150000"/>
              </a:lnSpc>
              <a:buNone/>
            </a:pPr>
            <a:endParaRPr lang="ro-RO" sz="1800" dirty="0"/>
          </a:p>
          <a:p>
            <a:pPr marL="508000" lvl="1" indent="0">
              <a:lnSpc>
                <a:spcPct val="150000"/>
              </a:lnSpc>
              <a:buNone/>
            </a:pPr>
            <a:r>
              <a:rPr lang="ro-RO" sz="1800" dirty="0"/>
              <a:t>Test 1. </a:t>
            </a:r>
            <a:r>
              <a:rPr lang="ro-RO" sz="1800" dirty="0">
                <a:hlinkClick r:id="rId2"/>
              </a:rPr>
              <a:t>https://www.investright.org/informed-investing/know-yourself/saving-investing/</a:t>
            </a:r>
            <a:r>
              <a:rPr lang="ro-RO" sz="1800" dirty="0"/>
              <a:t> ( economisitor </a:t>
            </a:r>
            <a:r>
              <a:rPr lang="ro-RO" sz="1800" dirty="0">
                <a:sym typeface="Wingdings" panose="05000000000000000000" pitchFamily="2" charset="2"/>
              </a:rPr>
              <a:t> </a:t>
            </a:r>
            <a:r>
              <a:rPr lang="ro-RO" sz="1800" dirty="0"/>
              <a:t>vs investitor ) </a:t>
            </a:r>
          </a:p>
          <a:p>
            <a:pPr marL="508000" lvl="1" indent="0">
              <a:lnSpc>
                <a:spcPct val="150000"/>
              </a:lnSpc>
              <a:buNone/>
            </a:pPr>
            <a:endParaRPr lang="ro-RO" sz="1800" dirty="0"/>
          </a:p>
          <a:p>
            <a:pPr marL="508000" lvl="1" indent="0">
              <a:lnSpc>
                <a:spcPct val="150000"/>
              </a:lnSpc>
              <a:buNone/>
            </a:pPr>
            <a:r>
              <a:rPr lang="ro-RO" sz="1800" dirty="0"/>
              <a:t>Test 2. </a:t>
            </a:r>
            <a:r>
              <a:rPr lang="ro-RO" sz="1800" dirty="0">
                <a:hlinkClick r:id="rId3"/>
              </a:rPr>
              <a:t>https://www.fidelity.co.uk/funds/risk-calculator-tool/</a:t>
            </a:r>
            <a:r>
              <a:rPr lang="ro-RO" sz="1800" dirty="0"/>
              <a:t> ( atitudinea față de risc)</a:t>
            </a:r>
          </a:p>
          <a:p>
            <a:pPr marL="508000" lvl="1" indent="0">
              <a:lnSpc>
                <a:spcPct val="150000"/>
              </a:lnSpc>
              <a:buNone/>
            </a:pPr>
            <a:endParaRPr lang="en-US" sz="1800" dirty="0"/>
          </a:p>
        </p:txBody>
      </p:sp>
    </p:spTree>
    <p:extLst>
      <p:ext uri="{BB962C8B-B14F-4D97-AF65-F5344CB8AC3E}">
        <p14:creationId xmlns:p14="http://schemas.microsoft.com/office/powerpoint/2010/main" val="4047181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1E1-8847-494B-A088-2BBBD11E635E}"/>
              </a:ext>
            </a:extLst>
          </p:cNvPr>
          <p:cNvSpPr>
            <a:spLocks noGrp="1"/>
          </p:cNvSpPr>
          <p:nvPr>
            <p:ph type="title"/>
          </p:nvPr>
        </p:nvSpPr>
        <p:spPr>
          <a:xfrm>
            <a:off x="611560" y="205979"/>
            <a:ext cx="8280920" cy="447164"/>
          </a:xfrm>
        </p:spPr>
        <p:txBody>
          <a:bodyPr>
            <a:normAutofit/>
          </a:bodyPr>
          <a:lstStyle/>
          <a:p>
            <a:pPr algn="l"/>
            <a:r>
              <a:rPr lang="ro-RO" sz="2800" b="1" dirty="0">
                <a:solidFill>
                  <a:srgbClr val="0070C0"/>
                </a:solidFill>
              </a:rPr>
              <a:t>Obiective </a:t>
            </a:r>
            <a:r>
              <a:rPr lang="en-US" sz="2800" b="1" dirty="0">
                <a:solidFill>
                  <a:srgbClr val="0070C0"/>
                </a:solidFill>
              </a:rPr>
              <a:t>personale de </a:t>
            </a:r>
            <a:r>
              <a:rPr lang="en-US" sz="2800" b="1" dirty="0" err="1">
                <a:solidFill>
                  <a:srgbClr val="0070C0"/>
                </a:solidFill>
              </a:rPr>
              <a:t>investiții</a:t>
            </a:r>
            <a:r>
              <a:rPr lang="ro-RO" sz="2800" b="1" dirty="0">
                <a:solidFill>
                  <a:srgbClr val="0070C0"/>
                </a:solidFill>
              </a:rPr>
              <a:t>  </a:t>
            </a:r>
            <a:r>
              <a:rPr lang="ro-RO" sz="1000" b="1" dirty="0">
                <a:solidFill>
                  <a:srgbClr val="0070C0"/>
                </a:solidFill>
              </a:rPr>
              <a:t>sursa: https://www.investright.org</a:t>
            </a:r>
            <a:endParaRPr lang="en-US" sz="1000" dirty="0"/>
          </a:p>
        </p:txBody>
      </p:sp>
      <p:sp>
        <p:nvSpPr>
          <p:cNvPr id="3" name="Text Placeholder 2">
            <a:extLst>
              <a:ext uri="{FF2B5EF4-FFF2-40B4-BE49-F238E27FC236}">
                <a16:creationId xmlns:a16="http://schemas.microsoft.com/office/drawing/2014/main" id="{F3575C2A-9AE5-4573-A657-57FE633AAF05}"/>
              </a:ext>
            </a:extLst>
          </p:cNvPr>
          <p:cNvSpPr>
            <a:spLocks noGrp="1"/>
          </p:cNvSpPr>
          <p:nvPr>
            <p:ph idx="1"/>
          </p:nvPr>
        </p:nvSpPr>
        <p:spPr>
          <a:xfrm>
            <a:off x="391885" y="653144"/>
            <a:ext cx="8694057" cy="4150854"/>
          </a:xfrm>
        </p:spPr>
        <p:txBody>
          <a:bodyPr>
            <a:normAutofit fontScale="32500" lnSpcReduction="20000"/>
          </a:bodyPr>
          <a:lstStyle/>
          <a:p>
            <a:pPr marL="508000" lvl="1" indent="0">
              <a:lnSpc>
                <a:spcPct val="150000"/>
              </a:lnSpc>
              <a:buNone/>
            </a:pPr>
            <a:r>
              <a:rPr lang="ro-RO" sz="1800" b="1" dirty="0"/>
              <a:t>	</a:t>
            </a:r>
            <a:r>
              <a:rPr lang="en-US" sz="3400" b="1" dirty="0"/>
              <a:t>1. </a:t>
            </a:r>
            <a:r>
              <a:rPr lang="en-US" sz="3400" b="1" dirty="0" err="1"/>
              <a:t>Privește</a:t>
            </a:r>
            <a:r>
              <a:rPr lang="en-US" sz="3400" b="1" dirty="0"/>
              <a:t> </a:t>
            </a:r>
            <a:r>
              <a:rPr lang="en-US" sz="3400" b="1" dirty="0" err="1"/>
              <a:t>imaginea</a:t>
            </a:r>
            <a:r>
              <a:rPr lang="en-US" sz="3400" b="1" dirty="0"/>
              <a:t> de ansamblu</a:t>
            </a:r>
          </a:p>
          <a:p>
            <a:pPr marL="508000" lvl="1" indent="0">
              <a:lnSpc>
                <a:spcPct val="150000"/>
              </a:lnSpc>
              <a:buNone/>
            </a:pPr>
            <a:r>
              <a:rPr lang="en-US" sz="3400" dirty="0" err="1"/>
              <a:t>Află</a:t>
            </a:r>
            <a:r>
              <a:rPr lang="en-US" sz="3400" dirty="0"/>
              <a:t> ce </a:t>
            </a:r>
            <a:r>
              <a:rPr lang="en-US" sz="3400" dirty="0" err="1"/>
              <a:t>contează</a:t>
            </a:r>
            <a:r>
              <a:rPr lang="en-US" sz="3400" dirty="0"/>
              <a:t> pentru tine.</a:t>
            </a:r>
            <a:r>
              <a:rPr lang="ro-RO" sz="3400" dirty="0"/>
              <a:t> </a:t>
            </a:r>
            <a:r>
              <a:rPr lang="en-US" sz="3400" dirty="0" err="1"/>
              <a:t>Poți</a:t>
            </a:r>
            <a:r>
              <a:rPr lang="en-US" sz="3400" dirty="0"/>
              <a:t> </a:t>
            </a:r>
            <a:r>
              <a:rPr lang="en-US" sz="3400" dirty="0" err="1"/>
              <a:t>începe</a:t>
            </a:r>
            <a:r>
              <a:rPr lang="en-US" sz="3400" dirty="0"/>
              <a:t> prin a </a:t>
            </a:r>
            <a:r>
              <a:rPr lang="en-US" sz="3400" dirty="0" err="1"/>
              <a:t>te</a:t>
            </a:r>
            <a:r>
              <a:rPr lang="en-US" sz="3400" dirty="0"/>
              <a:t> </a:t>
            </a:r>
            <a:r>
              <a:rPr lang="en-US" sz="3400" dirty="0" err="1"/>
              <a:t>întreba</a:t>
            </a:r>
            <a:r>
              <a:rPr lang="en-US" sz="3400" dirty="0"/>
              <a:t> </a:t>
            </a:r>
            <a:r>
              <a:rPr lang="en-US" sz="3400" dirty="0" err="1"/>
              <a:t>unde</a:t>
            </a:r>
            <a:r>
              <a:rPr lang="en-US" sz="3400" dirty="0"/>
              <a:t> </a:t>
            </a:r>
            <a:r>
              <a:rPr lang="en-US" sz="3400" dirty="0" err="1"/>
              <a:t>vrei</a:t>
            </a:r>
            <a:r>
              <a:rPr lang="en-US" sz="3400" dirty="0"/>
              <a:t> să </a:t>
            </a:r>
            <a:r>
              <a:rPr lang="en-US" sz="3400" dirty="0" err="1"/>
              <a:t>fii</a:t>
            </a:r>
            <a:r>
              <a:rPr lang="en-US" sz="3400" dirty="0"/>
              <a:t> </a:t>
            </a:r>
            <a:r>
              <a:rPr lang="en-US" sz="3400" dirty="0" err="1"/>
              <a:t>financiar</a:t>
            </a:r>
            <a:r>
              <a:rPr lang="en-US" sz="3400" dirty="0"/>
              <a:t> în </a:t>
            </a:r>
            <a:r>
              <a:rPr lang="en-US" sz="3400" dirty="0" err="1"/>
              <a:t>următorii</a:t>
            </a:r>
            <a:r>
              <a:rPr lang="en-US" sz="3400" dirty="0"/>
              <a:t> </a:t>
            </a:r>
            <a:r>
              <a:rPr lang="ro-RO" sz="3400" dirty="0"/>
              <a:t>5</a:t>
            </a:r>
            <a:r>
              <a:rPr lang="en-US" sz="3400" dirty="0"/>
              <a:t>, 10 și 20 de ani.</a:t>
            </a:r>
          </a:p>
          <a:p>
            <a:pPr marL="508000" lvl="1" indent="0">
              <a:lnSpc>
                <a:spcPct val="150000"/>
              </a:lnSpc>
              <a:buNone/>
            </a:pPr>
            <a:r>
              <a:rPr lang="ro-RO" sz="3400" b="1" dirty="0"/>
              <a:t>	</a:t>
            </a:r>
            <a:r>
              <a:rPr lang="en-US" sz="3400" b="1" dirty="0"/>
              <a:t>2. </a:t>
            </a:r>
            <a:r>
              <a:rPr lang="en-US" sz="3400" b="1" dirty="0" err="1"/>
              <a:t>Fii</a:t>
            </a:r>
            <a:r>
              <a:rPr lang="en-US" sz="3400" b="1" dirty="0"/>
              <a:t> realist</a:t>
            </a:r>
          </a:p>
          <a:p>
            <a:pPr marL="508000" lvl="1" indent="0">
              <a:lnSpc>
                <a:spcPct val="150000"/>
              </a:lnSpc>
              <a:buNone/>
            </a:pPr>
            <a:r>
              <a:rPr lang="en-US" sz="3400" dirty="0" err="1"/>
              <a:t>Stabilirea</a:t>
            </a:r>
            <a:r>
              <a:rPr lang="en-US" sz="3400" dirty="0"/>
              <a:t> </a:t>
            </a:r>
            <a:r>
              <a:rPr lang="en-US" sz="3400" dirty="0" err="1"/>
              <a:t>unor</a:t>
            </a:r>
            <a:r>
              <a:rPr lang="en-US" sz="3400" dirty="0"/>
              <a:t> </a:t>
            </a:r>
            <a:r>
              <a:rPr lang="en-US" sz="3400" dirty="0" err="1"/>
              <a:t>obiective</a:t>
            </a:r>
            <a:r>
              <a:rPr lang="en-US" sz="3400" dirty="0"/>
              <a:t> </a:t>
            </a:r>
            <a:r>
              <a:rPr lang="en-US" sz="3400" dirty="0" err="1"/>
              <a:t>nerealiste</a:t>
            </a:r>
            <a:r>
              <a:rPr lang="en-US" sz="3400" dirty="0"/>
              <a:t> poate duce la </a:t>
            </a:r>
            <a:r>
              <a:rPr lang="en-US" sz="3400" dirty="0" err="1"/>
              <a:t>demotivare</a:t>
            </a:r>
            <a:r>
              <a:rPr lang="en-US" sz="3400" dirty="0"/>
              <a:t>. Dacă </a:t>
            </a:r>
            <a:r>
              <a:rPr lang="en-US" sz="3400" dirty="0" err="1"/>
              <a:t>obiectivele</a:t>
            </a:r>
            <a:r>
              <a:rPr lang="en-US" sz="3400" dirty="0"/>
              <a:t> tale par </a:t>
            </a:r>
            <a:r>
              <a:rPr lang="en-US" sz="3400" dirty="0" err="1"/>
              <a:t>imposibil</a:t>
            </a:r>
            <a:r>
              <a:rPr lang="en-US" sz="3400" dirty="0"/>
              <a:t> de </a:t>
            </a:r>
            <a:r>
              <a:rPr lang="en-US" sz="3400" dirty="0" err="1"/>
              <a:t>atins</a:t>
            </a:r>
            <a:r>
              <a:rPr lang="en-US" sz="3400" dirty="0"/>
              <a:t>, s-</a:t>
            </a:r>
            <a:r>
              <a:rPr lang="en-US" sz="3400" dirty="0" err="1"/>
              <a:t>ar</a:t>
            </a:r>
            <a:r>
              <a:rPr lang="en-US" sz="3400" dirty="0"/>
              <a:t> putea să </a:t>
            </a:r>
            <a:r>
              <a:rPr lang="en-US" sz="3400" dirty="0" err="1"/>
              <a:t>ajungi</a:t>
            </a:r>
            <a:r>
              <a:rPr lang="en-US" sz="3400" dirty="0"/>
              <a:t> să </a:t>
            </a:r>
            <a:r>
              <a:rPr lang="en-US" sz="3400" dirty="0" err="1"/>
              <a:t>simți</a:t>
            </a:r>
            <a:r>
              <a:rPr lang="en-US" sz="3400" dirty="0"/>
              <a:t> </a:t>
            </a:r>
            <a:r>
              <a:rPr lang="en-US" sz="3400" dirty="0" err="1"/>
              <a:t>că</a:t>
            </a:r>
            <a:r>
              <a:rPr lang="en-US" sz="3400" dirty="0"/>
              <a:t> </a:t>
            </a:r>
            <a:r>
              <a:rPr lang="en-US" sz="3400" dirty="0" err="1"/>
              <a:t>realizarea</a:t>
            </a:r>
            <a:r>
              <a:rPr lang="en-US" sz="3400" dirty="0"/>
              <a:t> </a:t>
            </a:r>
            <a:r>
              <a:rPr lang="en-US" sz="3400" dirty="0" err="1"/>
              <a:t>viselor</a:t>
            </a:r>
            <a:r>
              <a:rPr lang="en-US" sz="3400" dirty="0"/>
              <a:t> tale </a:t>
            </a:r>
            <a:r>
              <a:rPr lang="en-US" sz="3400" dirty="0" err="1"/>
              <a:t>financiare</a:t>
            </a:r>
            <a:r>
              <a:rPr lang="en-US" sz="3400" dirty="0"/>
              <a:t> este </a:t>
            </a:r>
            <a:r>
              <a:rPr lang="en-US" sz="3400" dirty="0" err="1"/>
              <a:t>fără</a:t>
            </a:r>
            <a:r>
              <a:rPr lang="en-US" sz="3400" dirty="0"/>
              <a:t> </a:t>
            </a:r>
            <a:r>
              <a:rPr lang="en-US" sz="3400" dirty="0" err="1"/>
              <a:t>speranță</a:t>
            </a:r>
            <a:r>
              <a:rPr lang="en-US" sz="3400" dirty="0"/>
              <a:t>, </a:t>
            </a:r>
            <a:r>
              <a:rPr lang="en-US" sz="3400" dirty="0" err="1"/>
              <a:t>determinându-te</a:t>
            </a:r>
            <a:r>
              <a:rPr lang="en-US" sz="3400" dirty="0"/>
              <a:t> </a:t>
            </a:r>
            <a:r>
              <a:rPr lang="en-US" sz="3400" dirty="0" err="1"/>
              <a:t>astfel</a:t>
            </a:r>
            <a:r>
              <a:rPr lang="en-US" sz="3400" dirty="0"/>
              <a:t> să </a:t>
            </a:r>
            <a:r>
              <a:rPr lang="en-US" sz="3400" dirty="0" err="1"/>
              <a:t>renunți</a:t>
            </a:r>
            <a:r>
              <a:rPr lang="en-US" sz="3400" dirty="0"/>
              <a:t>.</a:t>
            </a:r>
            <a:r>
              <a:rPr lang="ro-RO" sz="3400" dirty="0"/>
              <a:t> </a:t>
            </a:r>
            <a:r>
              <a:rPr lang="en-US" sz="3400" dirty="0"/>
              <a:t>Pentru a </a:t>
            </a:r>
            <a:r>
              <a:rPr lang="en-US" sz="3400" dirty="0" err="1"/>
              <a:t>stabili</a:t>
            </a:r>
            <a:r>
              <a:rPr lang="en-US" sz="3400" dirty="0"/>
              <a:t> </a:t>
            </a:r>
            <a:r>
              <a:rPr lang="en-US" sz="3400" dirty="0" err="1"/>
              <a:t>obiective</a:t>
            </a:r>
            <a:r>
              <a:rPr lang="en-US" sz="3400" dirty="0"/>
              <a:t> </a:t>
            </a:r>
            <a:r>
              <a:rPr lang="en-US" sz="3400" dirty="0" err="1"/>
              <a:t>realiste</a:t>
            </a:r>
            <a:r>
              <a:rPr lang="en-US" sz="3400" dirty="0"/>
              <a:t>, </a:t>
            </a:r>
            <a:r>
              <a:rPr lang="en-US" sz="3400" dirty="0" err="1"/>
              <a:t>vă</a:t>
            </a:r>
            <a:r>
              <a:rPr lang="en-US" sz="3400" dirty="0"/>
              <a:t> </a:t>
            </a:r>
            <a:r>
              <a:rPr lang="en-US" sz="3400" dirty="0" err="1"/>
              <a:t>ajută</a:t>
            </a:r>
            <a:r>
              <a:rPr lang="en-US" sz="3400" dirty="0"/>
              <a:t> să </a:t>
            </a:r>
            <a:r>
              <a:rPr lang="en-US" sz="3400" dirty="0" err="1"/>
              <a:t>stabiliți</a:t>
            </a:r>
            <a:r>
              <a:rPr lang="en-US" sz="3400" dirty="0"/>
              <a:t> ce </a:t>
            </a:r>
            <a:r>
              <a:rPr lang="en-US" sz="3400" dirty="0" err="1"/>
              <a:t>obiective</a:t>
            </a:r>
            <a:r>
              <a:rPr lang="en-US" sz="3400" dirty="0"/>
              <a:t> sunt la </a:t>
            </a:r>
            <a:r>
              <a:rPr lang="en-US" sz="3400" dirty="0" err="1"/>
              <a:t>îndemână</a:t>
            </a:r>
            <a:r>
              <a:rPr lang="en-US" sz="3400" dirty="0"/>
              <a:t> și care vor dura </a:t>
            </a:r>
            <a:r>
              <a:rPr lang="en-US" sz="3400" dirty="0" err="1"/>
              <a:t>ceva</a:t>
            </a:r>
            <a:r>
              <a:rPr lang="en-US" sz="3400" dirty="0"/>
              <a:t> </a:t>
            </a:r>
            <a:r>
              <a:rPr lang="en-US" sz="3400" dirty="0" err="1"/>
              <a:t>timp.</a:t>
            </a:r>
            <a:endParaRPr lang="en-US" sz="3400" dirty="0"/>
          </a:p>
          <a:p>
            <a:pPr marL="508000" lvl="1" indent="0">
              <a:lnSpc>
                <a:spcPct val="150000"/>
              </a:lnSpc>
              <a:buNone/>
            </a:pPr>
            <a:r>
              <a:rPr lang="ro-RO" sz="3400" b="1" dirty="0"/>
              <a:t>	</a:t>
            </a:r>
            <a:r>
              <a:rPr lang="en-US" sz="3400" b="1" dirty="0"/>
              <a:t>3. </a:t>
            </a:r>
            <a:r>
              <a:rPr lang="en-US" sz="3400" b="1" dirty="0" err="1"/>
              <a:t>Stabiliți</a:t>
            </a:r>
            <a:r>
              <a:rPr lang="en-US" sz="3400" b="1" dirty="0"/>
              <a:t> </a:t>
            </a:r>
            <a:r>
              <a:rPr lang="en-US" sz="3400" b="1" dirty="0" err="1"/>
              <a:t>obiective</a:t>
            </a:r>
            <a:r>
              <a:rPr lang="en-US" sz="3400" b="1" dirty="0"/>
              <a:t> </a:t>
            </a:r>
            <a:r>
              <a:rPr lang="en-US" sz="3400" b="1" dirty="0" err="1"/>
              <a:t>specifice</a:t>
            </a:r>
            <a:endParaRPr lang="en-US" sz="3400" b="1" dirty="0"/>
          </a:p>
          <a:p>
            <a:pPr marL="508000" lvl="1" indent="0">
              <a:lnSpc>
                <a:spcPct val="150000"/>
              </a:lnSpc>
              <a:buNone/>
            </a:pPr>
            <a:r>
              <a:rPr lang="en-US" sz="3400" dirty="0" err="1"/>
              <a:t>Stabilirea</a:t>
            </a:r>
            <a:r>
              <a:rPr lang="en-US" sz="3400" dirty="0"/>
              <a:t> </a:t>
            </a:r>
            <a:r>
              <a:rPr lang="en-US" sz="3400" dirty="0" err="1"/>
              <a:t>unor</a:t>
            </a:r>
            <a:r>
              <a:rPr lang="en-US" sz="3400" dirty="0"/>
              <a:t> </a:t>
            </a:r>
            <a:r>
              <a:rPr lang="en-US" sz="3400" dirty="0" err="1"/>
              <a:t>obiective</a:t>
            </a:r>
            <a:r>
              <a:rPr lang="en-US" sz="3400" dirty="0"/>
              <a:t> </a:t>
            </a:r>
            <a:r>
              <a:rPr lang="en-US" sz="3400" dirty="0" err="1"/>
              <a:t>specifice</a:t>
            </a:r>
            <a:r>
              <a:rPr lang="en-US" sz="3400" dirty="0"/>
              <a:t> </a:t>
            </a:r>
            <a:r>
              <a:rPr lang="en-US" sz="3400" dirty="0" err="1"/>
              <a:t>vă</a:t>
            </a:r>
            <a:r>
              <a:rPr lang="en-US" sz="3400" dirty="0"/>
              <a:t> </a:t>
            </a:r>
            <a:r>
              <a:rPr lang="en-US" sz="3400" dirty="0" err="1"/>
              <a:t>va</a:t>
            </a:r>
            <a:r>
              <a:rPr lang="en-US" sz="3400" dirty="0"/>
              <a:t> </a:t>
            </a:r>
            <a:r>
              <a:rPr lang="en-US" sz="3400" dirty="0" err="1"/>
              <a:t>ajuta</a:t>
            </a:r>
            <a:r>
              <a:rPr lang="en-US" sz="3400" dirty="0"/>
              <a:t> să </a:t>
            </a:r>
            <a:r>
              <a:rPr lang="en-US" sz="3400" dirty="0" err="1"/>
              <a:t>vă</a:t>
            </a:r>
            <a:r>
              <a:rPr lang="en-US" sz="3400" dirty="0"/>
              <a:t> </a:t>
            </a:r>
            <a:r>
              <a:rPr lang="en-US" sz="3400" dirty="0" err="1"/>
              <a:t>dați</a:t>
            </a:r>
            <a:r>
              <a:rPr lang="en-US" sz="3400" dirty="0"/>
              <a:t> </a:t>
            </a:r>
            <a:r>
              <a:rPr lang="en-US" sz="3400" dirty="0" err="1"/>
              <a:t>seama</a:t>
            </a:r>
            <a:r>
              <a:rPr lang="en-US" sz="3400" dirty="0"/>
              <a:t> ce </a:t>
            </a:r>
            <a:r>
              <a:rPr lang="en-US" sz="3400" dirty="0" err="1"/>
              <a:t>pași</a:t>
            </a:r>
            <a:r>
              <a:rPr lang="en-US" sz="3400" dirty="0"/>
              <a:t> trebuie să faceți pentru a le </a:t>
            </a:r>
            <a:r>
              <a:rPr lang="en-US" sz="3400" dirty="0" err="1"/>
              <a:t>atinge</a:t>
            </a:r>
            <a:r>
              <a:rPr lang="en-US" sz="3400" dirty="0"/>
              <a:t>. Un exemplu de obiectiv </a:t>
            </a:r>
            <a:r>
              <a:rPr lang="en-US" sz="3400" dirty="0" err="1"/>
              <a:t>nespecific</a:t>
            </a:r>
            <a:r>
              <a:rPr lang="en-US" sz="3400" dirty="0"/>
              <a:t> este „</a:t>
            </a:r>
            <a:r>
              <a:rPr lang="en-US" sz="3400" dirty="0" err="1"/>
              <a:t>economisiți</a:t>
            </a:r>
            <a:r>
              <a:rPr lang="en-US" sz="3400" dirty="0"/>
              <a:t> pentru un </a:t>
            </a:r>
            <a:r>
              <a:rPr lang="en-US" sz="3400" dirty="0" err="1"/>
              <a:t>avans</a:t>
            </a:r>
            <a:r>
              <a:rPr lang="en-US" sz="3400" dirty="0"/>
              <a:t> pe o </a:t>
            </a:r>
            <a:r>
              <a:rPr lang="en-US" sz="3400" dirty="0" err="1"/>
              <a:t>casă</a:t>
            </a:r>
            <a:r>
              <a:rPr lang="en-US" sz="3400" dirty="0"/>
              <a:t>”. </a:t>
            </a:r>
            <a:r>
              <a:rPr lang="en-US" sz="3400" dirty="0" err="1"/>
              <a:t>Acest</a:t>
            </a:r>
            <a:r>
              <a:rPr lang="en-US" sz="3400" dirty="0"/>
              <a:t> obiectiv nu </a:t>
            </a:r>
            <a:r>
              <a:rPr lang="en-US" sz="3400" dirty="0" err="1"/>
              <a:t>specifică</a:t>
            </a:r>
            <a:r>
              <a:rPr lang="en-US" sz="3400" dirty="0"/>
              <a:t> care </a:t>
            </a:r>
            <a:r>
              <a:rPr lang="en-US" sz="3400" dirty="0" err="1"/>
              <a:t>va</a:t>
            </a:r>
            <a:r>
              <a:rPr lang="en-US" sz="3400" dirty="0"/>
              <a:t> fi valoarea </a:t>
            </a:r>
            <a:r>
              <a:rPr lang="en-US" sz="3400" dirty="0" err="1"/>
              <a:t>avansului</a:t>
            </a:r>
            <a:r>
              <a:rPr lang="en-US" sz="3400" dirty="0"/>
              <a:t>, </a:t>
            </a:r>
            <a:r>
              <a:rPr lang="en-US" sz="3400" dirty="0" err="1"/>
              <a:t>cât</a:t>
            </a:r>
            <a:r>
              <a:rPr lang="en-US" sz="3400" dirty="0"/>
              <a:t> </a:t>
            </a:r>
            <a:r>
              <a:rPr lang="en-US" sz="3400" dirty="0" err="1"/>
              <a:t>ar</a:t>
            </a:r>
            <a:r>
              <a:rPr lang="en-US" sz="3400" dirty="0"/>
              <a:t> </a:t>
            </a:r>
            <a:r>
              <a:rPr lang="en-US" sz="3400" dirty="0" err="1"/>
              <a:t>trebui</a:t>
            </a:r>
            <a:r>
              <a:rPr lang="en-US" sz="3400" dirty="0"/>
              <a:t> să </a:t>
            </a:r>
            <a:r>
              <a:rPr lang="en-US" sz="3400" dirty="0" err="1"/>
              <a:t>economisiți</a:t>
            </a:r>
            <a:r>
              <a:rPr lang="en-US" sz="3400" dirty="0"/>
              <a:t> sau care este </a:t>
            </a:r>
            <a:r>
              <a:rPr lang="en-US" sz="3400" dirty="0" err="1"/>
              <a:t>orizontul</a:t>
            </a:r>
            <a:r>
              <a:rPr lang="en-US" sz="3400" dirty="0"/>
              <a:t> de </a:t>
            </a:r>
            <a:r>
              <a:rPr lang="en-US" sz="3400" dirty="0" err="1"/>
              <a:t>timp</a:t>
            </a:r>
            <a:r>
              <a:rPr lang="ro-RO" sz="3400" dirty="0"/>
              <a:t>.</a:t>
            </a:r>
          </a:p>
          <a:p>
            <a:pPr marL="508000" lvl="1" indent="0">
              <a:lnSpc>
                <a:spcPct val="150000"/>
              </a:lnSpc>
              <a:buNone/>
            </a:pPr>
            <a:r>
              <a:rPr lang="en-US" sz="3400" dirty="0"/>
              <a:t>În schimb, </a:t>
            </a:r>
            <a:r>
              <a:rPr lang="en-US" sz="3400" dirty="0" err="1"/>
              <a:t>ar</a:t>
            </a:r>
            <a:r>
              <a:rPr lang="en-US" sz="3400" dirty="0"/>
              <a:t> </a:t>
            </a:r>
            <a:r>
              <a:rPr lang="en-US" sz="3400" dirty="0" err="1"/>
              <a:t>trebui</a:t>
            </a:r>
            <a:r>
              <a:rPr lang="en-US" sz="3400" dirty="0"/>
              <a:t> să </a:t>
            </a:r>
            <a:r>
              <a:rPr lang="en-US" sz="3400" dirty="0" err="1"/>
              <a:t>decideți</a:t>
            </a:r>
            <a:r>
              <a:rPr lang="en-US" sz="3400" dirty="0"/>
              <a:t> exact ce trebuie să faceți pentru a </a:t>
            </a:r>
            <a:r>
              <a:rPr lang="en-US" sz="3400" dirty="0" err="1"/>
              <a:t>îndeplini</a:t>
            </a:r>
            <a:r>
              <a:rPr lang="en-US" sz="3400" dirty="0"/>
              <a:t> </a:t>
            </a:r>
            <a:r>
              <a:rPr lang="en-US" sz="3400" dirty="0" err="1"/>
              <a:t>acest</a:t>
            </a:r>
            <a:r>
              <a:rPr lang="en-US" sz="3400" dirty="0"/>
              <a:t> obiectiv. De exemplu, puteți decide </a:t>
            </a:r>
            <a:r>
              <a:rPr lang="en-US" sz="3400" dirty="0" err="1"/>
              <a:t>că</a:t>
            </a:r>
            <a:r>
              <a:rPr lang="en-US" sz="3400" dirty="0"/>
              <a:t> </a:t>
            </a:r>
            <a:r>
              <a:rPr lang="en-US" sz="3400" dirty="0" err="1"/>
              <a:t>obiectivul</a:t>
            </a:r>
            <a:r>
              <a:rPr lang="en-US" sz="3400" dirty="0"/>
              <a:t> </a:t>
            </a:r>
            <a:r>
              <a:rPr lang="en-US" sz="3400" dirty="0" err="1"/>
              <a:t>dvs</a:t>
            </a:r>
            <a:r>
              <a:rPr lang="en-US" sz="3400" dirty="0"/>
              <a:t>. pe termen lung este să </a:t>
            </a:r>
            <a:r>
              <a:rPr lang="en-US" sz="3400" dirty="0" err="1"/>
              <a:t>economisiți</a:t>
            </a:r>
            <a:r>
              <a:rPr lang="en-US" sz="3400" dirty="0"/>
              <a:t> 10.000 </a:t>
            </a:r>
            <a:r>
              <a:rPr lang="ro-RO" sz="3400" dirty="0"/>
              <a:t>EUR</a:t>
            </a:r>
            <a:r>
              <a:rPr lang="en-US" sz="3400" dirty="0"/>
              <a:t> pentru un </a:t>
            </a:r>
            <a:r>
              <a:rPr lang="en-US" sz="3400" dirty="0" err="1"/>
              <a:t>avans</a:t>
            </a:r>
            <a:r>
              <a:rPr lang="en-US" sz="3400" dirty="0"/>
              <a:t> în cinci ani. </a:t>
            </a:r>
            <a:r>
              <a:rPr lang="en-US" sz="3400" dirty="0" err="1"/>
              <a:t>Acest</a:t>
            </a:r>
            <a:r>
              <a:rPr lang="en-US" sz="3400" dirty="0"/>
              <a:t> lucru poate fi și mai specific: </a:t>
            </a:r>
            <a:r>
              <a:rPr lang="en-US" sz="3400" dirty="0" err="1"/>
              <a:t>economisirea</a:t>
            </a:r>
            <a:r>
              <a:rPr lang="en-US" sz="3400" dirty="0"/>
              <a:t> de 10.000 </a:t>
            </a:r>
            <a:r>
              <a:rPr lang="ro-RO" sz="3400" dirty="0"/>
              <a:t>EUR</a:t>
            </a:r>
            <a:r>
              <a:rPr lang="en-US" sz="3400" dirty="0"/>
              <a:t> în cinci ani </a:t>
            </a:r>
            <a:r>
              <a:rPr lang="en-US" sz="3400" dirty="0" err="1"/>
              <a:t>ar</a:t>
            </a:r>
            <a:r>
              <a:rPr lang="en-US" sz="3400" dirty="0"/>
              <a:t> </a:t>
            </a:r>
            <a:r>
              <a:rPr lang="en-US" sz="3400" dirty="0" err="1"/>
              <a:t>însemna</a:t>
            </a:r>
            <a:r>
              <a:rPr lang="en-US" sz="3400" dirty="0"/>
              <a:t> </a:t>
            </a:r>
            <a:r>
              <a:rPr lang="en-US" sz="3400" dirty="0" err="1"/>
              <a:t>economisirea</a:t>
            </a:r>
            <a:r>
              <a:rPr lang="en-US" sz="3400" dirty="0"/>
              <a:t> de 2.000 </a:t>
            </a:r>
            <a:r>
              <a:rPr lang="ro-RO" sz="3400" dirty="0"/>
              <a:t>EUR</a:t>
            </a:r>
            <a:r>
              <a:rPr lang="en-US" sz="3400" dirty="0"/>
              <a:t> pe an, 166 </a:t>
            </a:r>
            <a:r>
              <a:rPr lang="ro-RO" sz="3400" dirty="0"/>
              <a:t>EUR</a:t>
            </a:r>
            <a:r>
              <a:rPr lang="en-US" sz="3400" dirty="0"/>
              <a:t> pe </a:t>
            </a:r>
            <a:r>
              <a:rPr lang="en-US" sz="3400" dirty="0" err="1"/>
              <a:t>lună</a:t>
            </a:r>
            <a:r>
              <a:rPr lang="ro-RO" sz="3400" dirty="0"/>
              <a:t>. </a:t>
            </a:r>
          </a:p>
          <a:p>
            <a:pPr marL="508000" lvl="1" indent="0">
              <a:lnSpc>
                <a:spcPct val="150000"/>
              </a:lnSpc>
              <a:buNone/>
            </a:pPr>
            <a:r>
              <a:rPr lang="ro-RO" sz="3400" dirty="0"/>
              <a:t>	</a:t>
            </a:r>
            <a:r>
              <a:rPr lang="ro-RO" sz="3400" b="1" dirty="0"/>
              <a:t>4. Fii consecvent </a:t>
            </a:r>
          </a:p>
          <a:p>
            <a:pPr marL="508000" lvl="1" indent="0">
              <a:lnSpc>
                <a:spcPct val="150000"/>
              </a:lnSpc>
              <a:buNone/>
            </a:pPr>
            <a:r>
              <a:rPr lang="ro-RO" sz="3400" dirty="0"/>
              <a:t>Considerați relația cu portofoliul de investiții/ &amp; economisire la fel ca și o banca. Nu ratați/săriți nicio </a:t>
            </a:r>
            <a:r>
              <a:rPr lang="ro-RO" sz="3400" b="1" dirty="0">
                <a:solidFill>
                  <a:srgbClr val="FF0000"/>
                </a:solidFill>
              </a:rPr>
              <a:t>plată, </a:t>
            </a:r>
            <a:r>
              <a:rPr lang="ro-RO" sz="3400" dirty="0">
                <a:solidFill>
                  <a:schemeClr val="tx1"/>
                </a:solidFill>
              </a:rPr>
              <a:t>există un </a:t>
            </a:r>
            <a:r>
              <a:rPr lang="ro-RO" sz="3400" b="1" dirty="0">
                <a:solidFill>
                  <a:schemeClr val="accent5">
                    <a:lumMod val="75000"/>
                  </a:schemeClr>
                </a:solidFill>
              </a:rPr>
              <a:t>cost suplimenatr de intârziere </a:t>
            </a:r>
            <a:r>
              <a:rPr lang="ro-RO" sz="3400" dirty="0">
                <a:solidFill>
                  <a:schemeClr val="tx1"/>
                </a:solidFill>
              </a:rPr>
              <a:t>a plății.</a:t>
            </a:r>
            <a:endParaRPr lang="en-US" sz="3400" dirty="0">
              <a:solidFill>
                <a:schemeClr val="tx1"/>
              </a:solidFill>
            </a:endParaRPr>
          </a:p>
        </p:txBody>
      </p:sp>
    </p:spTree>
    <p:extLst>
      <p:ext uri="{BB962C8B-B14F-4D97-AF65-F5344CB8AC3E}">
        <p14:creationId xmlns:p14="http://schemas.microsoft.com/office/powerpoint/2010/main" val="3519214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1E1-8847-494B-A088-2BBBD11E635E}"/>
              </a:ext>
            </a:extLst>
          </p:cNvPr>
          <p:cNvSpPr>
            <a:spLocks noGrp="1"/>
          </p:cNvSpPr>
          <p:nvPr>
            <p:ph type="title"/>
          </p:nvPr>
        </p:nvSpPr>
        <p:spPr>
          <a:xfrm>
            <a:off x="611560" y="205979"/>
            <a:ext cx="8280920" cy="447164"/>
          </a:xfrm>
        </p:spPr>
        <p:txBody>
          <a:bodyPr>
            <a:normAutofit/>
          </a:bodyPr>
          <a:lstStyle/>
          <a:p>
            <a:pPr algn="r"/>
            <a:r>
              <a:rPr lang="ro-RO" sz="2800" dirty="0">
                <a:solidFill>
                  <a:srgbClr val="0070C0"/>
                </a:solidFill>
              </a:rPr>
              <a:t>“Pay yourself </a:t>
            </a:r>
            <a:r>
              <a:rPr lang="ro-RO" sz="2800">
                <a:solidFill>
                  <a:srgbClr val="0070C0"/>
                </a:solidFill>
              </a:rPr>
              <a:t>first”!   </a:t>
            </a:r>
            <a:r>
              <a:rPr lang="ro-RO" sz="1000" b="1" dirty="0">
                <a:solidFill>
                  <a:srgbClr val="0070C0"/>
                </a:solidFill>
              </a:rPr>
              <a:t>sursa: https://www.cotatiibursiere.ro/calculator-investitie/</a:t>
            </a:r>
            <a:endParaRPr lang="en-US" sz="1000" dirty="0"/>
          </a:p>
        </p:txBody>
      </p:sp>
      <p:sp>
        <p:nvSpPr>
          <p:cNvPr id="3" name="Text Placeholder 2">
            <a:extLst>
              <a:ext uri="{FF2B5EF4-FFF2-40B4-BE49-F238E27FC236}">
                <a16:creationId xmlns:a16="http://schemas.microsoft.com/office/drawing/2014/main" id="{F3575C2A-9AE5-4573-A657-57FE633AAF05}"/>
              </a:ext>
            </a:extLst>
          </p:cNvPr>
          <p:cNvSpPr>
            <a:spLocks noGrp="1"/>
          </p:cNvSpPr>
          <p:nvPr>
            <p:ph idx="1"/>
          </p:nvPr>
        </p:nvSpPr>
        <p:spPr>
          <a:xfrm>
            <a:off x="391885" y="653144"/>
            <a:ext cx="8694057" cy="4150854"/>
          </a:xfrm>
        </p:spPr>
        <p:txBody>
          <a:bodyPr>
            <a:normAutofit/>
          </a:bodyPr>
          <a:lstStyle/>
          <a:p>
            <a:pPr marL="508000" lvl="1" indent="0">
              <a:lnSpc>
                <a:spcPct val="150000"/>
              </a:lnSpc>
              <a:buNone/>
            </a:pPr>
            <a:r>
              <a:rPr lang="ro-RO" sz="1800" b="1" dirty="0"/>
              <a:t>	</a:t>
            </a:r>
            <a:endParaRPr lang="en-US" sz="2200" dirty="0">
              <a:solidFill>
                <a:schemeClr val="tx1"/>
              </a:solidFill>
            </a:endParaRPr>
          </a:p>
        </p:txBody>
      </p:sp>
      <p:pic>
        <p:nvPicPr>
          <p:cNvPr id="5" name="Picture 4">
            <a:extLst>
              <a:ext uri="{FF2B5EF4-FFF2-40B4-BE49-F238E27FC236}">
                <a16:creationId xmlns:a16="http://schemas.microsoft.com/office/drawing/2014/main" id="{5FDC3CCD-FEC8-2FD4-1AB2-580C7FFD977C}"/>
              </a:ext>
            </a:extLst>
          </p:cNvPr>
          <p:cNvPicPr>
            <a:picLocks noChangeAspect="1"/>
          </p:cNvPicPr>
          <p:nvPr/>
        </p:nvPicPr>
        <p:blipFill>
          <a:blip r:embed="rId2"/>
          <a:stretch>
            <a:fillRect/>
          </a:stretch>
        </p:blipFill>
        <p:spPr>
          <a:xfrm>
            <a:off x="464457" y="616858"/>
            <a:ext cx="8556670" cy="4405086"/>
          </a:xfrm>
          <a:prstGeom prst="rect">
            <a:avLst/>
          </a:prstGeom>
        </p:spPr>
      </p:pic>
    </p:spTree>
    <p:extLst>
      <p:ext uri="{BB962C8B-B14F-4D97-AF65-F5344CB8AC3E}">
        <p14:creationId xmlns:p14="http://schemas.microsoft.com/office/powerpoint/2010/main" val="1834862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1E1-8847-494B-A088-2BBBD11E635E}"/>
              </a:ext>
            </a:extLst>
          </p:cNvPr>
          <p:cNvSpPr>
            <a:spLocks noGrp="1"/>
          </p:cNvSpPr>
          <p:nvPr>
            <p:ph type="title"/>
          </p:nvPr>
        </p:nvSpPr>
        <p:spPr>
          <a:xfrm>
            <a:off x="611560" y="205979"/>
            <a:ext cx="8280920" cy="447164"/>
          </a:xfrm>
        </p:spPr>
        <p:txBody>
          <a:bodyPr>
            <a:normAutofit/>
          </a:bodyPr>
          <a:lstStyle/>
          <a:p>
            <a:pPr algn="l"/>
            <a:r>
              <a:rPr lang="ro-RO" sz="2800" b="1" dirty="0">
                <a:solidFill>
                  <a:srgbClr val="0070C0"/>
                </a:solidFill>
              </a:rPr>
              <a:t>Termen lung sau termen scurt </a:t>
            </a:r>
            <a:r>
              <a:rPr lang="ro-RO" sz="1000" b="1" dirty="0">
                <a:solidFill>
                  <a:srgbClr val="0070C0"/>
                </a:solidFill>
              </a:rPr>
              <a:t>sursa: https://www.investright.org</a:t>
            </a:r>
            <a:endParaRPr lang="en-US" sz="1000" dirty="0"/>
          </a:p>
        </p:txBody>
      </p:sp>
      <p:sp>
        <p:nvSpPr>
          <p:cNvPr id="3" name="Text Placeholder 2">
            <a:extLst>
              <a:ext uri="{FF2B5EF4-FFF2-40B4-BE49-F238E27FC236}">
                <a16:creationId xmlns:a16="http://schemas.microsoft.com/office/drawing/2014/main" id="{F3575C2A-9AE5-4573-A657-57FE633AAF05}"/>
              </a:ext>
            </a:extLst>
          </p:cNvPr>
          <p:cNvSpPr>
            <a:spLocks noGrp="1"/>
          </p:cNvSpPr>
          <p:nvPr>
            <p:ph idx="1"/>
          </p:nvPr>
        </p:nvSpPr>
        <p:spPr>
          <a:xfrm>
            <a:off x="391885" y="653144"/>
            <a:ext cx="8694057" cy="4150854"/>
          </a:xfrm>
        </p:spPr>
        <p:txBody>
          <a:bodyPr>
            <a:normAutofit fontScale="85000" lnSpcReduction="20000"/>
          </a:bodyPr>
          <a:lstStyle/>
          <a:p>
            <a:pPr marL="508000" lvl="1" indent="0">
              <a:lnSpc>
                <a:spcPct val="150000"/>
              </a:lnSpc>
              <a:buNone/>
            </a:pPr>
            <a:r>
              <a:rPr lang="ro-RO" sz="1800" b="1" dirty="0"/>
              <a:t>	Obiectivele financiare pe termen scurt </a:t>
            </a:r>
            <a:r>
              <a:rPr lang="ro-RO" sz="1800" dirty="0"/>
              <a:t>au un orizont de timp limitat; acestea sunt obiective pe care veți dori să le atingeți în mai puțin de un an. Exemple de obiective pe termen scurt pot include achiziționarea de mobilier de uz casnic, îmbunătățiri minore ale casei sau economisirea pentru o vacanță.</a:t>
            </a:r>
          </a:p>
          <a:p>
            <a:pPr marL="508000" lvl="1" indent="0">
              <a:lnSpc>
                <a:spcPct val="150000"/>
              </a:lnSpc>
              <a:buNone/>
            </a:pPr>
            <a:endParaRPr lang="ro-RO" sz="1800" dirty="0"/>
          </a:p>
          <a:p>
            <a:pPr marL="508000" lvl="1" indent="0">
              <a:lnSpc>
                <a:spcPct val="150000"/>
              </a:lnSpc>
              <a:buNone/>
            </a:pPr>
            <a:r>
              <a:rPr lang="ro-RO" sz="1800" dirty="0"/>
              <a:t>	</a:t>
            </a:r>
            <a:r>
              <a:rPr lang="ro-RO" sz="1800" b="1" dirty="0"/>
              <a:t>Obiectivele financiare pe termen lung </a:t>
            </a:r>
            <a:r>
              <a:rPr lang="ro-RO" sz="1800" dirty="0"/>
              <a:t>au orizonturi de timp mai lungi; acestea sunt obiective pe care veți dori să le atingeți de-a lungul mai multor ani sau chiar decenii. Scopul financiar final pe termen lung este finanțarea unei pensionări confortabile. Exemple de alte obiective pe termen lung pot include plata unui credit ipotecar sau economisirea pentru educația unui copil.</a:t>
            </a:r>
          </a:p>
          <a:p>
            <a:pPr marL="508000" lvl="1" indent="0">
              <a:lnSpc>
                <a:spcPct val="150000"/>
              </a:lnSpc>
              <a:buNone/>
            </a:pPr>
            <a:endParaRPr lang="ro-RO" sz="1800" dirty="0"/>
          </a:p>
          <a:p>
            <a:pPr marL="508000" lvl="1" indent="0">
              <a:lnSpc>
                <a:spcPct val="150000"/>
              </a:lnSpc>
              <a:buNone/>
            </a:pPr>
            <a:r>
              <a:rPr lang="ro-RO" sz="1800" dirty="0"/>
              <a:t>	Ambele tipuri de obiective sunt importante, cu toate acestea, ar trebui </a:t>
            </a:r>
            <a:r>
              <a:rPr lang="ro-RO" sz="1800" b="1" dirty="0">
                <a:solidFill>
                  <a:srgbClr val="7030A0"/>
                </a:solidFill>
              </a:rPr>
              <a:t>să vă identificați și să vă prioritizați obiectivele</a:t>
            </a:r>
            <a:r>
              <a:rPr lang="ro-RO" sz="1800" dirty="0"/>
              <a:t>, să </a:t>
            </a:r>
            <a:r>
              <a:rPr lang="ro-RO" sz="1800" i="1" u="sng" dirty="0"/>
              <a:t>stabiliți orizonturi de timp pentru fiecare obiectiv și să vă evaluați finanțele cu onestitate atunci când luați decizii care se referă la obiectivele pe termen scurt și lung</a:t>
            </a:r>
            <a:r>
              <a:rPr lang="ro-RO" sz="1800" dirty="0"/>
              <a:t>.</a:t>
            </a:r>
            <a:endParaRPr lang="en-US" sz="2200" dirty="0">
              <a:solidFill>
                <a:schemeClr val="tx1"/>
              </a:solidFill>
            </a:endParaRPr>
          </a:p>
        </p:txBody>
      </p:sp>
    </p:spTree>
    <p:extLst>
      <p:ext uri="{BB962C8B-B14F-4D97-AF65-F5344CB8AC3E}">
        <p14:creationId xmlns:p14="http://schemas.microsoft.com/office/powerpoint/2010/main" val="3330877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600B-F99A-4DCE-AA99-032ACA981264}"/>
              </a:ext>
            </a:extLst>
          </p:cNvPr>
          <p:cNvSpPr>
            <a:spLocks noGrp="1"/>
          </p:cNvSpPr>
          <p:nvPr>
            <p:ph type="title"/>
          </p:nvPr>
        </p:nvSpPr>
        <p:spPr>
          <a:xfrm>
            <a:off x="768096" y="438912"/>
            <a:ext cx="7290054" cy="761238"/>
          </a:xfrm>
        </p:spPr>
        <p:txBody>
          <a:bodyPr/>
          <a:lstStyle/>
          <a:p>
            <a:pPr algn="l"/>
            <a:r>
              <a:rPr lang="ro-RO" dirty="0"/>
              <a:t>StructurA</a:t>
            </a:r>
          </a:p>
        </p:txBody>
      </p:sp>
      <p:sp>
        <p:nvSpPr>
          <p:cNvPr id="3" name="Text Placeholder 2">
            <a:extLst>
              <a:ext uri="{FF2B5EF4-FFF2-40B4-BE49-F238E27FC236}">
                <a16:creationId xmlns:a16="http://schemas.microsoft.com/office/drawing/2014/main" id="{3EB1862E-4888-46C9-9A58-17769F735F44}"/>
              </a:ext>
            </a:extLst>
          </p:cNvPr>
          <p:cNvSpPr>
            <a:spLocks noGrp="1"/>
          </p:cNvSpPr>
          <p:nvPr>
            <p:ph idx="1"/>
          </p:nvPr>
        </p:nvSpPr>
        <p:spPr>
          <a:xfrm>
            <a:off x="611560" y="1276350"/>
            <a:ext cx="8280920" cy="3657600"/>
          </a:xfrm>
        </p:spPr>
        <p:txBody>
          <a:bodyPr>
            <a:normAutofit fontScale="85000" lnSpcReduction="10000"/>
          </a:bodyPr>
          <a:lstStyle/>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Analiza cash flow - metoda directă</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Poziția existentă a firmei/bugetului personal</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Profilul de risc</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Analiza fondului de urgență</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Acoperirea riscurilor</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Investiții</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Planificarea fiscală</a:t>
            </a:r>
          </a:p>
          <a:p>
            <a:pPr algn="l">
              <a:lnSpc>
                <a:spcPct val="150000"/>
              </a:lnSpc>
              <a:buFont typeface="Wingdings" panose="05000000000000000000" pitchFamily="2" charset="2"/>
              <a:buChar char="Ø"/>
            </a:pPr>
            <a:r>
              <a:rPr lang="ro-RO" sz="1800" b="1" i="0" dirty="0">
                <a:solidFill>
                  <a:srgbClr val="333333"/>
                </a:solidFill>
                <a:effectLst/>
                <a:latin typeface="open sans" panose="020B0606030504020204" pitchFamily="34" charset="0"/>
              </a:rPr>
              <a:t>Monitorizare, plan de acțiune, verificare</a:t>
            </a:r>
          </a:p>
        </p:txBody>
      </p:sp>
    </p:spTree>
    <p:extLst>
      <p:ext uri="{BB962C8B-B14F-4D97-AF65-F5344CB8AC3E}">
        <p14:creationId xmlns:p14="http://schemas.microsoft.com/office/powerpoint/2010/main" val="19923565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1E1-8847-494B-A088-2BBBD11E635E}"/>
              </a:ext>
            </a:extLst>
          </p:cNvPr>
          <p:cNvSpPr>
            <a:spLocks noGrp="1"/>
          </p:cNvSpPr>
          <p:nvPr>
            <p:ph type="title"/>
          </p:nvPr>
        </p:nvSpPr>
        <p:spPr>
          <a:xfrm>
            <a:off x="611560" y="205979"/>
            <a:ext cx="8280920" cy="447164"/>
          </a:xfrm>
        </p:spPr>
        <p:txBody>
          <a:bodyPr>
            <a:normAutofit fontScale="90000"/>
          </a:bodyPr>
          <a:lstStyle/>
          <a:p>
            <a:pPr algn="l"/>
            <a:r>
              <a:rPr lang="ro-RO" sz="2800" b="1" dirty="0">
                <a:solidFill>
                  <a:srgbClr val="0070C0"/>
                </a:solidFill>
              </a:rPr>
              <a:t>BVB – Instrumente financiare </a:t>
            </a:r>
            <a:br>
              <a:rPr lang="ro-RO" sz="2800" b="1" dirty="0">
                <a:solidFill>
                  <a:srgbClr val="0070C0"/>
                </a:solidFill>
              </a:rPr>
            </a:br>
            <a:endParaRPr lang="en-US" sz="1000" dirty="0"/>
          </a:p>
        </p:txBody>
      </p:sp>
      <p:sp>
        <p:nvSpPr>
          <p:cNvPr id="3" name="Text Placeholder 2">
            <a:extLst>
              <a:ext uri="{FF2B5EF4-FFF2-40B4-BE49-F238E27FC236}">
                <a16:creationId xmlns:a16="http://schemas.microsoft.com/office/drawing/2014/main" id="{F3575C2A-9AE5-4573-A657-57FE633AAF05}"/>
              </a:ext>
            </a:extLst>
          </p:cNvPr>
          <p:cNvSpPr>
            <a:spLocks noGrp="1"/>
          </p:cNvSpPr>
          <p:nvPr>
            <p:ph idx="1"/>
          </p:nvPr>
        </p:nvSpPr>
        <p:spPr>
          <a:xfrm>
            <a:off x="391885" y="762000"/>
            <a:ext cx="8694057" cy="4041998"/>
          </a:xfrm>
        </p:spPr>
        <p:txBody>
          <a:bodyPr>
            <a:normAutofit/>
          </a:bodyPr>
          <a:lstStyle/>
          <a:p>
            <a:pPr lvl="1" algn="just">
              <a:lnSpc>
                <a:spcPct val="200000"/>
              </a:lnSpc>
              <a:buFont typeface="Wingdings" panose="05000000000000000000" pitchFamily="2" charset="2"/>
              <a:buChar char="ü"/>
            </a:pPr>
            <a:r>
              <a:rPr lang="ro-RO" sz="1800" b="1" dirty="0"/>
              <a:t>        Acțiuni: </a:t>
            </a:r>
            <a:r>
              <a:rPr lang="ro-RO" sz="1800" b="1" dirty="0">
                <a:hlinkClick r:id="rId2"/>
              </a:rPr>
              <a:t>https://bvb.ro/FinancialInstruments/Markets/Shares</a:t>
            </a:r>
            <a:endParaRPr lang="ro-RO" sz="1800" b="1" dirty="0"/>
          </a:p>
          <a:p>
            <a:pPr lvl="1" algn="just">
              <a:lnSpc>
                <a:spcPct val="200000"/>
              </a:lnSpc>
              <a:buFont typeface="Wingdings" panose="05000000000000000000" pitchFamily="2" charset="2"/>
              <a:buChar char="ü"/>
            </a:pPr>
            <a:r>
              <a:rPr lang="ro-RO" sz="1800" b="1" dirty="0">
                <a:solidFill>
                  <a:schemeClr val="tx1"/>
                </a:solidFill>
              </a:rPr>
              <a:t>        Obligațiuni: </a:t>
            </a:r>
            <a:r>
              <a:rPr lang="ro-RO" sz="1800" b="1" dirty="0">
                <a:solidFill>
                  <a:schemeClr val="tx1"/>
                </a:solidFill>
                <a:hlinkClick r:id="rId3"/>
              </a:rPr>
              <a:t>https://bvb.ro/FinancialInstruments/Markets/Bonds</a:t>
            </a:r>
            <a:endParaRPr lang="ro-RO" sz="1800" b="1" dirty="0">
              <a:solidFill>
                <a:schemeClr val="tx1"/>
              </a:solidFill>
            </a:endParaRPr>
          </a:p>
          <a:p>
            <a:pPr lvl="1" algn="just">
              <a:lnSpc>
                <a:spcPct val="200000"/>
              </a:lnSpc>
              <a:buFont typeface="Wingdings" panose="05000000000000000000" pitchFamily="2" charset="2"/>
              <a:buChar char="ü"/>
            </a:pPr>
            <a:r>
              <a:rPr lang="ro-RO" sz="1800" b="1" dirty="0">
                <a:solidFill>
                  <a:schemeClr val="tx1"/>
                </a:solidFill>
              </a:rPr>
              <a:t>        Unități de fond: </a:t>
            </a:r>
            <a:r>
              <a:rPr lang="ro-RO" sz="1800" b="1" dirty="0">
                <a:solidFill>
                  <a:schemeClr val="tx1"/>
                </a:solidFill>
                <a:hlinkClick r:id="rId4"/>
              </a:rPr>
              <a:t>https://bvb.ro/FinancialInstruments/Markets/FundUnits</a:t>
            </a:r>
            <a:endParaRPr lang="ro-RO" sz="1800" b="1" dirty="0">
              <a:solidFill>
                <a:schemeClr val="tx1"/>
              </a:solidFill>
            </a:endParaRPr>
          </a:p>
          <a:p>
            <a:pPr lvl="1" algn="just">
              <a:lnSpc>
                <a:spcPct val="200000"/>
              </a:lnSpc>
              <a:buFont typeface="Wingdings" panose="05000000000000000000" pitchFamily="2" charset="2"/>
              <a:buChar char="ü"/>
            </a:pPr>
            <a:r>
              <a:rPr lang="ro-RO" sz="1800" b="1" dirty="0">
                <a:solidFill>
                  <a:schemeClr val="tx1"/>
                </a:solidFill>
              </a:rPr>
              <a:t>        Certificate: </a:t>
            </a:r>
            <a:r>
              <a:rPr lang="ro-RO" sz="1800" b="1" dirty="0">
                <a:solidFill>
                  <a:schemeClr val="tx1"/>
                </a:solidFill>
                <a:hlinkClick r:id="rId5"/>
              </a:rPr>
              <a:t>https://bvb.ro/FinancialInstruments/Markets/Certificates</a:t>
            </a:r>
            <a:endParaRPr lang="ro-RO" sz="1800" b="1" dirty="0">
              <a:solidFill>
                <a:schemeClr val="tx1"/>
              </a:solidFill>
            </a:endParaRPr>
          </a:p>
          <a:p>
            <a:pPr lvl="1" algn="just">
              <a:lnSpc>
                <a:spcPct val="200000"/>
              </a:lnSpc>
              <a:buFont typeface="Wingdings" panose="05000000000000000000" pitchFamily="2" charset="2"/>
              <a:buChar char="ü"/>
            </a:pPr>
            <a:r>
              <a:rPr lang="ro-RO" sz="1800" b="1" dirty="0">
                <a:solidFill>
                  <a:schemeClr val="tx1"/>
                </a:solidFill>
              </a:rPr>
              <a:t>        Garanții: </a:t>
            </a:r>
            <a:r>
              <a:rPr lang="ro-RO" sz="1800" b="1" dirty="0">
                <a:solidFill>
                  <a:schemeClr val="tx1"/>
                </a:solidFill>
                <a:hlinkClick r:id="rId6"/>
              </a:rPr>
              <a:t>https://bvb.ro/FinancialInstruments/Markets/Warrants</a:t>
            </a:r>
            <a:endParaRPr lang="ro-RO" sz="1800" b="1" dirty="0">
              <a:solidFill>
                <a:schemeClr val="tx1"/>
              </a:solidFill>
            </a:endParaRPr>
          </a:p>
          <a:p>
            <a:pPr marL="508000" lvl="1" indent="0" algn="just">
              <a:lnSpc>
                <a:spcPct val="150000"/>
              </a:lnSpc>
              <a:buNone/>
            </a:pPr>
            <a:endParaRPr lang="en-US" sz="2200" dirty="0">
              <a:solidFill>
                <a:schemeClr val="tx1"/>
              </a:solidFill>
            </a:endParaRPr>
          </a:p>
        </p:txBody>
      </p:sp>
    </p:spTree>
    <p:extLst>
      <p:ext uri="{BB962C8B-B14F-4D97-AF65-F5344CB8AC3E}">
        <p14:creationId xmlns:p14="http://schemas.microsoft.com/office/powerpoint/2010/main" val="2027991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EE0A7-D459-09AF-05BC-74AE39151373}"/>
              </a:ext>
            </a:extLst>
          </p:cNvPr>
          <p:cNvPicPr>
            <a:picLocks noChangeAspect="1"/>
          </p:cNvPicPr>
          <p:nvPr/>
        </p:nvPicPr>
        <p:blipFill>
          <a:blip r:embed="rId2"/>
          <a:stretch>
            <a:fillRect/>
          </a:stretch>
        </p:blipFill>
        <p:spPr>
          <a:xfrm>
            <a:off x="464457" y="152400"/>
            <a:ext cx="8606971" cy="484051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13269392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69422-E9C0-4E32-BD9B-5341770829AA}"/>
              </a:ext>
            </a:extLst>
          </p:cNvPr>
          <p:cNvPicPr>
            <a:picLocks noChangeAspect="1"/>
          </p:cNvPicPr>
          <p:nvPr/>
        </p:nvPicPr>
        <p:blipFill>
          <a:blip r:embed="rId2"/>
          <a:stretch>
            <a:fillRect/>
          </a:stretch>
        </p:blipFill>
        <p:spPr>
          <a:xfrm>
            <a:off x="457200" y="87087"/>
            <a:ext cx="8570685" cy="49659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7748322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2D6B94-F00E-0691-7A05-FA6E551FFE56}"/>
              </a:ext>
            </a:extLst>
          </p:cNvPr>
          <p:cNvPicPr>
            <a:picLocks noChangeAspect="1"/>
          </p:cNvPicPr>
          <p:nvPr/>
        </p:nvPicPr>
        <p:blipFill rotWithShape="1">
          <a:blip r:embed="rId2"/>
          <a:srcRect l="3960" r="8928" b="-1"/>
          <a:stretch/>
        </p:blipFill>
        <p:spPr>
          <a:xfrm>
            <a:off x="0" y="57150"/>
            <a:ext cx="9144000" cy="5086350"/>
          </a:xfrm>
          <a:prstGeom prst="rect">
            <a:avLst/>
          </a:prstGeom>
          <a:noFill/>
          <a:ln>
            <a:no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363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7265C3-0820-BFC6-957A-05AC0516AEF2}"/>
              </a:ext>
            </a:extLst>
          </p:cNvPr>
          <p:cNvPicPr>
            <a:picLocks noChangeAspect="1"/>
          </p:cNvPicPr>
          <p:nvPr/>
        </p:nvPicPr>
        <p:blipFill>
          <a:blip r:embed="rId2"/>
          <a:stretch>
            <a:fillRect/>
          </a:stretch>
        </p:blipFill>
        <p:spPr>
          <a:xfrm>
            <a:off x="427220" y="109537"/>
            <a:ext cx="8619343" cy="49244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53476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54EA-8E03-4180-88EC-BE2EB6E34111}"/>
              </a:ext>
            </a:extLst>
          </p:cNvPr>
          <p:cNvSpPr>
            <a:spLocks noGrp="1"/>
          </p:cNvSpPr>
          <p:nvPr>
            <p:ph type="title"/>
          </p:nvPr>
        </p:nvSpPr>
        <p:spPr>
          <a:xfrm>
            <a:off x="995002" y="-112905"/>
            <a:ext cx="7514035" cy="1314449"/>
          </a:xfrm>
        </p:spPr>
        <p:txBody>
          <a:bodyPr/>
          <a:lstStyle/>
          <a:p>
            <a:r>
              <a:rPr lang="ro-RO" dirty="0"/>
              <a:t>Strategiile  investițiilor</a:t>
            </a:r>
          </a:p>
        </p:txBody>
      </p:sp>
      <p:graphicFrame>
        <p:nvGraphicFramePr>
          <p:cNvPr id="4" name="Diagram 3">
            <a:extLst>
              <a:ext uri="{FF2B5EF4-FFF2-40B4-BE49-F238E27FC236}">
                <a16:creationId xmlns:a16="http://schemas.microsoft.com/office/drawing/2014/main" id="{A5B51422-24EC-45F7-ADEB-F40BFDCF531B}"/>
              </a:ext>
            </a:extLst>
          </p:cNvPr>
          <p:cNvGraphicFramePr/>
          <p:nvPr>
            <p:extLst>
              <p:ext uri="{D42A27DB-BD31-4B8C-83A1-F6EECF244321}">
                <p14:modId xmlns:p14="http://schemas.microsoft.com/office/powerpoint/2010/main" val="4071503466"/>
              </p:ext>
            </p:extLst>
          </p:nvPr>
        </p:nvGraphicFramePr>
        <p:xfrm>
          <a:off x="611560" y="1200150"/>
          <a:ext cx="8280920" cy="360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079984"/>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C15692-3CEF-4971-A66F-CF3A9320F0EE}"/>
              </a:ext>
            </a:extLst>
          </p:cNvPr>
          <p:cNvPicPr>
            <a:picLocks noChangeAspect="1"/>
          </p:cNvPicPr>
          <p:nvPr/>
        </p:nvPicPr>
        <p:blipFill>
          <a:blip r:embed="rId2"/>
          <a:stretch>
            <a:fillRect/>
          </a:stretch>
        </p:blipFill>
        <p:spPr>
          <a:xfrm>
            <a:off x="769792" y="353290"/>
            <a:ext cx="7937789" cy="4371109"/>
          </a:xfrm>
          <a:prstGeom prst="rect">
            <a:avLst/>
          </a:prstGeom>
        </p:spPr>
      </p:pic>
    </p:spTree>
    <p:extLst>
      <p:ext uri="{BB962C8B-B14F-4D97-AF65-F5344CB8AC3E}">
        <p14:creationId xmlns:p14="http://schemas.microsoft.com/office/powerpoint/2010/main" val="1517238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E2B98-977A-27FB-9FA4-4057C45A5D78}"/>
              </a:ext>
            </a:extLst>
          </p:cNvPr>
          <p:cNvPicPr>
            <a:picLocks noChangeAspect="1"/>
          </p:cNvPicPr>
          <p:nvPr/>
        </p:nvPicPr>
        <p:blipFill>
          <a:blip r:embed="rId2"/>
          <a:stretch>
            <a:fillRect/>
          </a:stretch>
        </p:blipFill>
        <p:spPr>
          <a:xfrm>
            <a:off x="453483" y="118946"/>
            <a:ext cx="8303941" cy="47950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086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6FB38A-E819-4452-8869-A67B9C90EB56}"/>
              </a:ext>
            </a:extLst>
          </p:cNvPr>
          <p:cNvPicPr>
            <a:picLocks noChangeAspect="1"/>
          </p:cNvPicPr>
          <p:nvPr/>
        </p:nvPicPr>
        <p:blipFill>
          <a:blip r:embed="rId2"/>
          <a:stretch>
            <a:fillRect/>
          </a:stretch>
        </p:blipFill>
        <p:spPr>
          <a:xfrm>
            <a:off x="609600" y="152396"/>
            <a:ext cx="5711372" cy="4686301"/>
          </a:xfrm>
          <a:prstGeom prst="rect">
            <a:avLst/>
          </a:prstGeom>
        </p:spPr>
      </p:pic>
      <p:pic>
        <p:nvPicPr>
          <p:cNvPr id="10" name="Picture 9">
            <a:extLst>
              <a:ext uri="{FF2B5EF4-FFF2-40B4-BE49-F238E27FC236}">
                <a16:creationId xmlns:a16="http://schemas.microsoft.com/office/drawing/2014/main" id="{DEAEBA71-7120-45D3-8E18-8E6DEC66E8DA}"/>
              </a:ext>
            </a:extLst>
          </p:cNvPr>
          <p:cNvPicPr>
            <a:picLocks noChangeAspect="1"/>
          </p:cNvPicPr>
          <p:nvPr/>
        </p:nvPicPr>
        <p:blipFill>
          <a:blip r:embed="rId3"/>
          <a:stretch>
            <a:fillRect/>
          </a:stretch>
        </p:blipFill>
        <p:spPr>
          <a:xfrm>
            <a:off x="6518506" y="210457"/>
            <a:ext cx="1112108" cy="4628240"/>
          </a:xfrm>
          <a:prstGeom prst="rect">
            <a:avLst/>
          </a:prstGeom>
        </p:spPr>
      </p:pic>
      <p:pic>
        <p:nvPicPr>
          <p:cNvPr id="12" name="Picture 11">
            <a:extLst>
              <a:ext uri="{FF2B5EF4-FFF2-40B4-BE49-F238E27FC236}">
                <a16:creationId xmlns:a16="http://schemas.microsoft.com/office/drawing/2014/main" id="{045CD26C-0FFE-414A-9D28-716F3F807A70}"/>
              </a:ext>
            </a:extLst>
          </p:cNvPr>
          <p:cNvPicPr>
            <a:picLocks noChangeAspect="1"/>
          </p:cNvPicPr>
          <p:nvPr/>
        </p:nvPicPr>
        <p:blipFill>
          <a:blip r:embed="rId4"/>
          <a:stretch>
            <a:fillRect/>
          </a:stretch>
        </p:blipFill>
        <p:spPr>
          <a:xfrm>
            <a:off x="7828148" y="210457"/>
            <a:ext cx="1122218" cy="4535714"/>
          </a:xfrm>
          <a:prstGeom prst="rect">
            <a:avLst/>
          </a:prstGeom>
        </p:spPr>
      </p:pic>
    </p:spTree>
    <p:extLst>
      <p:ext uri="{BB962C8B-B14F-4D97-AF65-F5344CB8AC3E}">
        <p14:creationId xmlns:p14="http://schemas.microsoft.com/office/powerpoint/2010/main" val="2396945569"/>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9DC7-C854-423D-ABE6-ED33CC81E389}"/>
              </a:ext>
            </a:extLst>
          </p:cNvPr>
          <p:cNvSpPr>
            <a:spLocks noGrp="1"/>
          </p:cNvSpPr>
          <p:nvPr>
            <p:ph type="title"/>
          </p:nvPr>
        </p:nvSpPr>
        <p:spPr/>
        <p:txBody>
          <a:bodyPr/>
          <a:lstStyle/>
          <a:p>
            <a:pPr algn="l"/>
            <a:r>
              <a:rPr lang="en-US" dirty="0" err="1"/>
              <a:t>Proiectul</a:t>
            </a:r>
            <a:r>
              <a:rPr lang="en-US" dirty="0"/>
              <a:t> – pa</a:t>
            </a:r>
            <a:r>
              <a:rPr lang="ro-RO" dirty="0"/>
              <a:t>ș</a:t>
            </a:r>
            <a:r>
              <a:rPr lang="en-US" dirty="0"/>
              <a:t>i</a:t>
            </a:r>
          </a:p>
        </p:txBody>
      </p:sp>
      <p:graphicFrame>
        <p:nvGraphicFramePr>
          <p:cNvPr id="7" name="Diagram 6">
            <a:extLst>
              <a:ext uri="{FF2B5EF4-FFF2-40B4-BE49-F238E27FC236}">
                <a16:creationId xmlns:a16="http://schemas.microsoft.com/office/drawing/2014/main" id="{35989991-3ACF-4B28-B1BB-AA8FB32C0E39}"/>
              </a:ext>
            </a:extLst>
          </p:cNvPr>
          <p:cNvGraphicFramePr/>
          <p:nvPr>
            <p:extLst>
              <p:ext uri="{D42A27DB-BD31-4B8C-83A1-F6EECF244321}">
                <p14:modId xmlns:p14="http://schemas.microsoft.com/office/powerpoint/2010/main" val="883936297"/>
              </p:ext>
            </p:extLst>
          </p:nvPr>
        </p:nvGraphicFramePr>
        <p:xfrm>
          <a:off x="381000" y="1200150"/>
          <a:ext cx="8763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19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assets and liabilities funny pictures">
            <a:extLst>
              <a:ext uri="{FF2B5EF4-FFF2-40B4-BE49-F238E27FC236}">
                <a16:creationId xmlns:a16="http://schemas.microsoft.com/office/drawing/2014/main" id="{1CD92CFE-2B39-40D0-A639-31DEC3AD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13434"/>
            <a:ext cx="8458200" cy="482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943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0657D-B345-4A14-CF5A-288B33CEBD13}"/>
              </a:ext>
            </a:extLst>
          </p:cNvPr>
          <p:cNvPicPr>
            <a:picLocks noChangeAspect="1"/>
          </p:cNvPicPr>
          <p:nvPr/>
        </p:nvPicPr>
        <p:blipFill>
          <a:blip r:embed="rId2"/>
          <a:stretch>
            <a:fillRect/>
          </a:stretch>
        </p:blipFill>
        <p:spPr>
          <a:xfrm>
            <a:off x="547687" y="438150"/>
            <a:ext cx="8048625" cy="4267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081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B477-8669-49AC-BB58-DACED0ECECD2}"/>
              </a:ext>
            </a:extLst>
          </p:cNvPr>
          <p:cNvSpPr>
            <a:spLocks noGrp="1"/>
          </p:cNvSpPr>
          <p:nvPr>
            <p:ph type="title"/>
          </p:nvPr>
        </p:nvSpPr>
        <p:spPr>
          <a:xfrm>
            <a:off x="1066800" y="111276"/>
            <a:ext cx="7514035" cy="1314449"/>
          </a:xfrm>
        </p:spPr>
        <p:txBody>
          <a:bodyPr/>
          <a:lstStyle/>
          <a:p>
            <a:r>
              <a:rPr lang="en-US" dirty="0"/>
              <a:t>Planning levels </a:t>
            </a:r>
          </a:p>
        </p:txBody>
      </p:sp>
      <p:pic>
        <p:nvPicPr>
          <p:cNvPr id="4" name="Picture 3">
            <a:extLst>
              <a:ext uri="{FF2B5EF4-FFF2-40B4-BE49-F238E27FC236}">
                <a16:creationId xmlns:a16="http://schemas.microsoft.com/office/drawing/2014/main" id="{A4FC8D22-22BE-4A07-BAD3-285CC816A89F}"/>
              </a:ext>
            </a:extLst>
          </p:cNvPr>
          <p:cNvPicPr>
            <a:picLocks noChangeAspect="1"/>
          </p:cNvPicPr>
          <p:nvPr/>
        </p:nvPicPr>
        <p:blipFill>
          <a:blip r:embed="rId2"/>
          <a:stretch>
            <a:fillRect/>
          </a:stretch>
        </p:blipFill>
        <p:spPr>
          <a:xfrm>
            <a:off x="761999" y="895350"/>
            <a:ext cx="7818835" cy="3908648"/>
          </a:xfrm>
          <a:prstGeom prst="rect">
            <a:avLst/>
          </a:prstGeom>
        </p:spPr>
      </p:pic>
      <p:pic>
        <p:nvPicPr>
          <p:cNvPr id="5" name="Picture 4">
            <a:extLst>
              <a:ext uri="{FF2B5EF4-FFF2-40B4-BE49-F238E27FC236}">
                <a16:creationId xmlns:a16="http://schemas.microsoft.com/office/drawing/2014/main" id="{9BC7B955-0C5F-4851-931D-258BC6159664}"/>
              </a:ext>
            </a:extLst>
          </p:cNvPr>
          <p:cNvPicPr>
            <a:picLocks noChangeAspect="1"/>
          </p:cNvPicPr>
          <p:nvPr/>
        </p:nvPicPr>
        <p:blipFill>
          <a:blip r:embed="rId3"/>
          <a:stretch>
            <a:fillRect/>
          </a:stretch>
        </p:blipFill>
        <p:spPr>
          <a:xfrm>
            <a:off x="6577362" y="4629151"/>
            <a:ext cx="2566638" cy="403074"/>
          </a:xfrm>
          <a:prstGeom prst="rect">
            <a:avLst/>
          </a:prstGeom>
        </p:spPr>
      </p:pic>
    </p:spTree>
    <p:extLst>
      <p:ext uri="{BB962C8B-B14F-4D97-AF65-F5344CB8AC3E}">
        <p14:creationId xmlns:p14="http://schemas.microsoft.com/office/powerpoint/2010/main" val="3045157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7290054" cy="1124712"/>
          </a:xfrm>
        </p:spPr>
        <p:txBody>
          <a:bodyPr>
            <a:normAutofit fontScale="90000"/>
          </a:bodyPr>
          <a:lstStyle/>
          <a:p>
            <a:br>
              <a:rPr lang="en-US" dirty="0"/>
            </a:br>
            <a:r>
              <a:rPr lang="en-US" dirty="0"/>
              <a:t>Budgeting and cost control</a:t>
            </a:r>
            <a:br>
              <a:rPr lang="en-US" dirty="0"/>
            </a:br>
            <a:endParaRPr lang="en-US" dirty="0"/>
          </a:p>
        </p:txBody>
      </p:sp>
      <p:sp>
        <p:nvSpPr>
          <p:cNvPr id="3" name="Text Placeholder 2"/>
          <p:cNvSpPr>
            <a:spLocks noGrp="1"/>
          </p:cNvSpPr>
          <p:nvPr>
            <p:ph idx="1"/>
          </p:nvPr>
        </p:nvSpPr>
        <p:spPr>
          <a:xfrm>
            <a:off x="846353" y="1273638"/>
            <a:ext cx="8280920" cy="3869862"/>
          </a:xfrm>
        </p:spPr>
        <p:txBody>
          <a:bodyPr>
            <a:normAutofit fontScale="77500" lnSpcReduction="20000"/>
          </a:bodyPr>
          <a:lstStyle/>
          <a:p>
            <a:pPr marL="25400" indent="0">
              <a:lnSpc>
                <a:spcPct val="120000"/>
              </a:lnSpc>
              <a:buNone/>
            </a:pPr>
            <a:r>
              <a:rPr lang="vi-VN" b="1" dirty="0"/>
              <a:t>Bugetarea și controlul costurilor cuprind estimarea costurilor, stabilirea unui buget convenit și gestionarea costurilor reale și prognozate față de bugetul respectiv</a:t>
            </a:r>
            <a:r>
              <a:rPr lang="vi-VN" dirty="0"/>
              <a:t>.</a:t>
            </a:r>
            <a:br>
              <a:rPr lang="vi-VN" dirty="0"/>
            </a:br>
            <a:br>
              <a:rPr lang="vi-VN" dirty="0"/>
            </a:br>
            <a:r>
              <a:rPr lang="vi-VN" dirty="0"/>
              <a:t>Un buget identifică cheltuielile planificate pentru un proiect, program sau portofoliu. Acesta este utilizat ca </a:t>
            </a:r>
            <a:r>
              <a:rPr lang="vi-VN" b="1" dirty="0"/>
              <a:t>bază de referință </a:t>
            </a:r>
            <a:r>
              <a:rPr lang="vi-VN" dirty="0"/>
              <a:t>pentru care pot fi raportate cheltuielile reale și costul eventual prevăzut al lucrării.</a:t>
            </a:r>
            <a:br>
              <a:rPr lang="vi-VN" dirty="0"/>
            </a:br>
            <a:br>
              <a:rPr lang="vi-VN" dirty="0"/>
            </a:br>
            <a:r>
              <a:rPr lang="vi-VN" dirty="0"/>
              <a:t>Estimările inițiale ale costurilor pot fi comparative sau parametrice. Acestea sunt perfecționate pe măsură ce sunt cercetate fezabilitatea și dezirabilitatea inițiativei și se dezvoltă o mai bună înțelegere a domeniului de aplicare, a programului și a resurselor.</a:t>
            </a:r>
            <a:br>
              <a:rPr lang="vi-VN" dirty="0"/>
            </a:br>
            <a:br>
              <a:rPr lang="vi-VN" dirty="0"/>
            </a:br>
            <a:r>
              <a:rPr lang="vi-VN" dirty="0"/>
              <a:t>Odată aprobat</a:t>
            </a:r>
            <a:r>
              <a:rPr lang="en-US" dirty="0"/>
              <a:t>e</a:t>
            </a:r>
            <a:r>
              <a:rPr lang="vi-VN" dirty="0"/>
              <a:t>, aceste estimări </a:t>
            </a:r>
            <a:r>
              <a:rPr lang="vi-VN" b="1" dirty="0"/>
              <a:t>constituie costul de bază</a:t>
            </a:r>
            <a:r>
              <a:rPr lang="vi-VN" dirty="0"/>
              <a:t>. Prin alocarea costurilor pentru activități dintr-un program, se realizează un profil al cheltuielilor.</a:t>
            </a:r>
            <a:br>
              <a:rPr lang="vi-VN" dirty="0"/>
            </a:br>
            <a:br>
              <a:rPr lang="vi-VN" dirty="0"/>
            </a:br>
            <a:r>
              <a:rPr lang="vi-VN" dirty="0"/>
              <a:t>Cele trei componente majore ale unui buget sunt:</a:t>
            </a:r>
            <a:endParaRPr lang="en-US" dirty="0"/>
          </a:p>
          <a:p>
            <a:pPr marL="25400" indent="0">
              <a:lnSpc>
                <a:spcPct val="120000"/>
              </a:lnSpc>
              <a:buNone/>
            </a:pPr>
            <a:br>
              <a:rPr lang="vi-VN" dirty="0"/>
            </a:br>
            <a:r>
              <a:rPr lang="en-US" dirty="0"/>
              <a:t>	 </a:t>
            </a:r>
            <a:r>
              <a:rPr lang="en-US" b="1" dirty="0">
                <a:solidFill>
                  <a:srgbClr val="7030A0"/>
                </a:solidFill>
              </a:rPr>
              <a:t>- </a:t>
            </a:r>
            <a:r>
              <a:rPr lang="vi-VN" b="1" dirty="0">
                <a:solidFill>
                  <a:srgbClr val="7030A0"/>
                </a:solidFill>
              </a:rPr>
              <a:t>estimarea costului de bază;</a:t>
            </a:r>
            <a:br>
              <a:rPr lang="vi-VN" b="1" dirty="0">
                <a:solidFill>
                  <a:srgbClr val="7030A0"/>
                </a:solidFill>
              </a:rPr>
            </a:br>
            <a:r>
              <a:rPr lang="en-US" b="1" dirty="0">
                <a:solidFill>
                  <a:srgbClr val="7030A0"/>
                </a:solidFill>
              </a:rPr>
              <a:t>	 - </a:t>
            </a:r>
            <a:r>
              <a:rPr lang="vi-VN" b="1" dirty="0">
                <a:solidFill>
                  <a:srgbClr val="7030A0"/>
                </a:solidFill>
              </a:rPr>
              <a:t>urgență;</a:t>
            </a:r>
            <a:br>
              <a:rPr lang="vi-VN" b="1" dirty="0">
                <a:solidFill>
                  <a:srgbClr val="7030A0"/>
                </a:solidFill>
              </a:rPr>
            </a:br>
            <a:r>
              <a:rPr lang="en-US" b="1" dirty="0">
                <a:solidFill>
                  <a:srgbClr val="7030A0"/>
                </a:solidFill>
              </a:rPr>
              <a:t>	 - </a:t>
            </a:r>
            <a:r>
              <a:rPr lang="vi-VN" b="1" dirty="0">
                <a:solidFill>
                  <a:srgbClr val="7030A0"/>
                </a:solidFill>
              </a:rPr>
              <a:t>rezerva de management.</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193"/>
            <a:ext cx="7290054" cy="1124712"/>
          </a:xfrm>
        </p:spPr>
        <p:txBody>
          <a:bodyPr/>
          <a:lstStyle/>
          <a:p>
            <a:r>
              <a:rPr lang="ro-RO" dirty="0"/>
              <a:t>Importanța planificării financiare</a:t>
            </a:r>
            <a:endParaRPr lang="en-US" dirty="0"/>
          </a:p>
        </p:txBody>
      </p:sp>
      <p:graphicFrame>
        <p:nvGraphicFramePr>
          <p:cNvPr id="5" name="Diagram 4">
            <a:extLst>
              <a:ext uri="{FF2B5EF4-FFF2-40B4-BE49-F238E27FC236}">
                <a16:creationId xmlns:a16="http://schemas.microsoft.com/office/drawing/2014/main" id="{762B143F-5C03-4AEB-8FAE-32666BAD8167}"/>
              </a:ext>
            </a:extLst>
          </p:cNvPr>
          <p:cNvGraphicFramePr/>
          <p:nvPr>
            <p:extLst>
              <p:ext uri="{D42A27DB-BD31-4B8C-83A1-F6EECF244321}">
                <p14:modId xmlns:p14="http://schemas.microsoft.com/office/powerpoint/2010/main" val="2992067805"/>
              </p:ext>
            </p:extLst>
          </p:nvPr>
        </p:nvGraphicFramePr>
        <p:xfrm>
          <a:off x="685800" y="1047750"/>
          <a:ext cx="8280920" cy="3937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63D919-4E7D-4424-B6FC-5392E1E9FC4E}"/>
              </a:ext>
            </a:extLst>
          </p:cNvPr>
          <p:cNvPicPr>
            <a:picLocks noChangeAspect="1"/>
          </p:cNvPicPr>
          <p:nvPr/>
        </p:nvPicPr>
        <p:blipFill>
          <a:blip r:embed="rId2"/>
          <a:stretch>
            <a:fillRect/>
          </a:stretch>
        </p:blipFill>
        <p:spPr>
          <a:xfrm>
            <a:off x="1184116" y="236823"/>
            <a:ext cx="6854710" cy="4381226"/>
          </a:xfrm>
          <a:prstGeom prst="rect">
            <a:avLst/>
          </a:prstGeom>
        </p:spPr>
      </p:pic>
      <p:sp>
        <p:nvSpPr>
          <p:cNvPr id="5" name="Oval 4">
            <a:extLst>
              <a:ext uri="{FF2B5EF4-FFF2-40B4-BE49-F238E27FC236}">
                <a16:creationId xmlns:a16="http://schemas.microsoft.com/office/drawing/2014/main" id="{712BAEE9-87CC-464F-91A2-FB10276AA227}"/>
              </a:ext>
            </a:extLst>
          </p:cNvPr>
          <p:cNvSpPr/>
          <p:nvPr/>
        </p:nvSpPr>
        <p:spPr>
          <a:xfrm>
            <a:off x="440522" y="4699456"/>
            <a:ext cx="2539265" cy="20722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dirty="0">
                <a:ln w="0"/>
                <a:solidFill>
                  <a:schemeClr val="tx1"/>
                </a:solidFill>
                <a:effectLst>
                  <a:outerShdw blurRad="38100" dist="19050" dir="2700000" algn="tl" rotWithShape="0">
                    <a:schemeClr val="dk1">
                      <a:alpha val="40000"/>
                    </a:schemeClr>
                  </a:outerShdw>
                </a:effectLst>
              </a:rPr>
              <a:t>source: Kaplan publishing</a:t>
            </a:r>
          </a:p>
        </p:txBody>
      </p:sp>
    </p:spTree>
    <p:extLst>
      <p:ext uri="{BB962C8B-B14F-4D97-AF65-F5344CB8AC3E}">
        <p14:creationId xmlns:p14="http://schemas.microsoft.com/office/powerpoint/2010/main" val="360551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64C3-9990-36CD-072A-F2B9E92CA9CC}"/>
              </a:ext>
            </a:extLst>
          </p:cNvPr>
          <p:cNvSpPr>
            <a:spLocks noGrp="1"/>
          </p:cNvSpPr>
          <p:nvPr>
            <p:ph type="title"/>
          </p:nvPr>
        </p:nvSpPr>
        <p:spPr/>
        <p:txBody>
          <a:bodyPr>
            <a:normAutofit/>
          </a:bodyPr>
          <a:lstStyle/>
          <a:p>
            <a:r>
              <a:rPr lang="ro-RO" sz="4400" b="1" dirty="0">
                <a:solidFill>
                  <a:srgbClr val="00B0F0"/>
                </a:solidFill>
              </a:rPr>
              <a:t>Profil și atitudine față de risc</a:t>
            </a:r>
            <a:endParaRPr lang="en-US" sz="4400" b="1" dirty="0">
              <a:solidFill>
                <a:srgbClr val="00B0F0"/>
              </a:solidFill>
            </a:endParaRPr>
          </a:p>
        </p:txBody>
      </p:sp>
      <p:sp>
        <p:nvSpPr>
          <p:cNvPr id="3" name="Text Placeholder 2">
            <a:extLst>
              <a:ext uri="{FF2B5EF4-FFF2-40B4-BE49-F238E27FC236}">
                <a16:creationId xmlns:a16="http://schemas.microsoft.com/office/drawing/2014/main" id="{0D429CFB-945E-4463-79CD-B49781C8498E}"/>
              </a:ext>
            </a:extLst>
          </p:cNvPr>
          <p:cNvSpPr>
            <a:spLocks noGrp="1"/>
          </p:cNvSpPr>
          <p:nvPr>
            <p:ph type="body" idx="1"/>
          </p:nvPr>
        </p:nvSpPr>
        <p:spPr>
          <a:xfrm>
            <a:off x="3276600" y="3257550"/>
            <a:ext cx="5350669" cy="1085850"/>
          </a:xfrm>
        </p:spPr>
        <p:txBody>
          <a:bodyPr/>
          <a:lstStyle/>
          <a:p>
            <a:r>
              <a:rPr lang="en-US" b="1" dirty="0">
                <a:hlinkClick r:id="rId2"/>
              </a:rPr>
              <a:t>https://www.slido.com</a:t>
            </a:r>
            <a:r>
              <a:rPr lang="ro-RO" b="1" dirty="0"/>
              <a:t>       </a:t>
            </a:r>
            <a:r>
              <a:rPr lang="ro-RO" dirty="0"/>
              <a:t>cod: </a:t>
            </a:r>
            <a:r>
              <a:rPr lang="en-US" b="1" i="0" dirty="0">
                <a:solidFill>
                  <a:srgbClr val="00B050"/>
                </a:solidFill>
                <a:effectLst/>
                <a:latin typeface="Roboto" panose="02000000000000000000" pitchFamily="2" charset="0"/>
              </a:rPr>
              <a:t>#</a:t>
            </a:r>
            <a:r>
              <a:rPr lang="en-US" b="1" i="0" dirty="0">
                <a:effectLst/>
                <a:latin typeface="Roboto" panose="02000000000000000000" pitchFamily="2" charset="0"/>
              </a:rPr>
              <a:t>2510074</a:t>
            </a:r>
            <a:endParaRPr lang="en-US" dirty="0"/>
          </a:p>
        </p:txBody>
      </p:sp>
    </p:spTree>
    <p:extLst>
      <p:ext uri="{BB962C8B-B14F-4D97-AF65-F5344CB8AC3E}">
        <p14:creationId xmlns:p14="http://schemas.microsoft.com/office/powerpoint/2010/main" val="317388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4BB1-919C-48CC-ADE3-0B40607D10A7}"/>
              </a:ext>
            </a:extLst>
          </p:cNvPr>
          <p:cNvSpPr>
            <a:spLocks noGrp="1"/>
          </p:cNvSpPr>
          <p:nvPr>
            <p:ph type="title"/>
          </p:nvPr>
        </p:nvSpPr>
        <p:spPr>
          <a:xfrm>
            <a:off x="768096" y="438912"/>
            <a:ext cx="7290054" cy="685038"/>
          </a:xfrm>
        </p:spPr>
        <p:txBody>
          <a:bodyPr/>
          <a:lstStyle/>
          <a:p>
            <a:r>
              <a:rPr lang="en-US" dirty="0"/>
              <a:t>Garbage IN = Garbage out</a:t>
            </a:r>
          </a:p>
        </p:txBody>
      </p:sp>
      <p:sp>
        <p:nvSpPr>
          <p:cNvPr id="3" name="Text Placeholder 2">
            <a:extLst>
              <a:ext uri="{FF2B5EF4-FFF2-40B4-BE49-F238E27FC236}">
                <a16:creationId xmlns:a16="http://schemas.microsoft.com/office/drawing/2014/main" id="{7ACE08B7-B854-48EA-AB0C-4203C253D008}"/>
              </a:ext>
            </a:extLst>
          </p:cNvPr>
          <p:cNvSpPr>
            <a:spLocks noGrp="1"/>
          </p:cNvSpPr>
          <p:nvPr>
            <p:ph idx="1"/>
          </p:nvPr>
        </p:nvSpPr>
        <p:spPr>
          <a:xfrm>
            <a:off x="838200" y="1428750"/>
            <a:ext cx="8229600" cy="3303270"/>
          </a:xfrm>
        </p:spPr>
        <p:txBody>
          <a:bodyPr>
            <a:noAutofit/>
          </a:bodyPr>
          <a:lstStyle/>
          <a:p>
            <a:pPr algn="just">
              <a:lnSpc>
                <a:spcPct val="100000"/>
              </a:lnSpc>
              <a:buFont typeface="Wingdings" panose="05000000000000000000" pitchFamily="2" charset="2"/>
              <a:buChar char="ü"/>
            </a:pPr>
            <a:r>
              <a:rPr lang="ro-RO" sz="1800" b="1" dirty="0"/>
              <a:t>Date </a:t>
            </a:r>
            <a:r>
              <a:rPr lang="ro-RO" sz="1800" dirty="0"/>
              <a:t>înseamnă fapte. Datele constau in numere, litere, simboluri, fapte brute, evenimente și tranzacții care au fost înregistrate, dar încă nu au fost procesate într-o formă potrivită pentru utilizare.</a:t>
            </a:r>
          </a:p>
          <a:p>
            <a:pPr algn="just">
              <a:lnSpc>
                <a:spcPct val="100000"/>
              </a:lnSpc>
              <a:buFont typeface="Wingdings" panose="05000000000000000000" pitchFamily="2" charset="2"/>
              <a:buChar char="ü"/>
            </a:pPr>
            <a:r>
              <a:rPr lang="ro-RO" sz="1800" b="1" dirty="0"/>
              <a:t>Informațiile</a:t>
            </a:r>
            <a:r>
              <a:rPr lang="ro-RO" sz="1800" dirty="0"/>
              <a:t> sunt date care au fost procesate în așa fel încât acestea să fie semnificativ pentru persoana care o primește (pentru luarea deciziilor).</a:t>
            </a:r>
          </a:p>
          <a:p>
            <a:pPr algn="just">
              <a:lnSpc>
                <a:spcPct val="100000"/>
              </a:lnSpc>
              <a:buFont typeface="Wingdings" panose="05000000000000000000" pitchFamily="2" charset="2"/>
              <a:buChar char="ü"/>
            </a:pPr>
            <a:r>
              <a:rPr lang="ro-RO" sz="1800" dirty="0"/>
              <a:t>Termenii de date și informații sunt adesea folosiți în mod interschimbabil in limbajul cotidian. </a:t>
            </a:r>
          </a:p>
          <a:p>
            <a:pPr algn="just">
              <a:lnSpc>
                <a:spcPct val="100000"/>
              </a:lnSpc>
              <a:buFont typeface="Wingdings" panose="05000000000000000000" pitchFamily="2" charset="2"/>
              <a:buChar char="ü"/>
            </a:pPr>
            <a:r>
              <a:rPr lang="ro-RO" sz="1800" dirty="0"/>
              <a:t>Pe măsură ce datele sunt transformate în informații, unele dintre detalii sunt eliminate și înlocuite cu </a:t>
            </a:r>
            <a:r>
              <a:rPr lang="ro-RO" sz="1800" b="1" dirty="0"/>
              <a:t>rezumate</a:t>
            </a:r>
            <a:r>
              <a:rPr lang="ro-RO" sz="1800" dirty="0"/>
              <a:t> care sunt mai ușor de înțeles.</a:t>
            </a:r>
          </a:p>
        </p:txBody>
      </p:sp>
    </p:spTree>
    <p:extLst>
      <p:ext uri="{BB962C8B-B14F-4D97-AF65-F5344CB8AC3E}">
        <p14:creationId xmlns:p14="http://schemas.microsoft.com/office/powerpoint/2010/main" val="3590191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412</TotalTime>
  <Words>1369</Words>
  <Application>Microsoft Office PowerPoint</Application>
  <PresentationFormat>On-screen Show (16:9)</PresentationFormat>
  <Paragraphs>78</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Tahoma</vt:lpstr>
      <vt:lpstr>Wingdings 3</vt:lpstr>
      <vt:lpstr>Tw Cen MT Condensed</vt:lpstr>
      <vt:lpstr>Times New Roman</vt:lpstr>
      <vt:lpstr>Arial</vt:lpstr>
      <vt:lpstr>Wingdings</vt:lpstr>
      <vt:lpstr>Roboto</vt:lpstr>
      <vt:lpstr>Tw Cen MT</vt:lpstr>
      <vt:lpstr>Calibri</vt:lpstr>
      <vt:lpstr>open sans</vt:lpstr>
      <vt:lpstr>Integral</vt:lpstr>
      <vt:lpstr>PowerPoint Presentation</vt:lpstr>
      <vt:lpstr>StructurA</vt:lpstr>
      <vt:lpstr>PowerPoint Presentation</vt:lpstr>
      <vt:lpstr>Planning levels </vt:lpstr>
      <vt:lpstr> Budgeting and cost control </vt:lpstr>
      <vt:lpstr>Importanța planificării financiare</vt:lpstr>
      <vt:lpstr>PowerPoint Presentation</vt:lpstr>
      <vt:lpstr>Profil și atitudine față de risc</vt:lpstr>
      <vt:lpstr>Garbage IN = Garbage out</vt:lpstr>
      <vt:lpstr>A C C U R A T E</vt:lpstr>
      <vt:lpstr>Cost standard </vt:lpstr>
      <vt:lpstr>Deviatie cost realizat vs cost standard </vt:lpstr>
      <vt:lpstr>PowerPoint Presentation</vt:lpstr>
      <vt:lpstr>PowerPoint Presentation</vt:lpstr>
      <vt:lpstr>Analiza investițiilor</vt:lpstr>
      <vt:lpstr>Test verificare profil investitor (risc)</vt:lpstr>
      <vt:lpstr>Obiective personale de investiții  sursa: https://www.investright.org</vt:lpstr>
      <vt:lpstr>“Pay yourself first”!   sursa: https://www.cotatiibursiere.ro/calculator-investitie/</vt:lpstr>
      <vt:lpstr>Termen lung sau termen scurt sursa: https://www.investright.org</vt:lpstr>
      <vt:lpstr>BVB – Instrumente financiare  </vt:lpstr>
      <vt:lpstr>PowerPoint Presentation</vt:lpstr>
      <vt:lpstr>PowerPoint Presentation</vt:lpstr>
      <vt:lpstr>PowerPoint Presentation</vt:lpstr>
      <vt:lpstr>PowerPoint Presentation</vt:lpstr>
      <vt:lpstr>Strategiile  investițiilor</vt:lpstr>
      <vt:lpstr>PowerPoint Presentation</vt:lpstr>
      <vt:lpstr>PowerPoint Presentation</vt:lpstr>
      <vt:lpstr>PowerPoint Presentation</vt:lpstr>
      <vt:lpstr>Proiectul – pași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Ljubomir Graovac</dc:creator>
  <cp:lastModifiedBy>Carmen Bulau</cp:lastModifiedBy>
  <cp:revision>4</cp:revision>
  <dcterms:created xsi:type="dcterms:W3CDTF">2015-03-09T15:19:43Z</dcterms:created>
  <dcterms:modified xsi:type="dcterms:W3CDTF">2022-12-16T14:07:17Z</dcterms:modified>
</cp:coreProperties>
</file>