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6" r:id="rId1"/>
  </p:sldMasterIdLst>
  <p:sldIdLst>
    <p:sldId id="315" r:id="rId2"/>
    <p:sldId id="258" r:id="rId3"/>
    <p:sldId id="276" r:id="rId4"/>
    <p:sldId id="343" r:id="rId5"/>
    <p:sldId id="275" r:id="rId6"/>
    <p:sldId id="257" r:id="rId7"/>
    <p:sldId id="339" r:id="rId8"/>
    <p:sldId id="282" r:id="rId9"/>
    <p:sldId id="332" r:id="rId10"/>
    <p:sldId id="341" r:id="rId11"/>
    <p:sldId id="278" r:id="rId12"/>
    <p:sldId id="333" r:id="rId13"/>
    <p:sldId id="334" r:id="rId14"/>
    <p:sldId id="335" r:id="rId15"/>
    <p:sldId id="336" r:id="rId16"/>
    <p:sldId id="337" r:id="rId17"/>
    <p:sldId id="338" r:id="rId18"/>
    <p:sldId id="340" r:id="rId19"/>
    <p:sldId id="34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006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610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252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033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038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297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811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807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69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466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167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77566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liliana.paduraru@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2"/>
          <p:cNvPicPr/>
          <p:nvPr/>
        </p:nvPicPr>
        <p:blipFill>
          <a:blip r:embed="rId2"/>
          <a:stretch/>
        </p:blipFill>
        <p:spPr>
          <a:xfrm>
            <a:off x="0" y="-25440"/>
            <a:ext cx="12190080" cy="6881280"/>
          </a:xfrm>
          <a:prstGeom prst="rect">
            <a:avLst/>
          </a:prstGeom>
          <a:ln>
            <a:noFill/>
          </a:ln>
        </p:spPr>
      </p:pic>
      <p:sp>
        <p:nvSpPr>
          <p:cNvPr id="143" name="CustomShape 1"/>
          <p:cNvSpPr/>
          <p:nvPr/>
        </p:nvSpPr>
        <p:spPr>
          <a:xfrm>
            <a:off x="609600" y="273600"/>
            <a:ext cx="10970880" cy="1143360"/>
          </a:xfrm>
          <a:prstGeom prst="rect">
            <a:avLst/>
          </a:prstGeom>
          <a:noFill/>
          <a:ln>
            <a:noFill/>
          </a:ln>
        </p:spPr>
        <p:style>
          <a:lnRef idx="0">
            <a:scrgbClr r="0" g="0" b="0"/>
          </a:lnRef>
          <a:fillRef idx="0">
            <a:scrgbClr r="0" g="0" b="0"/>
          </a:fillRef>
          <a:effectRef idx="0">
            <a:scrgbClr r="0" g="0" b="0"/>
          </a:effectRef>
          <a:fontRef idx="minor"/>
        </p:style>
      </p:sp>
      <p:sp>
        <p:nvSpPr>
          <p:cNvPr id="144" name="CustomShape 2"/>
          <p:cNvSpPr/>
          <p:nvPr/>
        </p:nvSpPr>
        <p:spPr>
          <a:xfrm>
            <a:off x="609600" y="1604640"/>
            <a:ext cx="1097088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endParaRPr lang="en-US" sz="3200" spc="-1" dirty="0">
              <a:solidFill>
                <a:srgbClr val="000000"/>
              </a:solidFill>
              <a:uFill>
                <a:solidFill>
                  <a:srgbClr val="FFFFFF"/>
                </a:solidFill>
              </a:uFill>
              <a:latin typeface="Arial"/>
              <a:ea typeface="DejaVu Sans"/>
            </a:endParaRPr>
          </a:p>
          <a:p>
            <a:pPr algn="ctr">
              <a:lnSpc>
                <a:spcPct val="100000"/>
              </a:lnSpc>
            </a:pPr>
            <a:r>
              <a:rPr lang="en-US" sz="3200" spc="-1" dirty="0" err="1">
                <a:solidFill>
                  <a:srgbClr val="000000"/>
                </a:solidFill>
                <a:uFill>
                  <a:solidFill>
                    <a:srgbClr val="FFFFFF"/>
                  </a:solidFill>
                </a:uFill>
                <a:latin typeface="Arial"/>
                <a:ea typeface="DejaVu Sans"/>
              </a:rPr>
              <a:t>Instrumente</a:t>
            </a:r>
            <a:r>
              <a:rPr lang="en-US" sz="3200" spc="-1" dirty="0">
                <a:solidFill>
                  <a:srgbClr val="000000"/>
                </a:solidFill>
                <a:uFill>
                  <a:solidFill>
                    <a:srgbClr val="FFFFFF"/>
                  </a:solidFill>
                </a:uFill>
                <a:latin typeface="Arial"/>
                <a:ea typeface="DejaVu Sans"/>
              </a:rPr>
              <a:t> practice </a:t>
            </a:r>
            <a:r>
              <a:rPr lang="en-US" sz="3200" spc="-1" dirty="0" err="1">
                <a:solidFill>
                  <a:srgbClr val="000000"/>
                </a:solidFill>
                <a:uFill>
                  <a:solidFill>
                    <a:srgbClr val="FFFFFF"/>
                  </a:solidFill>
                </a:uFill>
                <a:latin typeface="Arial"/>
                <a:ea typeface="DejaVu Sans"/>
              </a:rPr>
              <a:t>pentru</a:t>
            </a:r>
            <a:r>
              <a:rPr lang="en-US" sz="3200" spc="-1" dirty="0">
                <a:solidFill>
                  <a:srgbClr val="000000"/>
                </a:solidFill>
                <a:uFill>
                  <a:solidFill>
                    <a:srgbClr val="FFFFFF"/>
                  </a:solidFill>
                </a:uFill>
                <a:latin typeface="Arial"/>
                <a:ea typeface="DejaVu Sans"/>
              </a:rPr>
              <a:t> </a:t>
            </a:r>
            <a:r>
              <a:rPr lang="en-US" sz="3200" spc="-1" dirty="0" err="1">
                <a:solidFill>
                  <a:srgbClr val="000000"/>
                </a:solidFill>
                <a:uFill>
                  <a:solidFill>
                    <a:srgbClr val="FFFFFF"/>
                  </a:solidFill>
                </a:uFill>
                <a:latin typeface="Arial"/>
                <a:ea typeface="DejaVu Sans"/>
              </a:rPr>
              <a:t>descoperirea</a:t>
            </a:r>
            <a:r>
              <a:rPr lang="en-US" sz="3200" spc="-1" dirty="0">
                <a:solidFill>
                  <a:srgbClr val="000000"/>
                </a:solidFill>
                <a:uFill>
                  <a:solidFill>
                    <a:srgbClr val="FFFFFF"/>
                  </a:solidFill>
                </a:uFill>
                <a:latin typeface="Arial"/>
                <a:ea typeface="DejaVu Sans"/>
              </a:rPr>
              <a:t> </a:t>
            </a:r>
            <a:r>
              <a:rPr lang="en-US" sz="3200" spc="-1" dirty="0" err="1">
                <a:solidFill>
                  <a:srgbClr val="000000"/>
                </a:solidFill>
                <a:uFill>
                  <a:solidFill>
                    <a:srgbClr val="FFFFFF"/>
                  </a:solidFill>
                </a:uFill>
                <a:latin typeface="Arial"/>
                <a:ea typeface="DejaVu Sans"/>
              </a:rPr>
              <a:t>vocatiei</a:t>
            </a:r>
            <a:endParaRPr lang="en-US" sz="3200" spc="-1" dirty="0">
              <a:solidFill>
                <a:srgbClr val="000000"/>
              </a:solidFill>
              <a:uFill>
                <a:solidFill>
                  <a:srgbClr val="FFFFFF"/>
                </a:solidFill>
              </a:uFill>
              <a:latin typeface="Arial"/>
              <a:ea typeface="DejaVu Sans"/>
            </a:endParaRPr>
          </a:p>
          <a:p>
            <a:pPr algn="ctr">
              <a:lnSpc>
                <a:spcPct val="100000"/>
              </a:lnSpc>
            </a:pPr>
            <a:endParaRPr lang="en-US" sz="3200" spc="-1" dirty="0">
              <a:solidFill>
                <a:srgbClr val="000000"/>
              </a:solidFill>
              <a:uFill>
                <a:solidFill>
                  <a:srgbClr val="FFFFFF"/>
                </a:solidFill>
              </a:uFill>
              <a:latin typeface="Arial"/>
            </a:endParaRPr>
          </a:p>
          <a:p>
            <a:pPr algn="ctr">
              <a:lnSpc>
                <a:spcPct val="100000"/>
              </a:lnSpc>
            </a:pPr>
            <a:r>
              <a:rPr lang="en-US" sz="3200" spc="-1" dirty="0">
                <a:solidFill>
                  <a:srgbClr val="000000"/>
                </a:solidFill>
                <a:uFill>
                  <a:solidFill>
                    <a:srgbClr val="FFFFFF"/>
                  </a:solidFill>
                </a:uFill>
                <a:latin typeface="Arial"/>
                <a:ea typeface="DejaVu Sans"/>
              </a:rPr>
              <a:t> </a:t>
            </a:r>
            <a:r>
              <a:rPr lang="en-US" sz="3200" spc="-1" dirty="0" err="1">
                <a:solidFill>
                  <a:srgbClr val="C00000"/>
                </a:solidFill>
                <a:uFill>
                  <a:solidFill>
                    <a:srgbClr val="FFFFFF"/>
                  </a:solidFill>
                </a:uFill>
                <a:latin typeface="Arial"/>
                <a:ea typeface="DejaVu Sans"/>
              </a:rPr>
              <a:t>Coach&amp;Trainer</a:t>
            </a:r>
            <a:r>
              <a:rPr lang="en-US" sz="3200" spc="-1" dirty="0">
                <a:solidFill>
                  <a:srgbClr val="C00000"/>
                </a:solidFill>
                <a:uFill>
                  <a:solidFill>
                    <a:srgbClr val="FFFFFF"/>
                  </a:solidFill>
                </a:uFill>
                <a:latin typeface="Arial"/>
                <a:ea typeface="DejaVu Sans"/>
              </a:rPr>
              <a:t> Liliana </a:t>
            </a:r>
            <a:r>
              <a:rPr lang="en-US" sz="3200" spc="-1" dirty="0" err="1">
                <a:solidFill>
                  <a:srgbClr val="C00000"/>
                </a:solidFill>
                <a:uFill>
                  <a:solidFill>
                    <a:srgbClr val="FFFFFF"/>
                  </a:solidFill>
                </a:uFill>
                <a:latin typeface="Arial"/>
                <a:ea typeface="DejaVu Sans"/>
              </a:rPr>
              <a:t>Paduraru</a:t>
            </a:r>
            <a:endParaRPr lang="en-US" sz="3200" spc="-1" dirty="0">
              <a:solidFill>
                <a:srgbClr val="C00000"/>
              </a:solidFill>
              <a:uFill>
                <a:solidFill>
                  <a:srgbClr val="FFFFFF"/>
                </a:solidFill>
              </a:uFill>
              <a:latin typeface="Arial"/>
              <a:ea typeface="DejaVu Sans"/>
            </a:endParaRPr>
          </a:p>
          <a:p>
            <a:pPr algn="ctr">
              <a:lnSpc>
                <a:spcPct val="100000"/>
              </a:lnSpc>
            </a:pPr>
            <a:endParaRPr lang="en-US" sz="3200" spc="-1" dirty="0">
              <a:solidFill>
                <a:srgbClr val="C00000"/>
              </a:solidFill>
              <a:uFill>
                <a:solidFill>
                  <a:srgbClr val="FFFFFF"/>
                </a:solidFill>
              </a:uFill>
              <a:latin typeface="Arial"/>
            </a:endParaRPr>
          </a:p>
          <a:p>
            <a:pPr algn="ctr"/>
            <a:r>
              <a:rPr lang="en-US" sz="3200" b="1" dirty="0">
                <a:effectLst/>
                <a:latin typeface="Arial" panose="020B0604020202020204" pitchFamily="34" charset="0"/>
                <a:ea typeface="Wingdings" panose="05000000000000000000" pitchFamily="2" charset="2"/>
                <a:cs typeface="Arial" panose="020B0604020202020204" pitchFamily="34" charset="0"/>
              </a:rPr>
              <a:t>“</a:t>
            </a:r>
            <a:r>
              <a:rPr lang="ro-RO" sz="3200" b="1" dirty="0">
                <a:effectLst/>
                <a:latin typeface="Arial" panose="020B0604020202020204" pitchFamily="34" charset="0"/>
                <a:ea typeface="Wingdings" panose="05000000000000000000" pitchFamily="2" charset="2"/>
                <a:cs typeface="Arial" panose="020B0604020202020204" pitchFamily="34" charset="0"/>
              </a:rPr>
              <a:t>Vocatia este munca facuta cu iubire</a:t>
            </a:r>
            <a:r>
              <a:rPr lang="en-US" sz="3200" b="1" dirty="0">
                <a:effectLst/>
                <a:latin typeface="Arial" panose="020B0604020202020204" pitchFamily="34" charset="0"/>
                <a:ea typeface="Wingdings" panose="05000000000000000000" pitchFamily="2" charset="2"/>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pPr>
            <a:endParaRPr lang="en-US" sz="3200" spc="-1" dirty="0">
              <a:solidFill>
                <a:srgbClr val="C00000"/>
              </a:solidFill>
              <a:uFill>
                <a:solidFill>
                  <a:srgbClr val="FFFFFF"/>
                </a:solidFill>
              </a:uFill>
              <a:latin typeface="Arial"/>
            </a:endParaRPr>
          </a:p>
          <a:p>
            <a:pPr algn="ctr">
              <a:lnSpc>
                <a:spcPct val="100000"/>
              </a:lnSpc>
            </a:pPr>
            <a:endParaRPr lang="en-US" sz="3200" spc="-1" dirty="0">
              <a:solidFill>
                <a:srgbClr val="000000"/>
              </a:solidFill>
              <a:uFill>
                <a:solidFill>
                  <a:srgbClr val="FFFFFF"/>
                </a:solidFill>
              </a:uFill>
              <a:latin typeface="Arial"/>
            </a:endParaRPr>
          </a:p>
          <a:p>
            <a:pPr algn="ctr">
              <a:lnSpc>
                <a:spcPct val="100000"/>
              </a:lnSpc>
            </a:pPr>
            <a:endParaRPr lang="en-US"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C899-E570-4783-8D74-0CC162A358EC}"/>
              </a:ext>
            </a:extLst>
          </p:cNvPr>
          <p:cNvSpPr>
            <a:spLocks noGrp="1"/>
          </p:cNvSpPr>
          <p:nvPr>
            <p:ph type="title"/>
          </p:nvPr>
        </p:nvSpPr>
        <p:spPr/>
        <p:txBody>
          <a:bodyPr>
            <a:normAutofit/>
          </a:bodyPr>
          <a:lstStyle/>
          <a:p>
            <a:pPr algn="ct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spatiu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timp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explorare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interioara</a:t>
            </a:r>
            <a:r>
              <a:rPr lang="en-US" sz="2800" dirty="0">
                <a:latin typeface="Arial" panose="020B0604020202020204" pitchFamily="34" charset="0"/>
                <a:cs typeface="Arial" panose="020B0604020202020204" pitchFamily="34" charset="0"/>
                <a:sym typeface="Wingdings" panose="05000000000000000000" pitchFamily="2" charset="2"/>
              </a:rPr>
              <a:t></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851BA1C-A14F-407D-9CE2-2097C83A01A1}"/>
              </a:ext>
            </a:extLst>
          </p:cNvPr>
          <p:cNvSpPr>
            <a:spLocks noGrp="1"/>
          </p:cNvSpPr>
          <p:nvPr>
            <p:ph idx="1"/>
          </p:nvPr>
        </p:nvSpPr>
        <p:spPr/>
        <p:txBody>
          <a:bodyPr>
            <a:noAutofit/>
          </a:bodyPr>
          <a:lstStyle/>
          <a:p>
            <a:pPr marL="0" indent="0">
              <a:buNone/>
            </a:pPr>
            <a:r>
              <a:rPr lang="en-US" sz="1800" dirty="0">
                <a:solidFill>
                  <a:srgbClr val="111111"/>
                </a:solidFill>
                <a:effectLst/>
                <a:latin typeface="Arial" panose="020B0604020202020204" pitchFamily="34" charset="0"/>
                <a:ea typeface="Times New Roman" panose="02020603050405020304" pitchFamily="18" charset="0"/>
              </a:rPr>
              <a:t>3. </a:t>
            </a:r>
            <a:r>
              <a:rPr lang="ro-RO" sz="1800" dirty="0">
                <a:solidFill>
                  <a:srgbClr val="111111"/>
                </a:solidFill>
                <a:effectLst/>
                <a:latin typeface="Arial" panose="020B0604020202020204" pitchFamily="34" charset="0"/>
                <a:ea typeface="Times New Roman" panose="02020603050405020304" pitchFamily="18" charset="0"/>
              </a:rPr>
              <a:t>C</a:t>
            </a:r>
            <a:r>
              <a:rPr lang="en-US" sz="1800" dirty="0">
                <a:solidFill>
                  <a:srgbClr val="111111"/>
                </a:solidFill>
                <a:effectLst/>
                <a:latin typeface="Arial" panose="020B0604020202020204" pitchFamily="34" charset="0"/>
                <a:ea typeface="Times New Roman" panose="02020603050405020304" pitchFamily="18" charset="0"/>
              </a:rPr>
              <a:t>a</a:t>
            </a:r>
            <a:r>
              <a:rPr lang="ro-RO" sz="1800" dirty="0">
                <a:solidFill>
                  <a:srgbClr val="111111"/>
                </a:solidFill>
                <a:effectLst/>
                <a:latin typeface="Arial" panose="020B0604020202020204" pitchFamily="34" charset="0"/>
                <a:ea typeface="Times New Roman" panose="02020603050405020304" pitchFamily="18" charset="0"/>
              </a:rPr>
              <a:t>nd vei ajunge la batr</a:t>
            </a:r>
            <a:r>
              <a:rPr lang="en-US" sz="1800" dirty="0" err="1">
                <a:solidFill>
                  <a:srgbClr val="111111"/>
                </a:solidFill>
                <a:effectLst/>
                <a:latin typeface="Arial" panose="020B0604020202020204" pitchFamily="34" charset="0"/>
                <a:ea typeface="Times New Roman" panose="02020603050405020304" pitchFamily="18" charset="0"/>
              </a:rPr>
              <a:t>i</a:t>
            </a:r>
            <a:r>
              <a:rPr lang="ro-RO" sz="1800" dirty="0">
                <a:solidFill>
                  <a:srgbClr val="111111"/>
                </a:solidFill>
                <a:effectLst/>
                <a:latin typeface="Arial" panose="020B0604020202020204" pitchFamily="34" charset="0"/>
                <a:ea typeface="Times New Roman" panose="02020603050405020304" pitchFamily="18" charset="0"/>
              </a:rPr>
              <a:t>nete, ce </a:t>
            </a:r>
            <a:r>
              <a:rPr lang="en-US" sz="1800" dirty="0" err="1">
                <a:solidFill>
                  <a:srgbClr val="111111"/>
                </a:solidFill>
                <a:effectLst/>
                <a:latin typeface="Arial" panose="020B0604020202020204" pitchFamily="34" charset="0"/>
                <a:ea typeface="Times New Roman" panose="02020603050405020304" pitchFamily="18" charset="0"/>
              </a:rPr>
              <a:t>ti</a:t>
            </a:r>
            <a:r>
              <a:rPr lang="ro-RO" sz="1800" dirty="0">
                <a:solidFill>
                  <a:srgbClr val="111111"/>
                </a:solidFill>
                <a:effectLst/>
                <a:latin typeface="Arial" panose="020B0604020202020204" pitchFamily="34" charset="0"/>
                <a:ea typeface="Times New Roman" panose="02020603050405020304" pitchFamily="18" charset="0"/>
              </a:rPr>
              <a:t>-ar placea sa</a:t>
            </a:r>
            <a:r>
              <a:rPr lang="en-US" sz="1800" dirty="0">
                <a:solidFill>
                  <a:srgbClr val="111111"/>
                </a:solidFill>
                <a:effectLst/>
                <a:latin typeface="Arial" panose="020B0604020202020204" pitchFamily="34" charset="0"/>
                <a:ea typeface="Times New Roman" panose="02020603050405020304" pitchFamily="18" charset="0"/>
              </a:rPr>
              <a:t> se </a:t>
            </a:r>
            <a:r>
              <a:rPr lang="en-US" sz="1800" dirty="0" err="1">
                <a:solidFill>
                  <a:srgbClr val="111111"/>
                </a:solidFill>
                <a:effectLst/>
                <a:latin typeface="Arial" panose="020B0604020202020204" pitchFamily="34" charset="0"/>
                <a:ea typeface="Times New Roman" panose="02020603050405020304" pitchFamily="18" charset="0"/>
              </a:rPr>
              <a:t>spuna</a:t>
            </a:r>
            <a:r>
              <a:rPr lang="ro-RO" sz="1800" dirty="0">
                <a:solidFill>
                  <a:srgbClr val="111111"/>
                </a:solidFill>
                <a:effectLst/>
                <a:latin typeface="Arial" panose="020B0604020202020204" pitchFamily="34" charset="0"/>
                <a:ea typeface="Times New Roman" panose="02020603050405020304" pitchFamily="18" charset="0"/>
              </a:rPr>
              <a:t> despre viata pe care a</a:t>
            </a:r>
            <a:r>
              <a:rPr lang="en-US" sz="1800" dirty="0" err="1">
                <a:solidFill>
                  <a:srgbClr val="111111"/>
                </a:solidFill>
                <a:effectLst/>
                <a:latin typeface="Arial" panose="020B0604020202020204" pitchFamily="34" charset="0"/>
                <a:ea typeface="Times New Roman" panose="02020603050405020304" pitchFamily="18" charset="0"/>
              </a:rPr>
              <a:t>i</a:t>
            </a:r>
            <a:r>
              <a:rPr lang="ro-RO" sz="1800" dirty="0">
                <a:solidFill>
                  <a:srgbClr val="111111"/>
                </a:solidFill>
                <a:effectLst/>
                <a:latin typeface="Arial" panose="020B0604020202020204" pitchFamily="34" charset="0"/>
                <a:ea typeface="Times New Roman" panose="02020603050405020304" pitchFamily="18" charset="0"/>
              </a:rPr>
              <a:t> trait-o pâna atunci?</a:t>
            </a:r>
            <a:r>
              <a:rPr lang="en-US" sz="1800" dirty="0">
                <a:solidFill>
                  <a:srgbClr val="111111"/>
                </a:solidFill>
                <a:effectLst/>
                <a:latin typeface="Arial" panose="020B0604020202020204" pitchFamily="34" charset="0"/>
                <a:ea typeface="Times New Roman" panose="02020603050405020304" pitchFamily="18" charset="0"/>
              </a:rPr>
              <a:t> Ce </a:t>
            </a:r>
            <a:r>
              <a:rPr lang="en-US" sz="1800" dirty="0" err="1">
                <a:solidFill>
                  <a:srgbClr val="111111"/>
                </a:solidFill>
                <a:effectLst/>
                <a:latin typeface="Arial" panose="020B0604020202020204" pitchFamily="34" charset="0"/>
                <a:ea typeface="Times New Roman" panose="02020603050405020304" pitchFamily="18" charset="0"/>
              </a:rPr>
              <a:t>este</a:t>
            </a:r>
            <a:r>
              <a:rPr lang="en-US" sz="1800" dirty="0">
                <a:solidFill>
                  <a:srgbClr val="111111"/>
                </a:solidFill>
                <a:effectLst/>
                <a:latin typeface="Arial" panose="020B0604020202020204" pitchFamily="34" charset="0"/>
                <a:ea typeface="Times New Roman" panose="02020603050405020304" pitchFamily="18" charset="0"/>
              </a:rPr>
              <a:t> important </a:t>
            </a:r>
            <a:r>
              <a:rPr lang="en-US" sz="1800" dirty="0" err="1">
                <a:solidFill>
                  <a:srgbClr val="111111"/>
                </a:solidFill>
                <a:effectLst/>
                <a:latin typeface="Arial" panose="020B0604020202020204" pitchFamily="34" charset="0"/>
                <a:ea typeface="Times New Roman" panose="02020603050405020304" pitchFamily="18" charset="0"/>
              </a:rPr>
              <a:t>pentru</a:t>
            </a:r>
            <a:r>
              <a:rPr lang="en-US" sz="1800" dirty="0">
                <a:solidFill>
                  <a:srgbClr val="111111"/>
                </a:solidFill>
                <a:effectLst/>
                <a:latin typeface="Arial" panose="020B0604020202020204" pitchFamily="34" charset="0"/>
                <a:ea typeface="Times New Roman" panose="02020603050405020304" pitchFamily="18" charset="0"/>
              </a:rPr>
              <a:t> tine in </a:t>
            </a:r>
            <a:r>
              <a:rPr lang="en-US" sz="1800" dirty="0" err="1">
                <a:solidFill>
                  <a:srgbClr val="111111"/>
                </a:solidFill>
                <a:effectLst/>
                <a:latin typeface="Arial" panose="020B0604020202020204" pitchFamily="34" charset="0"/>
                <a:ea typeface="Times New Roman" panose="02020603050405020304" pitchFamily="18" charset="0"/>
              </a:rPr>
              <a:t>viata</a:t>
            </a:r>
            <a:r>
              <a:rPr lang="en-US" sz="1800" dirty="0">
                <a:solidFill>
                  <a:srgbClr val="111111"/>
                </a:solidFill>
                <a:effectLst/>
                <a:latin typeface="Arial" panose="020B0604020202020204" pitchFamily="34" charset="0"/>
                <a:ea typeface="Times New Roman" panose="02020603050405020304" pitchFamily="18" charset="0"/>
              </a:rPr>
              <a:t>? </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FFEACD8-D6E3-44ED-8641-285BA4D92377}"/>
              </a:ext>
            </a:extLst>
          </p:cNvPr>
          <p:cNvPicPr>
            <a:picLocks noChangeAspect="1"/>
          </p:cNvPicPr>
          <p:nvPr/>
        </p:nvPicPr>
        <p:blipFill>
          <a:blip r:embed="rId2"/>
          <a:stretch>
            <a:fillRect/>
          </a:stretch>
        </p:blipFill>
        <p:spPr>
          <a:xfrm>
            <a:off x="3806094" y="2817113"/>
            <a:ext cx="3813908" cy="3236368"/>
          </a:xfrm>
          <a:prstGeom prst="rect">
            <a:avLst/>
          </a:prstGeom>
        </p:spPr>
      </p:pic>
    </p:spTree>
    <p:extLst>
      <p:ext uri="{BB962C8B-B14F-4D97-AF65-F5344CB8AC3E}">
        <p14:creationId xmlns:p14="http://schemas.microsoft.com/office/powerpoint/2010/main" val="142301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1BB-9F82-4A1D-8E9A-8D74BDA39901}"/>
              </a:ext>
            </a:extLst>
          </p:cNvPr>
          <p:cNvSpPr>
            <a:spLocks noGrp="1"/>
          </p:cNvSpPr>
          <p:nvPr>
            <p:ph type="title"/>
          </p:nvPr>
        </p:nvSpPr>
        <p:spPr/>
        <p:txBody>
          <a:bodyPr/>
          <a:lstStyle/>
          <a:p>
            <a:pPr algn="ctr"/>
            <a:br>
              <a:rPr lang="en-US" sz="32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Caracteristicile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vocatiei</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DACA-8ADC-43B7-88DA-FB2E22F5424E}"/>
              </a:ext>
            </a:extLst>
          </p:cNvPr>
          <p:cNvSpPr>
            <a:spLocks noGrp="1"/>
          </p:cNvSpPr>
          <p:nvPr>
            <p:ph idx="1"/>
          </p:nvPr>
        </p:nvSpPr>
        <p:spPr/>
        <p:txBody>
          <a:bodyPr>
            <a:normAutofit fontScale="92500"/>
          </a:bodyPr>
          <a:lstStyle/>
          <a:p>
            <a:pPr marL="0" marR="0" algn="just">
              <a:lnSpc>
                <a:spcPct val="150000"/>
              </a:lnSpc>
              <a:spcBef>
                <a:spcPts val="0"/>
              </a:spcBef>
              <a:spcAft>
                <a:spcPts val="0"/>
              </a:spcAft>
            </a:pPr>
            <a:r>
              <a:rPr lang="it-IT" sz="1800" b="1" dirty="0">
                <a:effectLst/>
                <a:latin typeface="Arial" panose="020B0604020202020204" pitchFamily="34" charset="0"/>
                <a:ea typeface="Wingdings" panose="05000000000000000000" pitchFamily="2" charset="2"/>
              </a:rPr>
              <a:t>4 cuvinte se potrivesc perfect cu munca ideala :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it-IT" sz="1800" b="1" dirty="0">
                <a:effectLst/>
                <a:latin typeface="Arial" panose="020B0604020202020204" pitchFamily="34" charset="0"/>
                <a:ea typeface="Wingdings" panose="05000000000000000000" pitchFamily="2" charset="2"/>
                <a:cs typeface="OpenSymbol"/>
              </a:rPr>
              <a:t>INTERES</a:t>
            </a:r>
          </a:p>
          <a:p>
            <a:pPr marL="0" indent="0" algn="just">
              <a:lnSpc>
                <a:spcPct val="150000"/>
              </a:lnSpc>
              <a:spcBef>
                <a:spcPts val="0"/>
              </a:spcBef>
              <a:buNone/>
              <a:tabLst>
                <a:tab pos="457200" algn="l"/>
              </a:tabLst>
            </a:pPr>
            <a:r>
              <a:rPr lang="it-IT" sz="1800" dirty="0">
                <a:effectLst/>
                <a:latin typeface="Arial" panose="020B0604020202020204" pitchFamily="34" charset="0"/>
                <a:ea typeface="Wingdings" panose="05000000000000000000" pitchFamily="2" charset="2"/>
              </a:rPr>
              <a:t>Exercitiu: Intoarce-te la perioada cand aveai intre 7-14 ani si incearca sa iti amintesti care erau activitatile tale favorite. Daca nu iti amintesti, iti poti intreba mama sau tata, fratii sau surorile mai mari. Uita-te pe niste notite si aminteste-ti activitatile din copilarie pe care le faceai cu placere.</a:t>
            </a:r>
            <a:endParaRPr lang="en-US" sz="1800" dirty="0">
              <a:effectLst/>
              <a:latin typeface="Symbol" panose="05050102010706020507" pitchFamily="18" charset="2"/>
              <a:ea typeface="Times New Roman" panose="02020603050405020304" pitchFamily="18" charset="0"/>
              <a:cs typeface="OpenSymbol"/>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it-IT" sz="1800" b="1" dirty="0">
                <a:effectLst/>
                <a:latin typeface="Arial" panose="020B0604020202020204" pitchFamily="34" charset="0"/>
                <a:ea typeface="Wingdings" panose="05000000000000000000" pitchFamily="2" charset="2"/>
                <a:cs typeface="OpenSymbol"/>
              </a:rPr>
              <a:t>ATENTIE</a:t>
            </a:r>
          </a:p>
          <a:p>
            <a:pPr marL="0" indent="0" algn="just">
              <a:lnSpc>
                <a:spcPct val="150000"/>
              </a:lnSpc>
              <a:spcBef>
                <a:spcPts val="0"/>
              </a:spcBef>
              <a:buNone/>
              <a:tabLst>
                <a:tab pos="457200" algn="l"/>
              </a:tabLst>
            </a:pPr>
            <a:r>
              <a:rPr lang="it-IT" sz="1800" dirty="0">
                <a:effectLst/>
                <a:latin typeface="Arial" panose="020B0604020202020204" pitchFamily="34" charset="0"/>
                <a:ea typeface="Wingdings" panose="05000000000000000000" pitchFamily="2" charset="2"/>
              </a:rPr>
              <a:t>Exercitiu: Ce iti atrage atentia cand citesti ziarul sau te uiti la TV?</a:t>
            </a:r>
          </a:p>
          <a:p>
            <a:pPr marL="0" indent="0" algn="just">
              <a:lnSpc>
                <a:spcPct val="150000"/>
              </a:lnSpc>
              <a:spcBef>
                <a:spcPts val="0"/>
              </a:spcBef>
              <a:buNone/>
              <a:tabLst>
                <a:tab pos="457200" algn="l"/>
              </a:tabLst>
            </a:pPr>
            <a:r>
              <a:rPr lang="it-IT" sz="1800" dirty="0">
                <a:effectLst/>
                <a:latin typeface="Arial" panose="020B0604020202020204" pitchFamily="34" charset="0"/>
                <a:ea typeface="Wingdings" panose="05000000000000000000" pitchFamily="2" charset="2"/>
              </a:rPr>
              <a:t>Ce fel de conversatii iti starnesc interesul cand te duci la cumparaturi?</a:t>
            </a:r>
            <a:endParaRPr lang="en-US" sz="1800" dirty="0">
              <a:effectLst/>
              <a:latin typeface="Symbol" panose="05050102010706020507" pitchFamily="18" charset="2"/>
              <a:ea typeface="Times New Roman" panose="02020603050405020304" pitchFamily="18" charset="0"/>
              <a:cs typeface="OpenSymbol"/>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57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1BB-9F82-4A1D-8E9A-8D74BDA39901}"/>
              </a:ext>
            </a:extLst>
          </p:cNvPr>
          <p:cNvSpPr>
            <a:spLocks noGrp="1"/>
          </p:cNvSpPr>
          <p:nvPr>
            <p:ph type="title"/>
          </p:nvPr>
        </p:nvSpPr>
        <p:spPr/>
        <p:txBody>
          <a:bodyPr/>
          <a:lstStyle/>
          <a:p>
            <a:pPr algn="ctr"/>
            <a:br>
              <a:rPr lang="en-US" sz="32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Caracteristicile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vocatiei</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DACA-8ADC-43B7-88DA-FB2E22F5424E}"/>
              </a:ext>
            </a:extLst>
          </p:cNvPr>
          <p:cNvSpPr>
            <a:spLocks noGrp="1"/>
          </p:cNvSpPr>
          <p:nvPr>
            <p:ph idx="1"/>
          </p:nvPr>
        </p:nvSpPr>
        <p:spPr/>
        <p:txBody>
          <a:bodyPr>
            <a:normAutofit fontScale="92500" lnSpcReduction="10000"/>
          </a:bodyPr>
          <a:lstStyle/>
          <a:p>
            <a:pPr marL="0" marR="0" algn="just">
              <a:lnSpc>
                <a:spcPct val="150000"/>
              </a:lnSpc>
              <a:spcBef>
                <a:spcPts val="0"/>
              </a:spcBef>
              <a:spcAft>
                <a:spcPts val="0"/>
              </a:spcAft>
            </a:pPr>
            <a:r>
              <a:rPr lang="it-IT" sz="1800" b="1" dirty="0">
                <a:effectLst/>
                <a:latin typeface="Arial" panose="020B0604020202020204" pitchFamily="34" charset="0"/>
                <a:ea typeface="Wingdings" panose="05000000000000000000" pitchFamily="2" charset="2"/>
              </a:rPr>
              <a:t>4 cuvinte se potrivesc perfect cu munca ideala :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it-IT" sz="1800" b="1" dirty="0">
                <a:latin typeface="Arial" panose="020B0604020202020204" pitchFamily="34" charset="0"/>
                <a:ea typeface="Wingdings" panose="05000000000000000000" pitchFamily="2" charset="2"/>
                <a:cs typeface="OpenSymbol"/>
              </a:rPr>
              <a:t>CAPTIVARE</a:t>
            </a:r>
          </a:p>
          <a:p>
            <a:pPr marL="0" marR="0" lvl="0" indent="0" algn="just">
              <a:lnSpc>
                <a:spcPct val="150000"/>
              </a:lnSpc>
              <a:spcBef>
                <a:spcPts val="0"/>
              </a:spcBef>
              <a:spcAft>
                <a:spcPts val="0"/>
              </a:spcAft>
              <a:buNone/>
              <a:tabLst>
                <a:tab pos="457200" algn="l"/>
              </a:tabLst>
            </a:pPr>
            <a:r>
              <a:rPr lang="it-IT" sz="1800" dirty="0">
                <a:latin typeface="Arial" panose="020B0604020202020204" pitchFamily="34" charset="0"/>
                <a:ea typeface="Wingdings" panose="05000000000000000000" pitchFamily="2" charset="2"/>
              </a:rPr>
              <a:t>Exercitiu: </a:t>
            </a:r>
            <a:r>
              <a:rPr lang="it-IT" sz="1800" dirty="0">
                <a:effectLst/>
                <a:latin typeface="Arial" panose="020B0604020202020204" pitchFamily="34" charset="0"/>
                <a:ea typeface="Wingdings" panose="05000000000000000000" pitchFamily="2" charset="2"/>
              </a:rPr>
              <a:t>Ce activitate faci si uiti ca timpul trece, uiti sa mananci, sa bei, sa te odihnesti, sa iei pauze?</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it-IT" sz="1800" b="1" dirty="0">
                <a:latin typeface="Arial" panose="020B0604020202020204" pitchFamily="34" charset="0"/>
                <a:ea typeface="Wingdings" panose="05000000000000000000" pitchFamily="2" charset="2"/>
                <a:cs typeface="OpenSymbol"/>
              </a:rPr>
              <a:t>FASCINATIE</a:t>
            </a:r>
            <a:endParaRPr lang="it-IT" sz="1800" b="1" dirty="0">
              <a:effectLst/>
              <a:latin typeface="Arial" panose="020B0604020202020204" pitchFamily="34" charset="0"/>
              <a:ea typeface="Wingdings" panose="05000000000000000000" pitchFamily="2" charset="2"/>
              <a:cs typeface="OpenSymbol"/>
            </a:endParaRPr>
          </a:p>
          <a:p>
            <a:pPr marL="0" indent="0">
              <a:buNone/>
            </a:pPr>
            <a:r>
              <a:rPr lang="it-IT" sz="1800" dirty="0">
                <a:effectLst/>
                <a:latin typeface="Arial" panose="020B0604020202020204" pitchFamily="34" charset="0"/>
                <a:ea typeface="Wingdings" panose="05000000000000000000" pitchFamily="2" charset="2"/>
                <a:cs typeface="OpenSymbol"/>
              </a:rPr>
              <a:t>Ce munca te fascineaza, te prinde, te tine, de abia astepti sa o faci si detesti sa o amani, poti sa o faci la infinit fara sa te plictisesti sau sa fii distras de cineva? </a:t>
            </a:r>
          </a:p>
          <a:p>
            <a:pPr marL="0" indent="0">
              <a:buNone/>
            </a:pPr>
            <a:r>
              <a:rPr lang="it-IT" sz="1800" dirty="0">
                <a:effectLst/>
                <a:latin typeface="Arial" panose="020B0604020202020204" pitchFamily="34" charset="0"/>
                <a:ea typeface="Wingdings" panose="05000000000000000000" pitchFamily="2" charset="2"/>
                <a:cs typeface="OpenSymbol"/>
              </a:rPr>
              <a:t>Ce activitate devine o forma de joaca si iti ofera un sentiment de fericire si implinire cand esti prins in ea?</a:t>
            </a:r>
            <a:endParaRPr lang="en-US" sz="1800" dirty="0">
              <a:effectLst/>
              <a:latin typeface="Symbol" panose="05050102010706020507" pitchFamily="18" charset="2"/>
              <a:ea typeface="Times New Roman" panose="02020603050405020304" pitchFamily="18" charset="0"/>
              <a:cs typeface="OpenSymbol"/>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69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1BB-9F82-4A1D-8E9A-8D74BDA39901}"/>
              </a:ext>
            </a:extLst>
          </p:cNvPr>
          <p:cNvSpPr>
            <a:spLocks noGrp="1"/>
          </p:cNvSpPr>
          <p:nvPr>
            <p:ph type="title"/>
          </p:nvPr>
        </p:nvSpPr>
        <p:spPr/>
        <p:txBody>
          <a:bodyPr>
            <a:normAutofit fontScale="90000"/>
          </a:bodyPr>
          <a:lstStyle/>
          <a:p>
            <a:pPr algn="ctr"/>
            <a:br>
              <a:rPr lang="en-US" sz="3200" b="1" dirty="0">
                <a:effectLst/>
                <a:latin typeface="Arial" panose="020B0604020202020204" pitchFamily="34" charset="0"/>
                <a:ea typeface="Times New Roman" panose="02020603050405020304" pitchFamily="18" charset="0"/>
              </a:rPr>
            </a:br>
            <a:r>
              <a:rPr lang="ro-RO" sz="3100" dirty="0">
                <a:effectLst/>
                <a:latin typeface="Arial" panose="020B0604020202020204" pitchFamily="34" charset="0"/>
                <a:ea typeface="Times New Roman" panose="02020603050405020304" pitchFamily="18" charset="0"/>
                <a:cs typeface="Arial" panose="020B0604020202020204" pitchFamily="34" charset="0"/>
              </a:rPr>
              <a:t>EXERCITIU Design al stilului de viata:</a:t>
            </a:r>
            <a:br>
              <a:rPr lang="en-US" sz="3100" dirty="0">
                <a:effectLst/>
                <a:latin typeface="Arial" panose="020B0604020202020204" pitchFamily="34" charset="0"/>
                <a:ea typeface="Times New Roman" panose="02020603050405020304" pitchFamily="18" charset="0"/>
                <a:cs typeface="Arial" panose="020B0604020202020204" pitchFamily="34" charset="0"/>
              </a:rPr>
            </a:br>
            <a:br>
              <a:rPr lang="en-US" sz="3100"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DACA-8ADC-43B7-88DA-FB2E22F5424E}"/>
              </a:ext>
            </a:extLst>
          </p:cNvPr>
          <p:cNvSpPr>
            <a:spLocks noGrp="1"/>
          </p:cNvSpPr>
          <p:nvPr>
            <p:ph idx="1"/>
          </p:nvPr>
        </p:nvSpPr>
        <p:spPr>
          <a:xfrm>
            <a:off x="1451579" y="1853754"/>
            <a:ext cx="9603275" cy="3843661"/>
          </a:xfrm>
        </p:spPr>
        <p:txBody>
          <a:bodyPr>
            <a:normAutofit fontScale="77500" lnSpcReduction="20000"/>
          </a:bodyPr>
          <a:lstStyle/>
          <a:p>
            <a:pPr marL="0" marR="0" indent="0" algn="just">
              <a:lnSpc>
                <a:spcPct val="150000"/>
              </a:lnSpc>
              <a:spcBef>
                <a:spcPts val="0"/>
              </a:spcBef>
              <a:spcAft>
                <a:spcPts val="0"/>
              </a:spcAft>
              <a:buNone/>
            </a:pPr>
            <a:r>
              <a:rPr lang="ro-RO"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14300" marR="0" indent="-342900" algn="just">
              <a:lnSpc>
                <a:spcPct val="150000"/>
              </a:lnSpc>
              <a:spcBef>
                <a:spcPts val="0"/>
              </a:spcBef>
              <a:spcAft>
                <a:spcPts val="0"/>
              </a:spcAft>
              <a:buFont typeface="Wingdings" panose="05000000000000000000" pitchFamily="2" charset="2"/>
              <a:buChar char="v"/>
            </a:pPr>
            <a:r>
              <a:rPr lang="ro-RO" sz="2300" dirty="0">
                <a:effectLst/>
                <a:latin typeface="Arial" panose="020B0604020202020204" pitchFamily="34" charset="0"/>
                <a:ea typeface="Times New Roman" panose="02020603050405020304" pitchFamily="18" charset="0"/>
                <a:cs typeface="Arial" panose="020B0604020202020204" pitchFamily="34" charset="0"/>
              </a:rPr>
              <a:t>Pe o foaie scrie viata pe care o ai acum: care sunt tabieturile tale, programul tau zilnic, cat timp liber ai, cat muncesti, cat dormi, unde mergi dupa job, cu cat mai multe detalii</a:t>
            </a:r>
            <a:r>
              <a:rPr lang="en-US" sz="2300" dirty="0">
                <a:effectLst/>
                <a:latin typeface="Arial" panose="020B0604020202020204" pitchFamily="34" charset="0"/>
                <a:ea typeface="Times New Roman" panose="02020603050405020304" pitchFamily="18" charset="0"/>
                <a:cs typeface="Arial" panose="020B0604020202020204" pitchFamily="34" charset="0"/>
              </a:rPr>
              <a:t>.</a:t>
            </a:r>
          </a:p>
          <a:p>
            <a:pPr marL="114300" marR="0" indent="-342900" algn="just">
              <a:lnSpc>
                <a:spcPct val="150000"/>
              </a:lnSpc>
              <a:spcBef>
                <a:spcPts val="0"/>
              </a:spcBef>
              <a:spcAft>
                <a:spcPts val="0"/>
              </a:spcAft>
              <a:buFont typeface="Wingdings" panose="05000000000000000000" pitchFamily="2" charset="2"/>
              <a:buChar char="v"/>
            </a:pP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p>
            <a:pPr marL="114300" marR="0" indent="-342900" algn="just">
              <a:lnSpc>
                <a:spcPct val="150000"/>
              </a:lnSpc>
              <a:spcBef>
                <a:spcPts val="0"/>
              </a:spcBef>
              <a:spcAft>
                <a:spcPts val="0"/>
              </a:spcAft>
              <a:buFont typeface="Wingdings" panose="05000000000000000000" pitchFamily="2" charset="2"/>
              <a:buChar char="v"/>
            </a:pPr>
            <a:r>
              <a:rPr lang="ro-RO" sz="2300" dirty="0">
                <a:effectLst/>
                <a:latin typeface="Arial" panose="020B0604020202020204" pitchFamily="34" charset="0"/>
                <a:ea typeface="Times New Roman" panose="02020603050405020304" pitchFamily="18" charset="0"/>
                <a:cs typeface="Arial" panose="020B0604020202020204" pitchFamily="34" charset="0"/>
              </a:rPr>
              <a:t>Pe o alta foaie de hartie scrie o zi de munca asa cum ti-o doresti, daca timpul si banii nu ar fi o problema, cat mai detaliat.</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50000"/>
              </a:lnSpc>
              <a:spcBef>
                <a:spcPts val="0"/>
              </a:spcBef>
              <a:spcAft>
                <a:spcPts val="0"/>
              </a:spcAft>
              <a:buNone/>
            </a:pP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p>
            <a:pPr marL="114300" marR="0" indent="-342900" algn="just">
              <a:lnSpc>
                <a:spcPct val="150000"/>
              </a:lnSpc>
              <a:spcBef>
                <a:spcPts val="0"/>
              </a:spcBef>
              <a:spcAft>
                <a:spcPts val="0"/>
              </a:spcAft>
              <a:buFont typeface="Wingdings" panose="05000000000000000000" pitchFamily="2" charset="2"/>
              <a:buChar char="v"/>
            </a:pPr>
            <a:r>
              <a:rPr lang="ro-RO" sz="2300" dirty="0">
                <a:effectLst/>
                <a:latin typeface="Arial" panose="020B0604020202020204" pitchFamily="34" charset="0"/>
                <a:ea typeface="Times New Roman" panose="02020603050405020304" pitchFamily="18" charset="0"/>
                <a:cs typeface="Arial" panose="020B0604020202020204" pitchFamily="34" charset="0"/>
              </a:rPr>
              <a:t>Uita-te la cele 2 foi si alege 2 actiuni pe care le poti lua din viata ta ideala si pe care le poti introduce imediat in viata de acum, astfel incat sa fii un pic mai aproape de visul tau. </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p>
            <a:pPr marL="114300" marR="0" indent="-342900" algn="just">
              <a:lnSpc>
                <a:spcPct val="150000"/>
              </a:lnSpc>
              <a:spcBef>
                <a:spcPts val="0"/>
              </a:spcBef>
              <a:spcAft>
                <a:spcPts val="0"/>
              </a:spcAft>
              <a:buFont typeface="Wingdings" panose="05000000000000000000" pitchFamily="2" charset="2"/>
              <a:buChar char="v"/>
            </a:pPr>
            <a:r>
              <a:rPr lang="ro-RO" sz="2300" dirty="0">
                <a:effectLst/>
                <a:latin typeface="Arial" panose="020B0604020202020204" pitchFamily="34" charset="0"/>
                <a:ea typeface="Times New Roman" panose="02020603050405020304" pitchFamily="18" charset="0"/>
                <a:cs typeface="Arial" panose="020B0604020202020204" pitchFamily="34" charset="0"/>
              </a:rPr>
              <a:t>Ce zici, se poate?</a:t>
            </a: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91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1BB-9F82-4A1D-8E9A-8D74BDA39901}"/>
              </a:ext>
            </a:extLst>
          </p:cNvPr>
          <p:cNvSpPr>
            <a:spLocks noGrp="1"/>
          </p:cNvSpPr>
          <p:nvPr>
            <p:ph type="title"/>
          </p:nvPr>
        </p:nvSpPr>
        <p:spPr/>
        <p:txBody>
          <a:bodyPr>
            <a:noAutofit/>
          </a:bodyPr>
          <a:lstStyle/>
          <a:p>
            <a:pPr algn="ctr"/>
            <a:r>
              <a:rPr lang="ro-RO" sz="2800" dirty="0">
                <a:effectLst/>
                <a:latin typeface="Arial" panose="020B0604020202020204" pitchFamily="34" charset="0"/>
                <a:ea typeface="Times New Roman" panose="02020603050405020304" pitchFamily="18" charset="0"/>
                <a:cs typeface="Arial" panose="020B0604020202020204" pitchFamily="34" charset="0"/>
              </a:rPr>
              <a:t>PLAN CONCRET DE ACTIUNE PT INDEPLINIREA OBIECTIVULUI VOCATIONAL: </a:t>
            </a:r>
            <a:br>
              <a:rPr lang="en-US" sz="2800" dirty="0">
                <a:effectLst/>
                <a:latin typeface="Arial" panose="020B0604020202020204" pitchFamily="34" charset="0"/>
                <a:ea typeface="Times New Roman" panose="02020603050405020304" pitchFamily="18"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DACA-8ADC-43B7-88DA-FB2E22F5424E}"/>
              </a:ext>
            </a:extLst>
          </p:cNvPr>
          <p:cNvSpPr>
            <a:spLocks noGrp="1"/>
          </p:cNvSpPr>
          <p:nvPr>
            <p:ph idx="1"/>
          </p:nvPr>
        </p:nvSpPr>
        <p:spPr>
          <a:xfrm>
            <a:off x="1451579" y="1922585"/>
            <a:ext cx="9603275" cy="3543760"/>
          </a:xfrm>
        </p:spPr>
        <p:txBody>
          <a:bodyPr>
            <a:normAutofit/>
          </a:bodyPr>
          <a:lstStyle/>
          <a:p>
            <a:pPr marR="0" algn="just">
              <a:lnSpc>
                <a:spcPct val="150000"/>
              </a:lnSpc>
              <a:spcBef>
                <a:spcPts val="0"/>
              </a:spcBef>
              <a:spcAft>
                <a:spcPts val="0"/>
              </a:spcAft>
              <a:buFont typeface="Wingdings" panose="05000000000000000000" pitchFamily="2" charset="2"/>
              <a:buChar char="v"/>
            </a:pPr>
            <a:r>
              <a:rPr lang="ro-RO" sz="1800" b="1" dirty="0">
                <a:effectLst/>
                <a:latin typeface="Arial" panose="020B0604020202020204" pitchFamily="34" charset="0"/>
                <a:ea typeface="Times New Roman" panose="02020603050405020304" pitchFamily="18" charset="0"/>
                <a:cs typeface="Arial" panose="020B0604020202020204" pitchFamily="34" charset="0"/>
              </a:rPr>
              <a:t>Curaj</a:t>
            </a:r>
            <a:r>
              <a:rPr lang="ro-RO" sz="1800" dirty="0">
                <a:effectLst/>
                <a:latin typeface="Arial" panose="020B0604020202020204" pitchFamily="34" charset="0"/>
                <a:ea typeface="Times New Roman" panose="02020603050405020304" pitchFamily="18" charset="0"/>
                <a:cs typeface="Arial" panose="020B0604020202020204" pitchFamily="34" charset="0"/>
              </a:rPr>
              <a:t> sa actionezi CU CURIOZITATE</a:t>
            </a:r>
            <a:r>
              <a:rPr lang="en-US" sz="18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0"/>
              </a:spcAft>
              <a:buFont typeface="Wingdings" panose="05000000000000000000" pitchFamily="2" charset="2"/>
              <a:buChar char="v"/>
            </a:pPr>
            <a:r>
              <a:rPr lang="ro-RO" sz="1800" dirty="0">
                <a:effectLst/>
                <a:latin typeface="Arial" panose="020B0604020202020204" pitchFamily="34" charset="0"/>
                <a:ea typeface="Arial" panose="020B0604020202020204" pitchFamily="34" charset="0"/>
                <a:cs typeface="Arial" panose="020B0604020202020204" pitchFamily="34" charset="0"/>
              </a:rPr>
              <a:t> </a:t>
            </a:r>
            <a:r>
              <a:rPr lang="ro-RO" sz="1800" b="1" dirty="0">
                <a:effectLst/>
                <a:latin typeface="Arial" panose="020B0604020202020204" pitchFamily="34" charset="0"/>
                <a:ea typeface="Times New Roman" panose="02020603050405020304" pitchFamily="18" charset="0"/>
                <a:cs typeface="Arial" panose="020B0604020202020204" pitchFamily="34" charset="0"/>
              </a:rPr>
              <a:t>E</a:t>
            </a:r>
            <a:r>
              <a:rPr lang="en-US" sz="1800" b="1" dirty="0">
                <a:effectLst/>
                <a:latin typeface="Arial" panose="020B0604020202020204" pitchFamily="34" charset="0"/>
                <a:ea typeface="Times New Roman" panose="02020603050405020304" pitchFamily="18" charset="0"/>
                <a:cs typeface="Arial" panose="020B0604020202020204" pitchFamily="34" charset="0"/>
              </a:rPr>
              <a:t>s</a:t>
            </a:r>
            <a:r>
              <a:rPr lang="ro-RO" sz="1800" b="1" dirty="0">
                <a:effectLst/>
                <a:latin typeface="Arial" panose="020B0604020202020204" pitchFamily="34" charset="0"/>
                <a:ea typeface="Times New Roman" panose="02020603050405020304" pitchFamily="18" charset="0"/>
                <a:cs typeface="Arial" panose="020B0604020202020204" pitchFamily="34" charset="0"/>
              </a:rPr>
              <a:t>ec</a:t>
            </a:r>
            <a:r>
              <a:rPr lang="en-US" sz="1800" b="1" dirty="0">
                <a:effectLst/>
                <a:latin typeface="Arial" panose="020B0604020202020204" pitchFamily="34" charset="0"/>
                <a:ea typeface="Times New Roman" panose="02020603050405020304" pitchFamily="18" charset="0"/>
                <a:cs typeface="Arial" panose="020B0604020202020204" pitchFamily="34" charset="0"/>
              </a:rPr>
              <a:t>ul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este</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calea</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sigura</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spre</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succes</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ro-RO" sz="1800" dirty="0">
                <a:effectLst/>
                <a:latin typeface="Arial" panose="020B0604020202020204" pitchFamily="34" charset="0"/>
                <a:ea typeface="Times New Roman" panose="02020603050405020304" pitchFamily="18" charset="0"/>
                <a:cs typeface="Arial" panose="020B0604020202020204" pitchFamily="34" charset="0"/>
              </a:rPr>
              <a:t> Cu siguranta nu vei reuşi din prima.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0"/>
              </a:spcBef>
              <a:buFont typeface="Wingdings" panose="05000000000000000000" pitchFamily="2" charset="2"/>
              <a:buChar char="v"/>
            </a:pPr>
            <a:r>
              <a:rPr lang="ro-RO" sz="1800" b="1" dirty="0">
                <a:effectLst/>
                <a:latin typeface="Arial" panose="020B0604020202020204" pitchFamily="34" charset="0"/>
                <a:ea typeface="Times New Roman" panose="02020603050405020304" pitchFamily="18" charset="0"/>
                <a:cs typeface="Arial" panose="020B0604020202020204" pitchFamily="34" charset="0"/>
              </a:rPr>
              <a:t>Lectie înv</a:t>
            </a:r>
            <a:r>
              <a:rPr lang="en-US" sz="1800" b="1" dirty="0">
                <a:effectLst/>
                <a:latin typeface="Arial" panose="020B0604020202020204" pitchFamily="34" charset="0"/>
                <a:ea typeface="Times New Roman" panose="02020603050405020304" pitchFamily="18" charset="0"/>
                <a:cs typeface="Arial" panose="020B0604020202020204" pitchFamily="34" charset="0"/>
              </a:rPr>
              <a:t>a</a:t>
            </a:r>
            <a:r>
              <a:rPr lang="ro-RO" sz="1800" b="1" dirty="0">
                <a:effectLst/>
                <a:latin typeface="Arial" panose="020B0604020202020204" pitchFamily="34" charset="0"/>
                <a:ea typeface="Times New Roman" panose="02020603050405020304" pitchFamily="18" charset="0"/>
                <a:cs typeface="Arial" panose="020B0604020202020204" pitchFamily="34" charset="0"/>
              </a:rPr>
              <a:t>tata</a:t>
            </a:r>
            <a:r>
              <a:rPr lang="ro-RO"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Invatare</a:t>
            </a:r>
            <a:r>
              <a:rPr lang="en-US" sz="1800" dirty="0">
                <a:effectLst/>
                <a:latin typeface="Arial" panose="020B0604020202020204" pitchFamily="34" charset="0"/>
                <a:ea typeface="Times New Roman" panose="02020603050405020304" pitchFamily="18" charset="0"/>
                <a:cs typeface="Arial" panose="020B0604020202020204" pitchFamily="34" charset="0"/>
              </a:rPr>
              <a:t> din </a:t>
            </a:r>
            <a:r>
              <a:rPr lang="en-US" sz="1800" dirty="0" err="1">
                <a:effectLst/>
                <a:latin typeface="Arial" panose="020B0604020202020204" pitchFamily="34" charset="0"/>
                <a:ea typeface="Times New Roman" panose="02020603050405020304" pitchFamily="18" charset="0"/>
                <a:cs typeface="Arial" panose="020B0604020202020204" pitchFamily="34" charset="0"/>
              </a:rPr>
              <a:t>testare</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experimentare</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Prespozitie</a:t>
            </a:r>
            <a:r>
              <a:rPr lang="en-US" sz="1800" dirty="0">
                <a:latin typeface="Arial" panose="020B0604020202020204" pitchFamily="34" charset="0"/>
                <a:ea typeface="Times New Roman" panose="02020603050405020304" pitchFamily="18" charset="0"/>
                <a:cs typeface="Arial" panose="020B0604020202020204" pitchFamily="34" charset="0"/>
              </a:rPr>
              <a:t> NLP – NU </a:t>
            </a:r>
            <a:r>
              <a:rPr lang="en-US" sz="1800" dirty="0" err="1">
                <a:latin typeface="Arial" panose="020B0604020202020204" pitchFamily="34" charset="0"/>
                <a:ea typeface="Times New Roman" panose="02020603050405020304" pitchFamily="18" charset="0"/>
                <a:cs typeface="Arial" panose="020B0604020202020204" pitchFamily="34" charset="0"/>
              </a:rPr>
              <a:t>exista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esec</a:t>
            </a:r>
            <a:r>
              <a:rPr lang="en-US" sz="1800" dirty="0">
                <a:latin typeface="Arial" panose="020B0604020202020204" pitchFamily="34" charset="0"/>
                <a:ea typeface="Times New Roman" panose="02020603050405020304" pitchFamily="18" charset="0"/>
                <a:cs typeface="Arial" panose="020B0604020202020204" pitchFamily="34" charset="0"/>
              </a:rPr>
              <a:t>, ci </a:t>
            </a:r>
            <a:r>
              <a:rPr lang="en-US" sz="1800" dirty="0" err="1">
                <a:latin typeface="Arial" panose="020B0604020202020204" pitchFamily="34" charset="0"/>
                <a:ea typeface="Times New Roman" panose="02020603050405020304" pitchFamily="18" charset="0"/>
                <a:cs typeface="Arial" panose="020B0604020202020204" pitchFamily="34" charset="0"/>
              </a:rPr>
              <a:t>doar</a:t>
            </a:r>
            <a:r>
              <a:rPr lang="en-US" sz="1800" dirty="0">
                <a:latin typeface="Arial" panose="020B0604020202020204" pitchFamily="34" charset="0"/>
                <a:ea typeface="Times New Roman" panose="02020603050405020304" pitchFamily="18" charset="0"/>
                <a:cs typeface="Arial" panose="020B0604020202020204" pitchFamily="34" charset="0"/>
              </a:rPr>
              <a:t> feedback, </a:t>
            </a:r>
            <a:r>
              <a:rPr lang="en-US" sz="1800" dirty="0" err="1">
                <a:latin typeface="Arial" panose="020B0604020202020204" pitchFamily="34" charset="0"/>
                <a:ea typeface="Times New Roman" panose="02020603050405020304" pitchFamily="18" charset="0"/>
                <a:cs typeface="Arial" panose="020B0604020202020204" pitchFamily="34" charset="0"/>
              </a:rPr>
              <a:t>modelare</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reinventare</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pana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cand</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ajungi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sa</a:t>
            </a:r>
            <a:r>
              <a:rPr lang="en-US" sz="1800" dirty="0">
                <a:latin typeface="Arial" panose="020B0604020202020204" pitchFamily="34" charset="0"/>
                <a:ea typeface="Times New Roman" panose="02020603050405020304" pitchFamily="18" charset="0"/>
                <a:cs typeface="Arial" panose="020B0604020202020204" pitchFamily="34" charset="0"/>
              </a:rPr>
              <a:t> ai </a:t>
            </a:r>
            <a:r>
              <a:rPr lang="en-US" sz="1800" dirty="0" err="1">
                <a:latin typeface="Arial" panose="020B0604020202020204" pitchFamily="34" charset="0"/>
                <a:ea typeface="Times New Roman" panose="02020603050405020304" pitchFamily="18" charset="0"/>
                <a:cs typeface="Arial" panose="020B0604020202020204" pitchFamily="34" charset="0"/>
              </a:rPr>
              <a:t>succes</a:t>
            </a:r>
            <a:r>
              <a:rPr lang="en-US" sz="18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ro-RO"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algn="just">
              <a:lnSpc>
                <a:spcPct val="150000"/>
              </a:lnSpc>
              <a:spcBef>
                <a:spcPts val="0"/>
              </a:spcBef>
              <a:spcAft>
                <a:spcPts val="0"/>
              </a:spcAft>
              <a:buFont typeface="Wingdings" panose="05000000000000000000" pitchFamily="2" charset="2"/>
              <a:buChar char="v"/>
            </a:pPr>
            <a:r>
              <a:rPr lang="ro-RO" sz="1800" b="1" dirty="0">
                <a:effectLst/>
                <a:latin typeface="Arial" panose="020B0604020202020204" pitchFamily="34" charset="0"/>
                <a:ea typeface="Times New Roman" panose="02020603050405020304" pitchFamily="18" charset="0"/>
                <a:cs typeface="Arial" panose="020B0604020202020204" pitchFamily="34" charset="0"/>
              </a:rPr>
              <a:t>Perseverenta</a:t>
            </a:r>
            <a:r>
              <a:rPr lang="ro-RO" sz="1800" dirty="0">
                <a:effectLst/>
                <a:latin typeface="Arial" panose="020B0604020202020204" pitchFamily="34" charset="0"/>
                <a:ea typeface="Times New Roman" panose="02020603050405020304" pitchFamily="18" charset="0"/>
                <a:cs typeface="Arial" panose="020B0604020202020204" pitchFamily="34" charset="0"/>
              </a:rPr>
              <a:t>. Adica decizia de a continua, în ciuda e</a:t>
            </a:r>
            <a:r>
              <a:rPr lang="en-US" sz="1800" dirty="0">
                <a:effectLst/>
                <a:latin typeface="Arial" panose="020B0604020202020204" pitchFamily="34" charset="0"/>
                <a:ea typeface="Times New Roman" panose="02020603050405020304" pitchFamily="18" charset="0"/>
                <a:cs typeface="Arial" panose="020B0604020202020204" pitchFamily="34" charset="0"/>
              </a:rPr>
              <a:t>s</a:t>
            </a:r>
            <a:r>
              <a:rPr lang="ro-RO" sz="1800" dirty="0">
                <a:effectLst/>
                <a:latin typeface="Arial" panose="020B0604020202020204" pitchFamily="34" charset="0"/>
                <a:ea typeface="Times New Roman" panose="02020603050405020304" pitchFamily="18" charset="0"/>
                <a:cs typeface="Arial" panose="020B0604020202020204" pitchFamily="34" charset="0"/>
              </a:rPr>
              <a:t>ecurilor temporare, a obstacolelor </a:t>
            </a:r>
            <a:r>
              <a:rPr lang="en-US" sz="1800" dirty="0">
                <a:effectLst/>
                <a:latin typeface="Arial" panose="020B0604020202020204" pitchFamily="34" charset="0"/>
                <a:ea typeface="Times New Roman" panose="02020603050405020304" pitchFamily="18" charset="0"/>
                <a:cs typeface="Arial" panose="020B0604020202020204" pitchFamily="34" charset="0"/>
              </a:rPr>
              <a:t>s</a:t>
            </a:r>
            <a:r>
              <a:rPr lang="ro-RO" sz="1800" dirty="0">
                <a:effectLst/>
                <a:latin typeface="Arial" panose="020B0604020202020204" pitchFamily="34" charset="0"/>
                <a:ea typeface="Times New Roman" panose="02020603050405020304" pitchFamily="18" charset="0"/>
                <a:cs typeface="Arial" panose="020B0604020202020204" pitchFamily="34" charset="0"/>
              </a:rPr>
              <a:t>i a dezamagirilor de moment.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algn="just">
              <a:lnSpc>
                <a:spcPct val="150000"/>
              </a:lnSpc>
              <a:spcBef>
                <a:spcPts val="0"/>
              </a:spcBef>
              <a:spcAft>
                <a:spcPts val="0"/>
              </a:spcAft>
              <a:buFont typeface="Wingdings" panose="05000000000000000000" pitchFamily="2" charset="2"/>
              <a:buChar char="v"/>
            </a:pPr>
            <a:r>
              <a:rPr lang="ro-RO" sz="1800" b="1" dirty="0">
                <a:effectLst/>
                <a:latin typeface="Arial" panose="020B0604020202020204" pitchFamily="34" charset="0"/>
                <a:ea typeface="Times New Roman" panose="02020603050405020304" pitchFamily="18" charset="0"/>
                <a:cs typeface="Arial" panose="020B0604020202020204" pitchFamily="34" charset="0"/>
              </a:rPr>
              <a:t>Curaj </a:t>
            </a:r>
            <a:r>
              <a:rPr lang="en-US" sz="1800" b="1" dirty="0">
                <a:effectLst/>
                <a:latin typeface="Arial" panose="020B0604020202020204" pitchFamily="34" charset="0"/>
                <a:ea typeface="Times New Roman" panose="02020603050405020304" pitchFamily="18" charset="0"/>
                <a:cs typeface="Arial" panose="020B0604020202020204" pitchFamily="34" charset="0"/>
              </a:rPr>
              <a:t>s</a:t>
            </a:r>
            <a:r>
              <a:rPr lang="ro-RO" sz="1800" b="1" dirty="0">
                <a:effectLst/>
                <a:latin typeface="Arial" panose="020B0604020202020204" pitchFamily="34" charset="0"/>
                <a:ea typeface="Times New Roman" panose="02020603050405020304" pitchFamily="18" charset="0"/>
                <a:cs typeface="Arial" panose="020B0604020202020204" pitchFamily="34" charset="0"/>
              </a:rPr>
              <a:t>i mai mult </a:t>
            </a:r>
            <a:r>
              <a:rPr lang="ro-RO" sz="1800" dirty="0">
                <a:effectLst/>
                <a:latin typeface="Arial" panose="020B0604020202020204" pitchFamily="34" charset="0"/>
                <a:ea typeface="Times New Roman" panose="02020603050405020304" pitchFamily="18" charset="0"/>
                <a:cs typeface="Arial" panose="020B0604020202020204" pitchFamily="34" charset="0"/>
              </a:rPr>
              <a:t>pentru a actiona din nou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endParaRPr lang="en-US" sz="18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marL="3429000" lvl="8" indent="0" algn="just">
              <a:lnSpc>
                <a:spcPct val="150000"/>
              </a:lnSpc>
              <a:spcBef>
                <a:spcPts val="0"/>
              </a:spcBef>
              <a:buNone/>
            </a:pPr>
            <a:endParaRPr lang="en-US" sz="10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72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1BB-9F82-4A1D-8E9A-8D74BDA39901}"/>
              </a:ext>
            </a:extLst>
          </p:cNvPr>
          <p:cNvSpPr>
            <a:spLocks noGrp="1"/>
          </p:cNvSpPr>
          <p:nvPr>
            <p:ph type="title"/>
          </p:nvPr>
        </p:nvSpPr>
        <p:spPr/>
        <p:txBody>
          <a:bodyPr>
            <a:normAutofit fontScale="90000"/>
          </a:bodyPr>
          <a:lstStyle/>
          <a:p>
            <a:pPr algn="ctr"/>
            <a:br>
              <a:rPr lang="en-US" sz="3200" b="1" dirty="0">
                <a:effectLst/>
                <a:latin typeface="Arial" panose="020B0604020202020204" pitchFamily="34" charset="0"/>
                <a:ea typeface="Times New Roman" panose="02020603050405020304" pitchFamily="18" charset="0"/>
              </a:rPr>
            </a:br>
            <a:r>
              <a:rPr lang="ro-RO" sz="3100" dirty="0">
                <a:effectLst/>
                <a:latin typeface="Arial" panose="020B0604020202020204" pitchFamily="34" charset="0"/>
                <a:ea typeface="Times New Roman" panose="02020603050405020304" pitchFamily="18" charset="0"/>
              </a:rPr>
              <a:t>PLAN PENTRU A INTRA IN STAREA DE FLUX</a:t>
            </a:r>
            <a:br>
              <a:rPr lang="en-US" sz="3200" dirty="0">
                <a:effectLst/>
                <a:latin typeface="Times New Roman" panose="02020603050405020304" pitchFamily="18" charset="0"/>
                <a:ea typeface="Times New Roman" panose="02020603050405020304" pitchFamily="18"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DACA-8ADC-43B7-88DA-FB2E22F5424E}"/>
              </a:ext>
            </a:extLst>
          </p:cNvPr>
          <p:cNvSpPr>
            <a:spLocks noGrp="1"/>
          </p:cNvSpPr>
          <p:nvPr>
            <p:ph idx="1"/>
          </p:nvPr>
        </p:nvSpPr>
        <p:spPr>
          <a:xfrm>
            <a:off x="1451579" y="1688124"/>
            <a:ext cx="9603275" cy="3543760"/>
          </a:xfrm>
        </p:spPr>
        <p:txBody>
          <a:bodyPr>
            <a:normAutofit fontScale="92500" lnSpcReduction="10000"/>
          </a:bodyPr>
          <a:lstStyle/>
          <a:p>
            <a:pPr marL="0" marR="0" indent="0" algn="just">
              <a:lnSpc>
                <a:spcPct val="15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57150" marR="0" indent="-285750" algn="just">
              <a:lnSpc>
                <a:spcPct val="150000"/>
              </a:lnSpc>
              <a:spcBef>
                <a:spcPts val="0"/>
              </a:spcBef>
              <a:spcAft>
                <a:spcPts val="0"/>
              </a:spcAft>
              <a:buFont typeface="Wingdings" panose="05000000000000000000" pitchFamily="2" charset="2"/>
              <a:buChar char="v"/>
            </a:pPr>
            <a:r>
              <a:rPr lang="ro-RO" sz="1800" dirty="0">
                <a:effectLst/>
                <a:latin typeface="Arial" panose="020B0604020202020204" pitchFamily="34" charset="0"/>
                <a:ea typeface="Times New Roman" panose="02020603050405020304" pitchFamily="18" charset="0"/>
              </a:rPr>
              <a:t>Da-ti voie sa explorezi cu </a:t>
            </a:r>
            <a:r>
              <a:rPr lang="ro-RO" sz="1800" b="1" dirty="0">
                <a:effectLst/>
                <a:latin typeface="Arial" panose="020B0604020202020204" pitchFamily="34" charset="0"/>
                <a:ea typeface="Times New Roman" panose="02020603050405020304" pitchFamily="18" charset="0"/>
              </a:rPr>
              <a:t>CURIOZITATE</a:t>
            </a:r>
            <a:r>
              <a:rPr lang="ro-RO" sz="1800" dirty="0">
                <a:effectLst/>
                <a:latin typeface="Arial" panose="020B0604020202020204" pitchFamily="34" charset="0"/>
                <a:ea typeface="Times New Roman" panose="02020603050405020304" pitchFamily="18" charset="0"/>
              </a:rPr>
              <a:t> ceea ce iti place tu adevarat, ceea ce te energizeaza si iti schimba starea imediat</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57150" marR="0" indent="-285750" algn="just">
              <a:lnSpc>
                <a:spcPct val="150000"/>
              </a:lnSpc>
              <a:spcBef>
                <a:spcPts val="0"/>
              </a:spcBef>
              <a:spcAft>
                <a:spcPts val="0"/>
              </a:spcAft>
              <a:buFont typeface="Wingdings" panose="05000000000000000000" pitchFamily="2" charset="2"/>
              <a:buChar char="v"/>
            </a:pPr>
            <a:r>
              <a:rPr lang="ro-RO" sz="1800" dirty="0">
                <a:effectLst/>
                <a:latin typeface="Arial" panose="020B0604020202020204" pitchFamily="34" charset="0"/>
                <a:ea typeface="Times New Roman" panose="02020603050405020304" pitchFamily="18" charset="0"/>
              </a:rPr>
              <a:t>Descopera ceea ce te starneste, care e </a:t>
            </a:r>
            <a:r>
              <a:rPr lang="ro-RO" sz="1800" b="1" dirty="0">
                <a:effectLst/>
                <a:latin typeface="Arial" panose="020B0604020202020204" pitchFamily="34" charset="0"/>
                <a:ea typeface="Times New Roman" panose="02020603050405020304" pitchFamily="18" charset="0"/>
              </a:rPr>
              <a:t>PASIUNEA TA</a:t>
            </a:r>
            <a:r>
              <a:rPr lang="en-US" sz="1800" b="1"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57150" marR="0" indent="-285750" algn="just">
              <a:lnSpc>
                <a:spcPct val="150000"/>
              </a:lnSpc>
              <a:spcBef>
                <a:spcPts val="0"/>
              </a:spcBef>
              <a:spcAft>
                <a:spcPts val="0"/>
              </a:spcAft>
              <a:buFont typeface="Wingdings" panose="05000000000000000000" pitchFamily="2" charset="2"/>
              <a:buChar char="v"/>
            </a:pPr>
            <a:r>
              <a:rPr lang="ro-RO" sz="1800" dirty="0">
                <a:effectLst/>
                <a:latin typeface="Arial" panose="020B0604020202020204" pitchFamily="34" charset="0"/>
                <a:ea typeface="Times New Roman" panose="02020603050405020304" pitchFamily="18" charset="0"/>
              </a:rPr>
              <a:t>Vezi care este </a:t>
            </a:r>
            <a:r>
              <a:rPr lang="ro-RO" sz="1800" b="1" dirty="0">
                <a:effectLst/>
                <a:latin typeface="Arial" panose="020B0604020202020204" pitchFamily="34" charset="0"/>
                <a:ea typeface="Times New Roman" panose="02020603050405020304" pitchFamily="18" charset="0"/>
              </a:rPr>
              <a:t>SCOPUL s</a:t>
            </a:r>
            <a:r>
              <a:rPr lang="en-US" sz="1800" b="1" dirty="0" err="1">
                <a:effectLst/>
                <a:latin typeface="Arial" panose="020B0604020202020204" pitchFamily="34" charset="0"/>
                <a:ea typeface="Times New Roman" panose="02020603050405020304" pitchFamily="18" charset="0"/>
              </a:rPr>
              <a:t>i</a:t>
            </a:r>
            <a:r>
              <a:rPr lang="en-US" sz="1800" b="1" dirty="0">
                <a:effectLst/>
                <a:latin typeface="Arial" panose="020B0604020202020204" pitchFamily="34" charset="0"/>
                <a:ea typeface="Times New Roman" panose="02020603050405020304" pitchFamily="18" charset="0"/>
              </a:rPr>
              <a:t> </a:t>
            </a:r>
            <a:r>
              <a:rPr lang="ro-RO" sz="1800" b="1" dirty="0">
                <a:effectLst/>
                <a:latin typeface="Arial" panose="020B0604020202020204" pitchFamily="34" charset="0"/>
                <a:ea typeface="Times New Roman" panose="02020603050405020304" pitchFamily="18" charset="0"/>
              </a:rPr>
              <a:t>SENSUL</a:t>
            </a:r>
            <a:r>
              <a:rPr lang="ro-RO" sz="1800" dirty="0">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t>
            </a:r>
            <a:r>
              <a:rPr lang="ro-RO" sz="1800" dirty="0">
                <a:effectLst/>
                <a:latin typeface="Arial" panose="020B0604020202020204" pitchFamily="34" charset="0"/>
                <a:ea typeface="Times New Roman" panose="02020603050405020304" pitchFamily="18" charset="0"/>
              </a:rPr>
              <a:t>misiunea ta pe pamant</a:t>
            </a:r>
            <a:r>
              <a:rPr lang="en-US" sz="1800" dirty="0">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57150" marR="0" indent="-285750" algn="just">
              <a:lnSpc>
                <a:spcPct val="150000"/>
              </a:lnSpc>
              <a:spcBef>
                <a:spcPts val="0"/>
              </a:spcBef>
              <a:spcAft>
                <a:spcPts val="0"/>
              </a:spcAft>
              <a:buFont typeface="Wingdings" panose="05000000000000000000" pitchFamily="2" charset="2"/>
              <a:buChar char="v"/>
            </a:pPr>
            <a:r>
              <a:rPr lang="ro-RO" sz="1800" dirty="0">
                <a:effectLst/>
                <a:latin typeface="Arial" panose="020B0604020202020204" pitchFamily="34" charset="0"/>
                <a:ea typeface="Times New Roman" panose="02020603050405020304" pitchFamily="18" charset="0"/>
              </a:rPr>
              <a:t>Imparte </a:t>
            </a:r>
            <a:r>
              <a:rPr lang="ro-RO" sz="1800" b="1" dirty="0">
                <a:effectLst/>
                <a:latin typeface="Arial" panose="020B0604020202020204" pitchFamily="34" charset="0"/>
                <a:ea typeface="Times New Roman" panose="02020603050405020304" pitchFamily="18" charset="0"/>
              </a:rPr>
              <a:t>obiectivul mare in sub</a:t>
            </a:r>
            <a:r>
              <a:rPr lang="en-US" sz="1800" b="1" dirty="0">
                <a:effectLst/>
                <a:latin typeface="Arial" panose="020B0604020202020204" pitchFamily="34" charset="0"/>
                <a:ea typeface="Times New Roman" panose="02020603050405020304" pitchFamily="18" charset="0"/>
              </a:rPr>
              <a:t> </a:t>
            </a:r>
            <a:r>
              <a:rPr lang="ro-RO" sz="1800" b="1" dirty="0">
                <a:effectLst/>
                <a:latin typeface="Arial" panose="020B0604020202020204" pitchFamily="34" charset="0"/>
                <a:ea typeface="Times New Roman" panose="02020603050405020304" pitchFamily="18" charset="0"/>
              </a:rPr>
              <a:t>obiective mici pe care sa le faci zilnic</a:t>
            </a:r>
            <a:endParaRPr lang="en-US" sz="1800" b="1" dirty="0">
              <a:effectLst/>
              <a:latin typeface="Arial" panose="020B0604020202020204" pitchFamily="34" charset="0"/>
              <a:ea typeface="Times New Roman" panose="02020603050405020304" pitchFamily="18" charset="0"/>
            </a:endParaRPr>
          </a:p>
          <a:p>
            <a:pPr marR="0" algn="just">
              <a:lnSpc>
                <a:spcPct val="150000"/>
              </a:lnSpc>
              <a:spcBef>
                <a:spcPts val="0"/>
              </a:spcBef>
              <a:spcAft>
                <a:spcPts val="0"/>
              </a:spcAft>
              <a:buFontTx/>
              <a:buChar char="-"/>
            </a:pPr>
            <a:r>
              <a:rPr lang="ro-RO" sz="1800" b="1" dirty="0">
                <a:effectLst/>
                <a:latin typeface="Arial" panose="020B0604020202020204" pitchFamily="34" charset="0"/>
                <a:ea typeface="Times New Roman" panose="02020603050405020304" pitchFamily="18" charset="0"/>
              </a:rPr>
              <a:t>Fa un  singur lucru zilnic</a:t>
            </a:r>
            <a:r>
              <a:rPr lang="ro-RO" sz="1800" dirty="0">
                <a:effectLst/>
                <a:latin typeface="Arial" panose="020B0604020202020204" pitchFamily="34"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p>
            <a:pPr marR="0" algn="just">
              <a:lnSpc>
                <a:spcPct val="150000"/>
              </a:lnSpc>
              <a:spcBef>
                <a:spcPts val="0"/>
              </a:spcBef>
              <a:spcAft>
                <a:spcPts val="0"/>
              </a:spcAft>
              <a:buFontTx/>
              <a:buChar char="-"/>
            </a:pPr>
            <a:r>
              <a:rPr lang="ro-RO" sz="1800" dirty="0">
                <a:effectLst/>
                <a:latin typeface="Arial" panose="020B0604020202020204" pitchFamily="34" charset="0"/>
                <a:ea typeface="Times New Roman" panose="02020603050405020304" pitchFamily="18" charset="0"/>
              </a:rPr>
              <a:t>Creeaza un SPATIU, un </a:t>
            </a:r>
            <a:r>
              <a:rPr lang="ro-RO" sz="1800" b="1" dirty="0">
                <a:effectLst/>
                <a:latin typeface="Arial" panose="020B0604020202020204" pitchFamily="34" charset="0"/>
                <a:ea typeface="Times New Roman" panose="02020603050405020304" pitchFamily="18" charset="0"/>
              </a:rPr>
              <a:t>Ritual de OBICEIURI ZILNICE</a:t>
            </a:r>
            <a:r>
              <a:rPr lang="ro-RO" sz="1800" dirty="0">
                <a:effectLst/>
                <a:latin typeface="Arial" panose="020B0604020202020204" pitchFamily="34" charset="0"/>
                <a:ea typeface="Times New Roman" panose="02020603050405020304" pitchFamily="18" charset="0"/>
              </a:rPr>
              <a:t> pentru pasiunea ta.</a:t>
            </a:r>
            <a:endParaRPr lang="en-US" sz="1800" dirty="0">
              <a:effectLst/>
              <a:latin typeface="Times New Roman" panose="02020603050405020304" pitchFamily="18" charset="0"/>
              <a:ea typeface="Times New Roman" panose="02020603050405020304" pitchFamily="18" charset="0"/>
            </a:endParaRPr>
          </a:p>
          <a:p>
            <a:pPr marL="57150" marR="0" indent="-285750" algn="just">
              <a:lnSpc>
                <a:spcPct val="150000"/>
              </a:lnSpc>
              <a:spcBef>
                <a:spcPts val="0"/>
              </a:spcBef>
              <a:spcAft>
                <a:spcPts val="0"/>
              </a:spcAft>
              <a:buFont typeface="Wingdings" panose="05000000000000000000" pitchFamily="2" charset="2"/>
              <a:buChar char="v"/>
            </a:pPr>
            <a:r>
              <a:rPr lang="ro-RO" sz="1800" dirty="0">
                <a:effectLst/>
                <a:latin typeface="Arial" panose="020B0604020202020204" pitchFamily="34" charset="0"/>
                <a:ea typeface="Times New Roman" panose="02020603050405020304" pitchFamily="18" charset="0"/>
              </a:rPr>
              <a:t>Fii perseverent!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57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1BB-9F82-4A1D-8E9A-8D74BDA39901}"/>
              </a:ext>
            </a:extLst>
          </p:cNvPr>
          <p:cNvSpPr>
            <a:spLocks noGrp="1"/>
          </p:cNvSpPr>
          <p:nvPr>
            <p:ph type="title"/>
          </p:nvPr>
        </p:nvSpPr>
        <p:spPr/>
        <p:txBody>
          <a:bodyPr>
            <a:normAutofit/>
          </a:bodyPr>
          <a:lstStyle/>
          <a:p>
            <a:pPr algn="ct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recomandari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vocationale</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DACA-8ADC-43B7-88DA-FB2E22F5424E}"/>
              </a:ext>
            </a:extLst>
          </p:cNvPr>
          <p:cNvSpPr>
            <a:spLocks noGrp="1"/>
          </p:cNvSpPr>
          <p:nvPr>
            <p:ph idx="1"/>
          </p:nvPr>
        </p:nvSpPr>
        <p:spPr>
          <a:xfrm>
            <a:off x="1451579" y="1853754"/>
            <a:ext cx="9603275" cy="3612591"/>
          </a:xfrm>
        </p:spPr>
        <p:txBody>
          <a:bodyPr>
            <a:normAutofit/>
          </a:bodyPr>
          <a:lstStyle/>
          <a:p>
            <a:pPr marR="0" algn="ctr">
              <a:lnSpc>
                <a:spcPct val="150000"/>
              </a:lnSpc>
              <a:spcBef>
                <a:spcPts val="0"/>
              </a:spcBef>
              <a:spcAft>
                <a:spcPts val="0"/>
              </a:spcAft>
            </a:pPr>
            <a:r>
              <a:rPr lang="en-US" sz="1800" b="1" dirty="0">
                <a:effectLst/>
                <a:latin typeface="Arial" panose="020B0604020202020204" pitchFamily="34" charset="0"/>
                <a:ea typeface="Wingdings" panose="05000000000000000000" pitchFamily="2" charset="2"/>
                <a:cs typeface="Arial" panose="020B0604020202020204" pitchFamily="34" charset="0"/>
              </a:rPr>
              <a:t>Scop: </a:t>
            </a:r>
          </a:p>
          <a:p>
            <a:pPr marL="0" marR="0" indent="0" algn="ctr">
              <a:lnSpc>
                <a:spcPct val="150000"/>
              </a:lnSpc>
              <a:spcBef>
                <a:spcPts val="0"/>
              </a:spcBef>
              <a:spcAft>
                <a:spcPts val="0"/>
              </a:spcAft>
              <a:buNone/>
            </a:pPr>
            <a:r>
              <a:rPr lang="it-IT" sz="1800" b="1" dirty="0">
                <a:latin typeface="Arial" panose="020B0604020202020204" pitchFamily="34" charset="0"/>
                <a:ea typeface="Wingdings" panose="05000000000000000000" pitchFamily="2" charset="2"/>
                <a:cs typeface="Arial" panose="020B0604020202020204" pitchFamily="34" charset="0"/>
              </a:rPr>
              <a:t>	S</a:t>
            </a:r>
            <a:r>
              <a:rPr lang="it-IT" sz="1800" b="1" dirty="0">
                <a:effectLst/>
                <a:latin typeface="Arial" panose="020B0604020202020204" pitchFamily="34" charset="0"/>
                <a:ea typeface="Wingdings" panose="05000000000000000000" pitchFamily="2" charset="2"/>
                <a:cs typeface="Arial" panose="020B0604020202020204" pitchFamily="34" charset="0"/>
              </a:rPr>
              <a:t>a identifici ce iti place cu adevarat si apoi sa pui tot sufletul in a face acel lucru, in cel mai bun mod cu putinta.</a:t>
            </a:r>
            <a:endParaRPr lang="it-IT" sz="1800" dirty="0">
              <a:effectLst/>
              <a:latin typeface="Arial" panose="020B0604020202020204" pitchFamily="34" charset="0"/>
              <a:ea typeface="Wingdings" panose="05000000000000000000" pitchFamily="2" charset="2"/>
              <a:cs typeface="Arial" panose="020B0604020202020204" pitchFamily="34" charset="0"/>
            </a:endParaRPr>
          </a:p>
          <a:p>
            <a:pPr marR="0" lvl="0" algn="just">
              <a:spcBef>
                <a:spcPts val="0"/>
              </a:spcBef>
              <a:spcAft>
                <a:spcPts val="0"/>
              </a:spcAft>
              <a:buSzPts val="1100"/>
              <a:buFont typeface="Wingdings" panose="05000000000000000000" pitchFamily="2" charset="2"/>
              <a:buChar char="v"/>
              <a:tabLst>
                <a:tab pos="457200" algn="l"/>
              </a:tabLst>
            </a:pPr>
            <a:r>
              <a:rPr lang="it-IT" sz="1800" b="1" dirty="0">
                <a:effectLst/>
                <a:latin typeface="Arial" panose="020B0604020202020204" pitchFamily="34" charset="0"/>
                <a:ea typeface="Wingdings" panose="05000000000000000000" pitchFamily="2" charset="2"/>
                <a:cs typeface="Arial" panose="020B0604020202020204" pitchFamily="34" charset="0"/>
              </a:rPr>
              <a:t>Iesi din zona ta de confort</a:t>
            </a:r>
            <a:r>
              <a:rPr lang="it-IT" sz="1800" dirty="0">
                <a:effectLst/>
                <a:latin typeface="Arial" panose="020B0604020202020204" pitchFamily="34" charset="0"/>
                <a:ea typeface="Wingdings" panose="05000000000000000000" pitchFamily="2" charset="2"/>
                <a:cs typeface="Arial" panose="020B0604020202020204" pitchFamily="34" charset="0"/>
              </a:rPr>
              <a:t>, fa-ti o </a:t>
            </a:r>
            <a:r>
              <a:rPr lang="it-IT" sz="1800" b="1" dirty="0">
                <a:effectLst/>
                <a:latin typeface="Arial" panose="020B0604020202020204" pitchFamily="34" charset="0"/>
                <a:ea typeface="Wingdings" panose="05000000000000000000" pitchFamily="2" charset="2"/>
                <a:cs typeface="Arial" panose="020B0604020202020204" pitchFamily="34" charset="0"/>
              </a:rPr>
              <a:t>lista cu activitati care iti fac placere </a:t>
            </a:r>
            <a:r>
              <a:rPr lang="it-IT" sz="1800" dirty="0">
                <a:effectLst/>
                <a:latin typeface="Arial" panose="020B0604020202020204" pitchFamily="34" charset="0"/>
                <a:ea typeface="Wingdings" panose="05000000000000000000" pitchFamily="2" charset="2"/>
                <a:cs typeface="Arial" panose="020B0604020202020204" pitchFamily="34" charset="0"/>
              </a:rPr>
              <a:t>si incepe sa le faci. Vezi cum te  simti facand lucruri pe care nu le-ai mai facut, nu ai avut curajul sau timpul ca sa le incepi si vezi cum este, ce iti atrage atentia. Vezi ce te </a:t>
            </a:r>
            <a:r>
              <a:rPr lang="it-IT" sz="1800" b="1" dirty="0">
                <a:effectLst/>
                <a:latin typeface="Arial" panose="020B0604020202020204" pitchFamily="34" charset="0"/>
                <a:ea typeface="Wingdings" panose="05000000000000000000" pitchFamily="2" charset="2"/>
                <a:cs typeface="Arial" panose="020B0604020202020204" pitchFamily="34" charset="0"/>
              </a:rPr>
              <a:t>energizeaza cu adevarat.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buSzPts val="1100"/>
              <a:buFont typeface="Wingdings" panose="05000000000000000000" pitchFamily="2" charset="2"/>
              <a:buChar char="v"/>
              <a:tabLst>
                <a:tab pos="457200" algn="l"/>
              </a:tabLst>
            </a:pPr>
            <a:r>
              <a:rPr lang="it-IT" sz="1800" b="1" dirty="0">
                <a:effectLst/>
                <a:latin typeface="Arial" panose="020B0604020202020204" pitchFamily="34" charset="0"/>
                <a:ea typeface="Wingdings" panose="05000000000000000000" pitchFamily="2" charset="2"/>
                <a:cs typeface="Arial" panose="020B0604020202020204" pitchFamily="34" charset="0"/>
              </a:rPr>
              <a:t>Incearca lucruri noi,  </a:t>
            </a:r>
            <a:r>
              <a:rPr lang="it-IT" sz="1800" dirty="0">
                <a:effectLst/>
                <a:latin typeface="Arial" panose="020B0604020202020204" pitchFamily="34" charset="0"/>
                <a:ea typeface="Wingdings" panose="05000000000000000000" pitchFamily="2" charset="2"/>
                <a:cs typeface="Arial" panose="020B0604020202020204" pitchFamily="34" charset="0"/>
              </a:rPr>
              <a:t>cat mai des cu putinta.</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buSzPts val="1100"/>
              <a:buFont typeface="Wingdings" panose="05000000000000000000" pitchFamily="2" charset="2"/>
              <a:buChar char="v"/>
              <a:tabLst>
                <a:tab pos="457200" algn="l"/>
              </a:tabLst>
            </a:pPr>
            <a:r>
              <a:rPr lang="it-IT" sz="1800" dirty="0">
                <a:effectLst/>
                <a:latin typeface="Arial" panose="020B0604020202020204" pitchFamily="34" charset="0"/>
                <a:ea typeface="Wingdings" panose="05000000000000000000" pitchFamily="2" charset="2"/>
                <a:cs typeface="Arial" panose="020B0604020202020204" pitchFamily="34" charset="0"/>
              </a:rPr>
              <a:t>Vezi ce te tine conectat  si incepe ce faci acel lucru!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75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1BB-9F82-4A1D-8E9A-8D74BDA39901}"/>
              </a:ext>
            </a:extLst>
          </p:cNvPr>
          <p:cNvSpPr>
            <a:spLocks noGrp="1"/>
          </p:cNvSpPr>
          <p:nvPr>
            <p:ph type="title"/>
          </p:nvPr>
        </p:nvSpPr>
        <p:spPr/>
        <p:txBody>
          <a:bodyPr>
            <a:normAutofit fontScale="90000"/>
          </a:bodyPr>
          <a:lstStyle/>
          <a:p>
            <a:pPr algn="ctr"/>
            <a:br>
              <a:rPr lang="en-US" b="1" dirty="0">
                <a:latin typeface="Arial" panose="020B0604020202020204" pitchFamily="34" charset="0"/>
                <a:ea typeface="Times New Roman" panose="02020603050405020304" pitchFamily="18" charset="0"/>
              </a:rPr>
            </a:br>
            <a:r>
              <a:rPr lang="en-US" sz="3100" dirty="0">
                <a:latin typeface="Arial" panose="020B0604020202020204" pitchFamily="34" charset="0"/>
                <a:ea typeface="Times New Roman" panose="02020603050405020304" pitchFamily="18" charset="0"/>
              </a:rPr>
              <a:t>ETAPE DE DESCOPERIRE A VOCATIEI</a:t>
            </a:r>
            <a:r>
              <a:rPr lang="en-US" b="1" dirty="0">
                <a:latin typeface="Arial" panose="020B0604020202020204" pitchFamily="34" charset="0"/>
                <a:ea typeface="Times New Roman" panose="02020603050405020304" pitchFamily="18" charset="0"/>
              </a:rPr>
              <a:t>:</a:t>
            </a:r>
            <a:br>
              <a:rPr lang="en-US" sz="3200" dirty="0">
                <a:effectLst/>
                <a:latin typeface="Times New Roman" panose="02020603050405020304" pitchFamily="18" charset="0"/>
                <a:ea typeface="Times New Roman" panose="02020603050405020304" pitchFamily="18"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FDACA-8ADC-43B7-88DA-FB2E22F5424E}"/>
              </a:ext>
            </a:extLst>
          </p:cNvPr>
          <p:cNvSpPr>
            <a:spLocks noGrp="1"/>
          </p:cNvSpPr>
          <p:nvPr>
            <p:ph idx="1"/>
          </p:nvPr>
        </p:nvSpPr>
        <p:spPr>
          <a:xfrm>
            <a:off x="1451579" y="1688124"/>
            <a:ext cx="9603275" cy="3543760"/>
          </a:xfrm>
        </p:spPr>
        <p:txBody>
          <a:bodyPr>
            <a:normAutofit/>
          </a:bodyPr>
          <a:lstStyle/>
          <a:p>
            <a:pPr marL="0" marR="0" indent="0" algn="just">
              <a:lnSpc>
                <a:spcPct val="15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SzPts val="1100"/>
              <a:buFont typeface="Symbol" panose="05050102010706020507" pitchFamily="18" charset="2"/>
              <a:buChar char=""/>
              <a:tabLst>
                <a:tab pos="457200" algn="l"/>
              </a:tabLst>
            </a:pPr>
            <a:r>
              <a:rPr lang="ro-RO" sz="1800" dirty="0">
                <a:effectLst/>
                <a:latin typeface="Arial" panose="020B0604020202020204" pitchFamily="34" charset="0"/>
                <a:ea typeface="Times New Roman" panose="02020603050405020304" pitchFamily="18" charset="0"/>
                <a:cs typeface="Symbol" panose="05050102010706020507" pitchFamily="18" charset="2"/>
              </a:rPr>
              <a:t>DESCOPERA prin </a:t>
            </a:r>
            <a:r>
              <a:rPr lang="ro-RO" sz="1800" b="1" dirty="0">
                <a:effectLst/>
                <a:latin typeface="Arial" panose="020B0604020202020204" pitchFamily="34" charset="0"/>
                <a:ea typeface="Times New Roman" panose="02020603050405020304" pitchFamily="18" charset="0"/>
                <a:cs typeface="Symbol" panose="05050102010706020507" pitchFamily="18" charset="2"/>
              </a:rPr>
              <a:t>Teste, Intrebari, Experiente, Educatie</a:t>
            </a:r>
            <a:r>
              <a:rPr lang="ro-RO" sz="1800" dirty="0">
                <a:effectLst/>
                <a:latin typeface="Arial" panose="020B0604020202020204" pitchFamily="34" charset="0"/>
                <a:ea typeface="Times New Roman" panose="02020603050405020304" pitchFamily="18" charset="0"/>
                <a:cs typeface="Symbol" panose="05050102010706020507" pitchFamily="18" charset="2"/>
              </a:rPr>
              <a:t>, cine esti, ce te face fericit, Descopera </a:t>
            </a:r>
            <a:r>
              <a:rPr lang="ro-RO" sz="1800" b="1" dirty="0">
                <a:effectLst/>
                <a:latin typeface="Arial" panose="020B0604020202020204" pitchFamily="34" charset="0"/>
                <a:ea typeface="Times New Roman" panose="02020603050405020304" pitchFamily="18" charset="0"/>
                <a:cs typeface="Symbol" panose="05050102010706020507" pitchFamily="18" charset="2"/>
              </a:rPr>
              <a:t>cum poti sa fii autentic- </a:t>
            </a:r>
            <a:r>
              <a:rPr lang="ro-RO" sz="1800" dirty="0">
                <a:effectLst/>
                <a:latin typeface="Arial" panose="020B0604020202020204" pitchFamily="34" charset="0"/>
                <a:ea typeface="Times New Roman" panose="02020603050405020304" pitchFamily="18" charset="0"/>
                <a:cs typeface="Symbol" panose="05050102010706020507" pitchFamily="18" charset="2"/>
              </a:rPr>
              <a:t>nu te lasa afectat de parerile celorlalti, apreciaza ceea ce ai d</a:t>
            </a:r>
            <a:r>
              <a:rPr lang="en-US" sz="1800" dirty="0" err="1">
                <a:effectLst/>
                <a:latin typeface="Arial" panose="020B0604020202020204" pitchFamily="34" charset="0"/>
                <a:ea typeface="Times New Roman" panose="02020603050405020304" pitchFamily="18" charset="0"/>
                <a:cs typeface="Symbol" panose="05050102010706020507" pitchFamily="18" charset="2"/>
              </a:rPr>
              <a:t>eja</a:t>
            </a:r>
            <a:r>
              <a:rPr lang="en-US" sz="1800" dirty="0">
                <a:effectLst/>
                <a:latin typeface="Arial" panose="020B0604020202020204" pitchFamily="34" charset="0"/>
                <a:ea typeface="Times New Roman" panose="02020603050405020304" pitchFamily="18" charset="0"/>
                <a:cs typeface="Symbol" panose="05050102010706020507" pitchFamily="18" charset="2"/>
              </a:rPr>
              <a:t>. </a:t>
            </a: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lnSpc>
                <a:spcPct val="150000"/>
              </a:lnSpc>
              <a:spcBef>
                <a:spcPts val="0"/>
              </a:spcBef>
              <a:spcAft>
                <a:spcPts val="0"/>
              </a:spcAft>
              <a:buSzPts val="1100"/>
              <a:buFont typeface="Symbol" panose="05050102010706020507" pitchFamily="18" charset="2"/>
              <a:buChar char=""/>
              <a:tabLst>
                <a:tab pos="457200" algn="l"/>
              </a:tabLst>
            </a:pPr>
            <a:r>
              <a:rPr lang="ro-RO" sz="1800" b="1" dirty="0">
                <a:effectLst/>
                <a:latin typeface="Arial" panose="020B0604020202020204" pitchFamily="34" charset="0"/>
                <a:ea typeface="Times New Roman" panose="02020603050405020304" pitchFamily="18" charset="0"/>
                <a:cs typeface="Symbol" panose="05050102010706020507" pitchFamily="18" charset="2"/>
              </a:rPr>
              <a:t>DEZVOLTA SI INVATA SA INTRI IN STAREA DE FLUX</a:t>
            </a:r>
            <a:r>
              <a:rPr lang="ro-RO" sz="1800" dirty="0">
                <a:effectLst/>
                <a:latin typeface="Arial" panose="020B0604020202020204" pitchFamily="34" charset="0"/>
                <a:ea typeface="Times New Roman" panose="02020603050405020304" pitchFamily="18" charset="0"/>
                <a:cs typeface="Symbol" panose="05050102010706020507" pitchFamily="18" charset="2"/>
              </a:rPr>
              <a:t> prin </a:t>
            </a:r>
            <a:r>
              <a:rPr lang="ro-RO" sz="1800" b="1" dirty="0">
                <a:effectLst/>
                <a:latin typeface="Arial" panose="020B0604020202020204" pitchFamily="34" charset="0"/>
                <a:ea typeface="Times New Roman" panose="02020603050405020304" pitchFamily="18" charset="0"/>
                <a:cs typeface="Symbol" panose="05050102010706020507" pitchFamily="18" charset="2"/>
              </a:rPr>
              <a:t>ANGAJAMENT PERSONAL  SI OBICEIURI ZILNICE</a:t>
            </a:r>
            <a:r>
              <a:rPr lang="en-US" sz="1800" b="1" dirty="0">
                <a:effectLst/>
                <a:latin typeface="Arial" panose="020B0604020202020204" pitchFamily="34" charset="0"/>
                <a:ea typeface="Times New Roman" panose="02020603050405020304" pitchFamily="18" charset="0"/>
                <a:cs typeface="Symbol" panose="05050102010706020507" pitchFamily="18" charset="2"/>
              </a:rPr>
              <a:t>.</a:t>
            </a:r>
            <a:endParaRPr lang="en-US" sz="1800" b="1"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gn="just">
              <a:lnSpc>
                <a:spcPct val="150000"/>
              </a:lnSpc>
              <a:spcBef>
                <a:spcPts val="0"/>
              </a:spcBef>
              <a:spcAft>
                <a:spcPts val="0"/>
              </a:spcAft>
              <a:buSzPts val="1100"/>
              <a:buFont typeface="Symbol" panose="05050102010706020507" pitchFamily="18" charset="2"/>
              <a:buChar char=""/>
              <a:tabLst>
                <a:tab pos="457200" algn="l"/>
              </a:tabLst>
            </a:pPr>
            <a:r>
              <a:rPr lang="ro-RO" sz="1800" b="1" dirty="0">
                <a:effectLst/>
                <a:latin typeface="Arial" panose="020B0604020202020204" pitchFamily="34" charset="0"/>
                <a:ea typeface="Times New Roman" panose="02020603050405020304" pitchFamily="18" charset="0"/>
                <a:cs typeface="Symbol" panose="05050102010706020507" pitchFamily="18" charset="2"/>
              </a:rPr>
              <a:t>VALORIFICA si invata sa castigi recunoasterea </a:t>
            </a:r>
            <a:r>
              <a:rPr lang="ro-RO" sz="1800" dirty="0">
                <a:effectLst/>
                <a:latin typeface="Arial" panose="020B0604020202020204" pitchFamily="34" charset="0"/>
                <a:ea typeface="Times New Roman" panose="02020603050405020304" pitchFamily="18" charset="0"/>
                <a:cs typeface="Symbol" panose="05050102010706020507" pitchFamily="18" charset="2"/>
              </a:rPr>
              <a:t>celorlalti, avand un impact si aducand valoare prin activitatea si serviciile pe bcare le oferi, si banii vor veni de la sine</a:t>
            </a:r>
            <a:r>
              <a:rPr lang="en-US" sz="1800" dirty="0">
                <a:effectLst/>
                <a:latin typeface="Arial" panose="020B0604020202020204" pitchFamily="34" charset="0"/>
                <a:ea typeface="Times New Roman" panose="02020603050405020304" pitchFamily="18" charset="0"/>
                <a:cs typeface="Symbol" panose="05050102010706020507" pitchFamily="18" charset="2"/>
              </a:rPr>
              <a:t>. </a:t>
            </a: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78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1FFD-3D50-48C6-B9B5-B66CF471EF0C}"/>
              </a:ext>
            </a:extLst>
          </p:cNvPr>
          <p:cNvSpPr>
            <a:spLocks noGrp="1"/>
          </p:cNvSpPr>
          <p:nvPr>
            <p:ph type="title"/>
          </p:nvPr>
        </p:nvSpPr>
        <p:spPr/>
        <p:txBody>
          <a:bodyPr/>
          <a:lstStyle/>
          <a:p>
            <a:r>
              <a:rPr lang="en-US" dirty="0"/>
              <a:t>   </a:t>
            </a:r>
            <a:br>
              <a:rPr lang="en-US" dirty="0"/>
            </a:br>
            <a:r>
              <a:rPr lang="en-US" dirty="0"/>
              <a:t>	</a:t>
            </a:r>
            <a:r>
              <a:rPr lang="en-US" dirty="0" err="1"/>
              <a:t>Mult</a:t>
            </a:r>
            <a:r>
              <a:rPr lang="en-US" dirty="0"/>
              <a:t> success in </a:t>
            </a:r>
            <a:r>
              <a:rPr lang="en-US" dirty="0" err="1"/>
              <a:t>gasirea</a:t>
            </a:r>
            <a:r>
              <a:rPr lang="en-US" dirty="0"/>
              <a:t> </a:t>
            </a:r>
            <a:r>
              <a:rPr lang="en-US" dirty="0" err="1"/>
              <a:t>vocatiei</a:t>
            </a:r>
            <a:r>
              <a:rPr lang="en-US" dirty="0"/>
              <a:t>!</a:t>
            </a:r>
          </a:p>
        </p:txBody>
      </p:sp>
      <p:sp>
        <p:nvSpPr>
          <p:cNvPr id="3" name="Content Placeholder 2">
            <a:extLst>
              <a:ext uri="{FF2B5EF4-FFF2-40B4-BE49-F238E27FC236}">
                <a16:creationId xmlns:a16="http://schemas.microsoft.com/office/drawing/2014/main" id="{D639EBBA-B280-4543-BCD8-5A1343F9B192}"/>
              </a:ext>
            </a:extLst>
          </p:cNvPr>
          <p:cNvSpPr>
            <a:spLocks noGrp="1"/>
          </p:cNvSpPr>
          <p:nvPr>
            <p:ph idx="1"/>
          </p:nvPr>
        </p:nvSpPr>
        <p:spPr>
          <a:xfrm>
            <a:off x="1451579" y="2015732"/>
            <a:ext cx="9603275" cy="4037749"/>
          </a:xfrm>
        </p:spPr>
        <p:txBody>
          <a:bodyPr/>
          <a:lstStyle/>
          <a:p>
            <a:endParaRPr lang="en-US"/>
          </a:p>
        </p:txBody>
      </p:sp>
      <p:pic>
        <p:nvPicPr>
          <p:cNvPr id="4" name="Content Placeholder 4">
            <a:extLst>
              <a:ext uri="{FF2B5EF4-FFF2-40B4-BE49-F238E27FC236}">
                <a16:creationId xmlns:a16="http://schemas.microsoft.com/office/drawing/2014/main" id="{81D9E70B-127B-4EE0-A7AE-80EFDC34FB21}"/>
              </a:ext>
            </a:extLst>
          </p:cNvPr>
          <p:cNvPicPr>
            <a:picLocks noChangeAspect="1"/>
          </p:cNvPicPr>
          <p:nvPr/>
        </p:nvPicPr>
        <p:blipFill>
          <a:blip r:embed="rId2"/>
          <a:stretch>
            <a:fillRect/>
          </a:stretch>
        </p:blipFill>
        <p:spPr>
          <a:xfrm>
            <a:off x="1451579" y="1783415"/>
            <a:ext cx="9679060" cy="4343846"/>
          </a:xfrm>
          <a:prstGeom prst="rect">
            <a:avLst/>
          </a:prstGeom>
        </p:spPr>
      </p:pic>
    </p:spTree>
    <p:extLst>
      <p:ext uri="{BB962C8B-B14F-4D97-AF65-F5344CB8AC3E}">
        <p14:creationId xmlns:p14="http://schemas.microsoft.com/office/powerpoint/2010/main" val="170428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B7C0-6ED8-4518-9643-DE3283C095E4}"/>
              </a:ext>
            </a:extLst>
          </p:cNvPr>
          <p:cNvSpPr>
            <a:spLocks noGrp="1"/>
          </p:cNvSpPr>
          <p:nvPr>
            <p:ph type="title"/>
          </p:nvPr>
        </p:nvSpPr>
        <p:spPr/>
        <p:txBody>
          <a:bodyPr/>
          <a:lstStyle/>
          <a:p>
            <a:pPr algn="ctr"/>
            <a:br>
              <a:rPr lang="en-US" dirty="0"/>
            </a:br>
            <a:r>
              <a:rPr lang="en-US" dirty="0" err="1"/>
              <a:t>Va</a:t>
            </a:r>
            <a:r>
              <a:rPr lang="en-US" dirty="0"/>
              <a:t> </a:t>
            </a:r>
            <a:r>
              <a:rPr lang="en-US" dirty="0" err="1"/>
              <a:t>multumesc</a:t>
            </a:r>
            <a:r>
              <a:rPr lang="en-US" dirty="0"/>
              <a:t> </a:t>
            </a:r>
            <a:r>
              <a:rPr lang="en-US" dirty="0" err="1"/>
              <a:t>pentru</a:t>
            </a:r>
            <a:r>
              <a:rPr lang="en-US" dirty="0"/>
              <a:t> </a:t>
            </a:r>
            <a:r>
              <a:rPr lang="en-US" dirty="0" err="1"/>
              <a:t>participare</a:t>
            </a:r>
            <a:r>
              <a:rPr lang="en-US" dirty="0"/>
              <a:t>!</a:t>
            </a:r>
          </a:p>
        </p:txBody>
      </p:sp>
      <p:sp>
        <p:nvSpPr>
          <p:cNvPr id="3" name="Content Placeholder 2">
            <a:extLst>
              <a:ext uri="{FF2B5EF4-FFF2-40B4-BE49-F238E27FC236}">
                <a16:creationId xmlns:a16="http://schemas.microsoft.com/office/drawing/2014/main" id="{A95C5A1C-A574-4DC1-8CFA-7AB47AB57CFA}"/>
              </a:ext>
            </a:extLst>
          </p:cNvPr>
          <p:cNvSpPr>
            <a:spLocks noGrp="1"/>
          </p:cNvSpPr>
          <p:nvPr>
            <p:ph idx="1"/>
          </p:nvPr>
        </p:nvSpPr>
        <p:spPr/>
        <p:txBody>
          <a:bodyPr>
            <a:normAutofit/>
          </a:bodyPr>
          <a:lstStyle/>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TRAINER&amp;COACH LILIANA PADURARU</a:t>
            </a:r>
          </a:p>
          <a:p>
            <a:pPr marL="0" indent="0" algn="ctr">
              <a:buNone/>
            </a:pPr>
            <a:r>
              <a:rPr lang="en-US" sz="2800" dirty="0">
                <a:latin typeface="Arial" panose="020B0604020202020204" pitchFamily="34" charset="0"/>
                <a:cs typeface="Arial" panose="020B0604020202020204" pitchFamily="34" charset="0"/>
              </a:rPr>
              <a:t>TEL 0721 973 805</a:t>
            </a:r>
          </a:p>
          <a:p>
            <a:pPr marL="0" indent="0" algn="ctr">
              <a:buNone/>
            </a:pPr>
            <a:r>
              <a:rPr lang="en-US" sz="2800" dirty="0">
                <a:latin typeface="Arial" panose="020B0604020202020204" pitchFamily="34" charset="0"/>
                <a:cs typeface="Arial" panose="020B0604020202020204" pitchFamily="34" charset="0"/>
                <a:hlinkClick r:id="rId2"/>
              </a:rPr>
              <a:t>liliana.paduraru@gmail.com</a:t>
            </a: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https://www.linkedin.com/in/liliana-paduraru</a:t>
            </a:r>
          </a:p>
        </p:txBody>
      </p:sp>
    </p:spTree>
    <p:extLst>
      <p:ext uri="{BB962C8B-B14F-4D97-AF65-F5344CB8AC3E}">
        <p14:creationId xmlns:p14="http://schemas.microsoft.com/office/powerpoint/2010/main" val="130999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B9D8-1132-4769-B5CE-A00DE7BD3B65}"/>
              </a:ext>
            </a:extLst>
          </p:cNvPr>
          <p:cNvSpPr>
            <a:spLocks noGrp="1"/>
          </p:cNvSpPr>
          <p:nvPr>
            <p:ph type="title"/>
          </p:nvPr>
        </p:nvSpPr>
        <p:spPr/>
        <p:txBody>
          <a:bodyPr>
            <a:normAutofit fontScale="90000"/>
          </a:bodyPr>
          <a:lstStyle/>
          <a:p>
            <a:pPr algn="ct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CE ESTE VOCATIA? </a:t>
            </a:r>
            <a:br>
              <a:rPr lang="en-US" dirty="0"/>
            </a:br>
            <a:r>
              <a:rPr lang="en-US" dirty="0"/>
              <a:t> </a:t>
            </a:r>
          </a:p>
        </p:txBody>
      </p:sp>
      <p:sp>
        <p:nvSpPr>
          <p:cNvPr id="3" name="Content Placeholder 2">
            <a:extLst>
              <a:ext uri="{FF2B5EF4-FFF2-40B4-BE49-F238E27FC236}">
                <a16:creationId xmlns:a16="http://schemas.microsoft.com/office/drawing/2014/main" id="{2D6743F8-9680-453F-87EB-EEB31D9EE961}"/>
              </a:ext>
            </a:extLst>
          </p:cNvPr>
          <p:cNvSpPr>
            <a:spLocks noGrp="1"/>
          </p:cNvSpPr>
          <p:nvPr>
            <p:ph idx="1"/>
          </p:nvPr>
        </p:nvSpPr>
        <p:spPr>
          <a:xfrm>
            <a:off x="1216404" y="1853754"/>
            <a:ext cx="8764209" cy="4166046"/>
          </a:xfrm>
        </p:spPr>
        <p:txBody>
          <a:bodyPr>
            <a:normAutofit fontScale="85000" lnSpcReduction="10000"/>
          </a:bodyPr>
          <a:lstStyle/>
          <a:p>
            <a:pPr marL="0" marR="0" indent="0" algn="just">
              <a:lnSpc>
                <a:spcPct val="150000"/>
              </a:lnSpc>
              <a:spcBef>
                <a:spcPts val="0"/>
              </a:spcBef>
              <a:spcAft>
                <a:spcPts val="0"/>
              </a:spcAft>
              <a:buNone/>
            </a:pP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114300" marR="0" indent="-342900" algn="just">
              <a:lnSpc>
                <a:spcPct val="150000"/>
              </a:lnSpc>
              <a:spcBef>
                <a:spcPts val="0"/>
              </a:spcBef>
              <a:spcAft>
                <a:spcPts val="0"/>
              </a:spcAft>
              <a:buFont typeface="Wingdings" panose="05000000000000000000" pitchFamily="2" charset="2"/>
              <a:buChar char="v"/>
            </a:pPr>
            <a:r>
              <a:rPr lang="ro-RO" sz="2100" b="1" dirty="0">
                <a:effectLst/>
                <a:latin typeface="Arial" panose="020B0604020202020204" pitchFamily="34" charset="0"/>
                <a:ea typeface="Wingdings" panose="05000000000000000000" pitchFamily="2" charset="2"/>
                <a:cs typeface="Arial" panose="020B0604020202020204" pitchFamily="34" charset="0"/>
              </a:rPr>
              <a:t>Secretul succesului este sa faci din vocatia ta o vacanta </a:t>
            </a:r>
            <a:r>
              <a:rPr lang="en-US" sz="2100" b="1" dirty="0">
                <a:latin typeface="Arial" panose="020B0604020202020204" pitchFamily="34" charset="0"/>
                <a:ea typeface="Wingdings" panose="05000000000000000000" pitchFamily="2" charset="2"/>
                <a:cs typeface="Arial" panose="020B0604020202020204" pitchFamily="34" charset="0"/>
              </a:rPr>
              <a:t>- </a:t>
            </a:r>
            <a:r>
              <a:rPr lang="ro-RO" sz="2100" b="1" dirty="0">
                <a:effectLst/>
                <a:latin typeface="Arial" panose="020B0604020202020204" pitchFamily="34" charset="0"/>
                <a:ea typeface="Wingdings" panose="05000000000000000000" pitchFamily="2" charset="2"/>
                <a:cs typeface="Arial" panose="020B0604020202020204" pitchFamily="34" charset="0"/>
              </a:rPr>
              <a:t>MARK TWAIN</a:t>
            </a:r>
            <a:endParaRPr lang="en-US" sz="2100" b="1" dirty="0">
              <a:effectLst/>
              <a:latin typeface="Arial" panose="020B0604020202020204" pitchFamily="34" charset="0"/>
              <a:ea typeface="Wingdings" panose="05000000000000000000" pitchFamily="2" charset="2"/>
              <a:cs typeface="Arial" panose="020B0604020202020204" pitchFamily="34" charset="0"/>
            </a:endParaRPr>
          </a:p>
          <a:p>
            <a:pPr marL="0" marR="0" indent="0" algn="just">
              <a:lnSpc>
                <a:spcPct val="150000"/>
              </a:lnSpc>
              <a:spcBef>
                <a:spcPts val="0"/>
              </a:spcBef>
              <a:spcAft>
                <a:spcPts val="0"/>
              </a:spcAft>
              <a:buNone/>
            </a:pP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v"/>
            </a:pPr>
            <a:r>
              <a:rPr lang="en-US" sz="2100" b="1" dirty="0">
                <a:effectLst/>
                <a:latin typeface="Arial" panose="020B0604020202020204" pitchFamily="34" charset="0"/>
                <a:ea typeface="Times New Roman" panose="02020603050405020304" pitchFamily="18" charset="0"/>
                <a:cs typeface="Arial" panose="020B0604020202020204" pitchFamily="34" charset="0"/>
              </a:rPr>
              <a:t> </a:t>
            </a:r>
            <a:r>
              <a:rPr lang="ro-RO" sz="2100" b="1" dirty="0">
                <a:effectLst/>
                <a:latin typeface="Arial" panose="020B0604020202020204" pitchFamily="34" charset="0"/>
                <a:ea typeface="Times New Roman" panose="02020603050405020304" pitchFamily="18" charset="0"/>
                <a:cs typeface="Arial" panose="020B0604020202020204" pitchFamily="34" charset="0"/>
              </a:rPr>
              <a:t>VOCATIA este cine esti tu cu adevarat, ce te face diferit fata de alti oameni</a:t>
            </a:r>
            <a:r>
              <a:rPr lang="en-US" sz="2100" b="1"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0"/>
              </a:spcAft>
              <a:buFont typeface="Wingdings" panose="05000000000000000000" pitchFamily="2" charset="2"/>
              <a:buChar char="v"/>
            </a:pP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114300" marR="0" indent="-342900" algn="just">
              <a:lnSpc>
                <a:spcPct val="150000"/>
              </a:lnSpc>
              <a:spcBef>
                <a:spcPts val="0"/>
              </a:spcBef>
              <a:spcAft>
                <a:spcPts val="0"/>
              </a:spcAft>
              <a:buFont typeface="Wingdings" panose="05000000000000000000" pitchFamily="2" charset="2"/>
              <a:buChar char="v"/>
            </a:pPr>
            <a:r>
              <a:rPr lang="ro-RO" sz="2100" b="1" dirty="0">
                <a:effectLst/>
                <a:latin typeface="Arial" panose="020B0604020202020204" pitchFamily="34" charset="0"/>
                <a:ea typeface="Times New Roman" panose="02020603050405020304" pitchFamily="18" charset="0"/>
                <a:cs typeface="Arial" panose="020B0604020202020204" pitchFamily="34" charset="0"/>
              </a:rPr>
              <a:t>ABILITATI+SCOP+PASIUNE</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R="0" algn="just">
              <a:lnSpc>
                <a:spcPct val="150000"/>
              </a:lnSpc>
              <a:spcBef>
                <a:spcPts val="0"/>
              </a:spcBef>
              <a:spcAft>
                <a:spcPts val="0"/>
              </a:spcAft>
              <a:buFont typeface="Wingdings" panose="05000000000000000000" pitchFamily="2" charset="2"/>
              <a:buChar char="v"/>
            </a:pP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114300" marR="0" indent="-342900" algn="just">
              <a:lnSpc>
                <a:spcPct val="150000"/>
              </a:lnSpc>
              <a:spcBef>
                <a:spcPts val="0"/>
              </a:spcBef>
              <a:spcAft>
                <a:spcPts val="0"/>
              </a:spcAft>
              <a:buFont typeface="Wingdings" panose="05000000000000000000" pitchFamily="2" charset="2"/>
              <a:buChar char="v"/>
            </a:pPr>
            <a:r>
              <a:rPr lang="it-IT" sz="2100" b="1" dirty="0">
                <a:effectLst/>
                <a:latin typeface="Arial" panose="020B0604020202020204" pitchFamily="34" charset="0"/>
                <a:ea typeface="Wingdings" panose="05000000000000000000" pitchFamily="2" charset="2"/>
                <a:cs typeface="Arial" panose="020B0604020202020204" pitchFamily="34" charset="0"/>
              </a:rPr>
              <a:t>Vocatia este acel lucru unic pe care il faci cu bucurie si placere, aceea activitate care te face sa uiti de  trecerea timpului si pe care ai putea sa o faci ore  sau zile la rand fara sa te plictisesti. </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7795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C86D-A5FA-47F0-8404-3FF62612879A}"/>
              </a:ext>
            </a:extLst>
          </p:cNvPr>
          <p:cNvSpPr>
            <a:spLocks noGrp="1"/>
          </p:cNvSpPr>
          <p:nvPr>
            <p:ph type="title"/>
          </p:nvPr>
        </p:nvSpPr>
        <p:spPr>
          <a:xfrm>
            <a:off x="1305956" y="956890"/>
            <a:ext cx="8761413" cy="706964"/>
          </a:xfrm>
        </p:spPr>
        <p:txBody>
          <a:bodyPr>
            <a:normAutofit fontScale="90000"/>
          </a:bodyPr>
          <a:lstStyle/>
          <a:p>
            <a:pPr algn="ct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Ce </a:t>
            </a:r>
            <a:r>
              <a:rPr lang="en-US" sz="2800" dirty="0" err="1">
                <a:latin typeface="Arial" panose="020B0604020202020204" pitchFamily="34" charset="0"/>
                <a:cs typeface="Arial" panose="020B0604020202020204" pitchFamily="34" charset="0"/>
              </a:rPr>
              <a:t>inseamna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vocatia</a:t>
            </a:r>
            <a:r>
              <a:rPr lang="en-US" sz="2800" dirty="0">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16F64792-3270-41D3-9B60-AAF420FBAAE9}"/>
              </a:ext>
            </a:extLst>
          </p:cNvPr>
          <p:cNvSpPr>
            <a:spLocks noGrp="1"/>
          </p:cNvSpPr>
          <p:nvPr>
            <p:ph idx="1"/>
          </p:nvPr>
        </p:nvSpPr>
        <p:spPr>
          <a:xfrm>
            <a:off x="1451579" y="1930400"/>
            <a:ext cx="9603275" cy="3665057"/>
          </a:xfrm>
        </p:spPr>
        <p:txBody>
          <a:bodyPr>
            <a:noAutofit/>
          </a:bodyPr>
          <a:lstStyle/>
          <a:p>
            <a:pPr marR="0" lvl="1" algn="just">
              <a:lnSpc>
                <a:spcPct val="150000"/>
              </a:lnSpc>
              <a:spcBef>
                <a:spcPts val="0"/>
              </a:spcBef>
              <a:spcAft>
                <a:spcPts val="0"/>
              </a:spcAft>
              <a:buSzPts val="1100"/>
              <a:buFont typeface="Wingdings" panose="05000000000000000000" pitchFamily="2" charset="2"/>
              <a:buChar char="v"/>
              <a:tabLst>
                <a:tab pos="1135380" algn="l"/>
              </a:tabLst>
            </a:pPr>
            <a:r>
              <a:rPr lang="fr-FR" b="1" dirty="0">
                <a:effectLst/>
                <a:latin typeface="Arial" panose="020B0604020202020204" pitchFamily="34" charset="0"/>
                <a:ea typeface="Wingdings" panose="05000000000000000000" pitchFamily="2" charset="2"/>
                <a:cs typeface="Arial" panose="020B0604020202020204" pitchFamily="34" charset="0"/>
              </a:rPr>
              <a:t>Ce </a:t>
            </a:r>
            <a:r>
              <a:rPr lang="fr-FR" b="1" dirty="0" err="1">
                <a:effectLst/>
                <a:latin typeface="Arial" panose="020B0604020202020204" pitchFamily="34" charset="0"/>
                <a:ea typeface="Wingdings" panose="05000000000000000000" pitchFamily="2" charset="2"/>
                <a:cs typeface="Arial" panose="020B0604020202020204" pitchFamily="34" charset="0"/>
              </a:rPr>
              <a:t>stiu</a:t>
            </a:r>
            <a:r>
              <a:rPr lang="fr-FR" b="1" dirty="0">
                <a:effectLst/>
                <a:latin typeface="Arial" panose="020B0604020202020204" pitchFamily="34" charset="0"/>
                <a:ea typeface="Wingdings" panose="05000000000000000000" pitchFamily="2" charset="2"/>
                <a:cs typeface="Arial" panose="020B0604020202020204" pitchFamily="34" charset="0"/>
              </a:rPr>
              <a:t> sa fac/ce pot sa fac bine? </a:t>
            </a:r>
            <a:endParaRPr lang="en-US" dirty="0">
              <a:effectLst/>
              <a:latin typeface="Arial" panose="020B0604020202020204" pitchFamily="34" charset="0"/>
              <a:ea typeface="Wingdings" panose="05000000000000000000" pitchFamily="2" charset="2"/>
              <a:cs typeface="Arial" panose="020B0604020202020204" pitchFamily="34" charset="0"/>
            </a:endParaRPr>
          </a:p>
          <a:p>
            <a:pPr marR="0" lvl="1" algn="just">
              <a:lnSpc>
                <a:spcPct val="150000"/>
              </a:lnSpc>
              <a:spcBef>
                <a:spcPts val="0"/>
              </a:spcBef>
              <a:spcAft>
                <a:spcPts val="0"/>
              </a:spcAft>
              <a:buSzPts val="1100"/>
              <a:buFont typeface="Wingdings" panose="05000000000000000000" pitchFamily="2" charset="2"/>
              <a:buChar char="v"/>
              <a:tabLst>
                <a:tab pos="1135380" algn="l"/>
              </a:tabLst>
            </a:pPr>
            <a:r>
              <a:rPr lang="fr-FR" b="1" dirty="0">
                <a:effectLst/>
                <a:latin typeface="Arial" panose="020B0604020202020204" pitchFamily="34" charset="0"/>
                <a:ea typeface="Wingdings" panose="05000000000000000000" pitchFamily="2" charset="2"/>
                <a:cs typeface="Arial" panose="020B0604020202020204" pitchFamily="34" charset="0"/>
              </a:rPr>
              <a:t>Ce as </a:t>
            </a:r>
            <a:r>
              <a:rPr lang="fr-FR" b="1" dirty="0" err="1">
                <a:effectLst/>
                <a:latin typeface="Arial" panose="020B0604020202020204" pitchFamily="34" charset="0"/>
                <a:ea typeface="Wingdings" panose="05000000000000000000" pitchFamily="2" charset="2"/>
                <a:cs typeface="Arial" panose="020B0604020202020204" pitchFamily="34" charset="0"/>
              </a:rPr>
              <a:t>dori</a:t>
            </a:r>
            <a:r>
              <a:rPr lang="fr-FR" b="1" dirty="0">
                <a:effectLst/>
                <a:latin typeface="Arial" panose="020B0604020202020204" pitchFamily="34" charset="0"/>
                <a:ea typeface="Wingdings" panose="05000000000000000000" pitchFamily="2" charset="2"/>
                <a:cs typeface="Arial" panose="020B0604020202020204" pitchFamily="34" charset="0"/>
              </a:rPr>
              <a:t>, ce </a:t>
            </a:r>
            <a:r>
              <a:rPr lang="fr-FR" b="1" dirty="0" err="1">
                <a:effectLst/>
                <a:latin typeface="Arial" panose="020B0604020202020204" pitchFamily="34" charset="0"/>
                <a:ea typeface="Wingdings" panose="05000000000000000000" pitchFamily="2" charset="2"/>
                <a:cs typeface="Arial" panose="020B0604020202020204" pitchFamily="34" charset="0"/>
              </a:rPr>
              <a:t>mi-ar</a:t>
            </a:r>
            <a:r>
              <a:rPr lang="fr-FR" b="1" dirty="0">
                <a:effectLst/>
                <a:latin typeface="Arial" panose="020B0604020202020204" pitchFamily="34" charset="0"/>
                <a:ea typeface="Wingdings" panose="05000000000000000000" pitchFamily="2" charset="2"/>
                <a:cs typeface="Arial" panose="020B0604020202020204" pitchFamily="34" charset="0"/>
              </a:rPr>
              <a:t> </a:t>
            </a:r>
            <a:r>
              <a:rPr lang="fr-FR" b="1" dirty="0" err="1">
                <a:effectLst/>
                <a:latin typeface="Arial" panose="020B0604020202020204" pitchFamily="34" charset="0"/>
                <a:ea typeface="Wingdings" panose="05000000000000000000" pitchFamily="2" charset="2"/>
                <a:cs typeface="Arial" panose="020B0604020202020204" pitchFamily="34" charset="0"/>
              </a:rPr>
              <a:t>placea</a:t>
            </a:r>
            <a:r>
              <a:rPr lang="fr-FR" b="1" dirty="0">
                <a:effectLst/>
                <a:latin typeface="Arial" panose="020B0604020202020204" pitchFamily="34" charset="0"/>
                <a:ea typeface="Wingdings" panose="05000000000000000000" pitchFamily="2" charset="2"/>
                <a:cs typeface="Arial" panose="020B0604020202020204" pitchFamily="34" charset="0"/>
              </a:rPr>
              <a:t> sa fac?</a:t>
            </a:r>
            <a:r>
              <a:rPr lang="fr-FR" dirty="0">
                <a:effectLst/>
                <a:latin typeface="Arial" panose="020B0604020202020204" pitchFamily="34" charset="0"/>
                <a:ea typeface="Wingdings" panose="05000000000000000000" pitchFamily="2" charset="2"/>
                <a:cs typeface="Arial" panose="020B0604020202020204" pitchFamily="34" charset="0"/>
              </a:rPr>
              <a:t> - </a:t>
            </a:r>
            <a:r>
              <a:rPr lang="fr-FR" dirty="0" err="1">
                <a:effectLst/>
                <a:latin typeface="Arial" panose="020B0604020202020204" pitchFamily="34" charset="0"/>
                <a:ea typeface="Wingdings" panose="05000000000000000000" pitchFamily="2" charset="2"/>
                <a:cs typeface="Arial" panose="020B0604020202020204" pitchFamily="34" charset="0"/>
              </a:rPr>
              <a:t>identificarea</a:t>
            </a:r>
            <a:r>
              <a:rPr lang="fr-FR" dirty="0">
                <a:effectLst/>
                <a:latin typeface="Arial" panose="020B0604020202020204" pitchFamily="34" charset="0"/>
                <a:ea typeface="Wingdings" panose="05000000000000000000" pitchFamily="2" charset="2"/>
                <a:cs typeface="Arial" panose="020B0604020202020204" pitchFamily="34" charset="0"/>
              </a:rPr>
              <a:t> </a:t>
            </a:r>
            <a:r>
              <a:rPr lang="fr-FR" dirty="0" err="1">
                <a:effectLst/>
                <a:latin typeface="Arial" panose="020B0604020202020204" pitchFamily="34" charset="0"/>
                <a:ea typeface="Wingdings" panose="05000000000000000000" pitchFamily="2" charset="2"/>
                <a:cs typeface="Arial" panose="020B0604020202020204" pitchFamily="34" charset="0"/>
              </a:rPr>
              <a:t>intereselor</a:t>
            </a:r>
            <a:r>
              <a:rPr lang="fr-FR" dirty="0">
                <a:effectLst/>
                <a:latin typeface="Arial" panose="020B0604020202020204" pitchFamily="34" charset="0"/>
                <a:ea typeface="Wingdings" panose="05000000000000000000" pitchFamily="2" charset="2"/>
                <a:cs typeface="Arial" panose="020B0604020202020204" pitchFamily="34" charset="0"/>
              </a:rPr>
              <a:t>, </a:t>
            </a:r>
            <a:r>
              <a:rPr lang="fr-FR" dirty="0" err="1">
                <a:effectLst/>
                <a:latin typeface="Arial" panose="020B0604020202020204" pitchFamily="34" charset="0"/>
                <a:ea typeface="Wingdings" panose="05000000000000000000" pitchFamily="2" charset="2"/>
                <a:cs typeface="Arial" panose="020B0604020202020204" pitchFamily="34" charset="0"/>
              </a:rPr>
              <a:t>dorintelor</a:t>
            </a:r>
            <a:r>
              <a:rPr lang="fr-FR" dirty="0">
                <a:effectLst/>
                <a:latin typeface="Arial" panose="020B0604020202020204" pitchFamily="34" charset="0"/>
                <a:ea typeface="Wingdings" panose="05000000000000000000" pitchFamily="2" charset="2"/>
                <a:cs typeface="Arial" panose="020B0604020202020204" pitchFamily="34" charset="0"/>
              </a:rPr>
              <a:t>, </a:t>
            </a:r>
            <a:r>
              <a:rPr lang="fr-FR" dirty="0" err="1">
                <a:effectLst/>
                <a:latin typeface="Arial" panose="020B0604020202020204" pitchFamily="34" charset="0"/>
                <a:ea typeface="Wingdings" panose="05000000000000000000" pitchFamily="2" charset="2"/>
                <a:cs typeface="Arial" panose="020B0604020202020204" pitchFamily="34" charset="0"/>
              </a:rPr>
              <a:t>preferintelor</a:t>
            </a:r>
            <a:r>
              <a:rPr lang="fr-FR" dirty="0">
                <a:effectLst/>
                <a:latin typeface="Arial" panose="020B0604020202020204" pitchFamily="34" charset="0"/>
                <a:ea typeface="Wingdings" panose="05000000000000000000" pitchFamily="2" charset="2"/>
                <a:cs typeface="Arial" panose="020B0604020202020204" pitchFamily="34" charset="0"/>
              </a:rPr>
              <a:t>, </a:t>
            </a:r>
            <a:r>
              <a:rPr lang="fr-FR" dirty="0" err="1">
                <a:effectLst/>
                <a:latin typeface="Arial" panose="020B0604020202020204" pitchFamily="34" charset="0"/>
                <a:ea typeface="Wingdings" panose="05000000000000000000" pitchFamily="2" charset="2"/>
                <a:cs typeface="Arial" panose="020B0604020202020204" pitchFamily="34" charset="0"/>
              </a:rPr>
              <a:t>aspiratiilor</a:t>
            </a:r>
            <a:r>
              <a:rPr lang="fr-FR" dirty="0">
                <a:effectLst/>
                <a:latin typeface="Arial" panose="020B0604020202020204" pitchFamily="34" charset="0"/>
                <a:ea typeface="Wingdings" panose="05000000000000000000" pitchFamily="2" charset="2"/>
                <a:cs typeface="Arial" panose="020B0604020202020204" pitchFamily="34" charset="0"/>
              </a:rPr>
              <a:t>, </a:t>
            </a:r>
            <a:r>
              <a:rPr lang="fr-FR" dirty="0" err="1">
                <a:effectLst/>
                <a:latin typeface="Arial" panose="020B0604020202020204" pitchFamily="34" charset="0"/>
                <a:ea typeface="Wingdings" panose="05000000000000000000" pitchFamily="2" charset="2"/>
                <a:cs typeface="Arial" panose="020B0604020202020204" pitchFamily="34" charset="0"/>
              </a:rPr>
              <a:t>idealurilor</a:t>
            </a:r>
            <a:r>
              <a:rPr lang="fr-FR" dirty="0">
                <a:effectLst/>
                <a:latin typeface="Arial" panose="020B0604020202020204" pitchFamily="34" charset="0"/>
                <a:ea typeface="Wingdings" panose="05000000000000000000" pitchFamily="2" charset="2"/>
                <a:cs typeface="Arial" panose="020B0604020202020204" pitchFamily="34" charset="0"/>
              </a:rPr>
              <a:t> </a:t>
            </a:r>
            <a:r>
              <a:rPr lang="fr-FR" dirty="0" err="1">
                <a:effectLst/>
                <a:latin typeface="Arial" panose="020B0604020202020204" pitchFamily="34" charset="0"/>
                <a:ea typeface="Wingdings" panose="05000000000000000000" pitchFamily="2" charset="2"/>
                <a:cs typeface="Arial" panose="020B0604020202020204" pitchFamily="34" charset="0"/>
              </a:rPr>
              <a:t>profesionale</a:t>
            </a:r>
            <a:r>
              <a:rPr lang="fr-FR" dirty="0">
                <a:effectLst/>
                <a:latin typeface="Arial" panose="020B0604020202020204" pitchFamily="34" charset="0"/>
                <a:ea typeface="Wingdings" panose="05000000000000000000" pitchFamily="2" charset="2"/>
                <a:cs typeface="Arial" panose="020B0604020202020204" pitchFamily="34" charset="0"/>
              </a:rPr>
              <a:t> </a:t>
            </a:r>
            <a:endParaRPr lang="en-US" dirty="0">
              <a:effectLst/>
              <a:latin typeface="Arial" panose="020B0604020202020204" pitchFamily="34" charset="0"/>
              <a:ea typeface="Wingdings" panose="05000000000000000000" pitchFamily="2" charset="2"/>
              <a:cs typeface="Arial" panose="020B0604020202020204" pitchFamily="34" charset="0"/>
            </a:endParaRPr>
          </a:p>
          <a:p>
            <a:pPr marR="0" lvl="1" algn="just">
              <a:lnSpc>
                <a:spcPct val="150000"/>
              </a:lnSpc>
              <a:spcBef>
                <a:spcPts val="0"/>
              </a:spcBef>
              <a:spcAft>
                <a:spcPts val="0"/>
              </a:spcAft>
              <a:buSzPts val="1100"/>
              <a:buFont typeface="Wingdings" panose="05000000000000000000" pitchFamily="2" charset="2"/>
              <a:buChar char="v"/>
              <a:tabLst>
                <a:tab pos="1135380" algn="l"/>
              </a:tabLst>
            </a:pPr>
            <a:r>
              <a:rPr lang="fr-FR" b="1" dirty="0">
                <a:effectLst/>
                <a:latin typeface="Arial" panose="020B0604020202020204" pitchFamily="34" charset="0"/>
                <a:ea typeface="Wingdings" panose="05000000000000000000" pitchFamily="2" charset="2"/>
                <a:cs typeface="Arial" panose="020B0604020202020204" pitchFamily="34" charset="0"/>
              </a:rPr>
              <a:t>Ce este important </a:t>
            </a:r>
            <a:r>
              <a:rPr lang="fr-FR" b="1" dirty="0" err="1">
                <a:effectLst/>
                <a:latin typeface="Arial" panose="020B0604020202020204" pitchFamily="34" charset="0"/>
                <a:ea typeface="Wingdings" panose="05000000000000000000" pitchFamily="2" charset="2"/>
                <a:cs typeface="Arial" panose="020B0604020202020204" pitchFamily="34" charset="0"/>
              </a:rPr>
              <a:t>pentru</a:t>
            </a:r>
            <a:r>
              <a:rPr lang="fr-FR" b="1" dirty="0">
                <a:effectLst/>
                <a:latin typeface="Arial" panose="020B0604020202020204" pitchFamily="34" charset="0"/>
                <a:ea typeface="Wingdings" panose="05000000000000000000" pitchFamily="2" charset="2"/>
                <a:cs typeface="Arial" panose="020B0604020202020204" pitchFamily="34" charset="0"/>
              </a:rPr>
              <a:t> mine</a:t>
            </a:r>
            <a:r>
              <a:rPr lang="fr-FR" dirty="0">
                <a:effectLst/>
                <a:latin typeface="Arial" panose="020B0604020202020204" pitchFamily="34" charset="0"/>
                <a:ea typeface="Wingdings" panose="05000000000000000000" pitchFamily="2" charset="2"/>
                <a:cs typeface="Arial" panose="020B0604020202020204" pitchFamily="34" charset="0"/>
              </a:rPr>
              <a:t>? - </a:t>
            </a:r>
            <a:r>
              <a:rPr lang="fr-FR" dirty="0" err="1">
                <a:effectLst/>
                <a:latin typeface="Arial" panose="020B0604020202020204" pitchFamily="34" charset="0"/>
                <a:ea typeface="Wingdings" panose="05000000000000000000" pitchFamily="2" charset="2"/>
                <a:cs typeface="Arial" panose="020B0604020202020204" pitchFamily="34" charset="0"/>
              </a:rPr>
              <a:t>sistemul</a:t>
            </a:r>
            <a:r>
              <a:rPr lang="fr-FR" dirty="0">
                <a:effectLst/>
                <a:latin typeface="Arial" panose="020B0604020202020204" pitchFamily="34" charset="0"/>
                <a:ea typeface="Wingdings" panose="05000000000000000000" pitchFamily="2" charset="2"/>
                <a:cs typeface="Arial" panose="020B0604020202020204" pitchFamily="34" charset="0"/>
              </a:rPr>
              <a:t> de </a:t>
            </a:r>
            <a:r>
              <a:rPr lang="fr-FR" dirty="0" err="1">
                <a:effectLst/>
                <a:latin typeface="Arial" panose="020B0604020202020204" pitchFamily="34" charset="0"/>
                <a:ea typeface="Wingdings" panose="05000000000000000000" pitchFamily="2" charset="2"/>
                <a:cs typeface="Arial" panose="020B0604020202020204" pitchFamily="34" charset="0"/>
              </a:rPr>
              <a:t>valori</a:t>
            </a:r>
            <a:endParaRPr lang="en-US" dirty="0">
              <a:effectLst/>
              <a:latin typeface="Arial" panose="020B0604020202020204" pitchFamily="34" charset="0"/>
              <a:ea typeface="Wingdings" panose="05000000000000000000" pitchFamily="2" charset="2"/>
              <a:cs typeface="Arial" panose="020B0604020202020204" pitchFamily="34" charset="0"/>
            </a:endParaRPr>
          </a:p>
          <a:p>
            <a:pPr marR="0" lvl="1" algn="just">
              <a:lnSpc>
                <a:spcPct val="150000"/>
              </a:lnSpc>
              <a:spcBef>
                <a:spcPts val="0"/>
              </a:spcBef>
              <a:spcAft>
                <a:spcPts val="0"/>
              </a:spcAft>
              <a:buSzPts val="1100"/>
              <a:buFont typeface="Wingdings" panose="05000000000000000000" pitchFamily="2" charset="2"/>
              <a:buChar char="v"/>
              <a:tabLst>
                <a:tab pos="1135380" algn="l"/>
              </a:tabLst>
            </a:pPr>
            <a:r>
              <a:rPr lang="it-IT" b="1" dirty="0">
                <a:effectLst/>
                <a:latin typeface="Arial" panose="020B0604020202020204" pitchFamily="34" charset="0"/>
                <a:ea typeface="Wingdings" panose="05000000000000000000" pitchFamily="2" charset="2"/>
                <a:cs typeface="Arial" panose="020B0604020202020204" pitchFamily="34" charset="0"/>
              </a:rPr>
              <a:t>Cum sunt? -</a:t>
            </a:r>
            <a:r>
              <a:rPr lang="it-IT" dirty="0">
                <a:effectLst/>
                <a:latin typeface="Arial" panose="020B0604020202020204" pitchFamily="34" charset="0"/>
                <a:ea typeface="Wingdings" panose="05000000000000000000" pitchFamily="2" charset="2"/>
                <a:cs typeface="Arial" panose="020B0604020202020204" pitchFamily="34" charset="0"/>
              </a:rPr>
              <a:t> identificarea propriilor trasaturi de personalitate - test Holland</a:t>
            </a:r>
            <a:endParaRPr lang="en-US" dirty="0">
              <a:effectLst/>
              <a:latin typeface="Arial" panose="020B0604020202020204" pitchFamily="34" charset="0"/>
              <a:ea typeface="Wingdings" panose="05000000000000000000" pitchFamily="2" charset="2"/>
              <a:cs typeface="Arial" panose="020B0604020202020204" pitchFamily="34" charset="0"/>
            </a:endParaRPr>
          </a:p>
          <a:p>
            <a:pPr marR="0" lvl="1" algn="just">
              <a:lnSpc>
                <a:spcPct val="150000"/>
              </a:lnSpc>
              <a:spcBef>
                <a:spcPts val="0"/>
              </a:spcBef>
              <a:spcAft>
                <a:spcPts val="0"/>
              </a:spcAft>
              <a:buSzPts val="1100"/>
              <a:buFont typeface="Wingdings" panose="05000000000000000000" pitchFamily="2" charset="2"/>
              <a:buChar char="v"/>
              <a:tabLst>
                <a:tab pos="1135380" algn="l"/>
              </a:tabLst>
            </a:pPr>
            <a:r>
              <a:rPr lang="it-IT" b="1" dirty="0">
                <a:effectLst/>
                <a:latin typeface="Arial" panose="020B0604020202020204" pitchFamily="34" charset="0"/>
                <a:ea typeface="Wingdings" panose="05000000000000000000" pitchFamily="2" charset="2"/>
                <a:cs typeface="Arial" panose="020B0604020202020204" pitchFamily="34" charset="0"/>
              </a:rPr>
              <a:t>Ce ar trebui sa stiu/sa pot/sa fac pentru a-mi satisface interesele si dorintele, pentru a-mi indeplini scopurile, aspiratiile si idealurile profesionale</a:t>
            </a:r>
            <a:r>
              <a:rPr lang="it-IT" dirty="0">
                <a:effectLst/>
                <a:latin typeface="Arial" panose="020B0604020202020204" pitchFamily="34" charset="0"/>
                <a:ea typeface="Wingdings" panose="05000000000000000000" pitchFamily="2" charset="2"/>
                <a:cs typeface="Arial" panose="020B0604020202020204" pitchFamily="34" charset="0"/>
              </a:rPr>
              <a:t>? </a:t>
            </a:r>
            <a:endParaRPr lang="en-US" dirty="0">
              <a:effectLst/>
              <a:latin typeface="Arial" panose="020B0604020202020204" pitchFamily="34" charset="0"/>
              <a:ea typeface="Wingdings" panose="05000000000000000000" pitchFamily="2" charset="2"/>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83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C86D-A5FA-47F0-8404-3FF62612879A}"/>
              </a:ext>
            </a:extLst>
          </p:cNvPr>
          <p:cNvSpPr>
            <a:spLocks noGrp="1"/>
          </p:cNvSpPr>
          <p:nvPr>
            <p:ph type="title"/>
          </p:nvPr>
        </p:nvSpPr>
        <p:spPr>
          <a:xfrm>
            <a:off x="1305956" y="956890"/>
            <a:ext cx="8761413" cy="706964"/>
          </a:xfrm>
        </p:spPr>
        <p:txBody>
          <a:bodyPr>
            <a:normAutofit fontScale="90000"/>
          </a:bodyPr>
          <a:lstStyle/>
          <a:p>
            <a:pPr algn="ct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TEST HOLLAND </a:t>
            </a:r>
            <a:endParaRPr lang="en-US" dirty="0"/>
          </a:p>
        </p:txBody>
      </p:sp>
      <p:pic>
        <p:nvPicPr>
          <p:cNvPr id="6" name="Content Placeholder 5">
            <a:extLst>
              <a:ext uri="{FF2B5EF4-FFF2-40B4-BE49-F238E27FC236}">
                <a16:creationId xmlns:a16="http://schemas.microsoft.com/office/drawing/2014/main" id="{3291FCE0-732A-4C1B-81E4-9B61172AA161}"/>
              </a:ext>
            </a:extLst>
          </p:cNvPr>
          <p:cNvPicPr>
            <a:picLocks noGrp="1" noChangeAspect="1"/>
          </p:cNvPicPr>
          <p:nvPr>
            <p:ph idx="1"/>
          </p:nvPr>
        </p:nvPicPr>
        <p:blipFill>
          <a:blip r:embed="rId2"/>
          <a:stretch>
            <a:fillRect/>
          </a:stretch>
        </p:blipFill>
        <p:spPr>
          <a:xfrm>
            <a:off x="2834046" y="1844429"/>
            <a:ext cx="5705231" cy="4251571"/>
          </a:xfrm>
        </p:spPr>
      </p:pic>
    </p:spTree>
    <p:extLst>
      <p:ext uri="{BB962C8B-B14F-4D97-AF65-F5344CB8AC3E}">
        <p14:creationId xmlns:p14="http://schemas.microsoft.com/office/powerpoint/2010/main" val="394953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4970-8926-4F63-BF86-D9595C842170}"/>
              </a:ext>
            </a:extLst>
          </p:cNvPr>
          <p:cNvSpPr>
            <a:spLocks noGrp="1"/>
          </p:cNvSpPr>
          <p:nvPr>
            <p:ph type="title"/>
          </p:nvPr>
        </p:nvSpPr>
        <p:spPr/>
        <p:txBody>
          <a:bodyPr>
            <a:normAutofit/>
          </a:bodyPr>
          <a:lstStyle/>
          <a:p>
            <a:pPr algn="ct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METODE DE DESCOPERIRE A VOCATIEI</a:t>
            </a:r>
          </a:p>
        </p:txBody>
      </p:sp>
      <p:sp>
        <p:nvSpPr>
          <p:cNvPr id="3" name="Content Placeholder 2">
            <a:extLst>
              <a:ext uri="{FF2B5EF4-FFF2-40B4-BE49-F238E27FC236}">
                <a16:creationId xmlns:a16="http://schemas.microsoft.com/office/drawing/2014/main" id="{F8C646F9-4111-4EF1-9F9C-731D1151A214}"/>
              </a:ext>
            </a:extLst>
          </p:cNvPr>
          <p:cNvSpPr>
            <a:spLocks noGrp="1"/>
          </p:cNvSpPr>
          <p:nvPr>
            <p:ph idx="1"/>
          </p:nvPr>
        </p:nvSpPr>
        <p:spPr/>
        <p:txBody>
          <a:bodyPr>
            <a:normAutofit/>
          </a:bodyPr>
          <a:lstStyle/>
          <a:p>
            <a:pPr marR="0" lvl="0" algn="just">
              <a:lnSpc>
                <a:spcPct val="150000"/>
              </a:lnSpc>
              <a:spcBef>
                <a:spcPts val="0"/>
              </a:spcBef>
              <a:spcAft>
                <a:spcPts val="0"/>
              </a:spcAft>
              <a:buSzPts val="1100"/>
              <a:buFont typeface="Wingdings" panose="05000000000000000000" pitchFamily="2" charset="2"/>
              <a:buChar char="v"/>
              <a:tabLst>
                <a:tab pos="457200" algn="l"/>
              </a:tabLst>
            </a:pPr>
            <a:r>
              <a:rPr lang="it-IT" sz="1800" b="1" dirty="0">
                <a:effectLst/>
                <a:latin typeface="Arial" panose="020B0604020202020204" pitchFamily="34" charset="0"/>
                <a:ea typeface="Wingdings" panose="05000000000000000000" pitchFamily="2" charset="2"/>
                <a:cs typeface="Arial" panose="020B0604020202020204" pitchFamily="34" charset="0"/>
              </a:rPr>
              <a:t>1. Exploreaza o modalitate  prin care HOBBY-ul tau </a:t>
            </a:r>
            <a:r>
              <a:rPr lang="it-IT" sz="1800" dirty="0">
                <a:effectLst/>
                <a:latin typeface="Arial" panose="020B0604020202020204" pitchFamily="34" charset="0"/>
                <a:ea typeface="Wingdings" panose="05000000000000000000" pitchFamily="2" charset="2"/>
                <a:cs typeface="Arial" panose="020B0604020202020204" pitchFamily="34" charset="0"/>
              </a:rPr>
              <a:t>poate aduce bucurie si satisfactie celor din jurul tau. Ce activitati iti aduc bucurie si cat de des le faci? </a:t>
            </a:r>
            <a:endParaRPr lang="en-US" sz="1800" dirty="0">
              <a:effectLst/>
              <a:latin typeface="Times New Roman" panose="02020603050405020304" pitchFamily="18" charset="0"/>
              <a:ea typeface="Times New Roman" panose="02020603050405020304" pitchFamily="18" charset="0"/>
            </a:endParaRPr>
          </a:p>
          <a:p>
            <a:pPr marR="0" lvl="0" algn="just">
              <a:lnSpc>
                <a:spcPct val="150000"/>
              </a:lnSpc>
              <a:spcBef>
                <a:spcPts val="0"/>
              </a:spcBef>
              <a:spcAft>
                <a:spcPts val="0"/>
              </a:spcAft>
              <a:buSzPts val="1100"/>
              <a:buFont typeface="Wingdings" panose="05000000000000000000" pitchFamily="2" charset="2"/>
              <a:buChar char="v"/>
              <a:tabLst>
                <a:tab pos="457200" algn="l"/>
              </a:tabLst>
            </a:pPr>
            <a:r>
              <a:rPr lang="it-IT" sz="1800" b="1" dirty="0">
                <a:effectLst/>
                <a:latin typeface="Arial" panose="020B0604020202020204" pitchFamily="34" charset="0"/>
                <a:ea typeface="Wingdings" panose="05000000000000000000" pitchFamily="2" charset="2"/>
                <a:cs typeface="Arial" panose="020B0604020202020204" pitchFamily="34" charset="0"/>
              </a:rPr>
              <a:t>2. CALEA SUFERINTEI. Transforma durerea ta in combustibil pentru GASIREA VOCATIEI. Alchimizarea suferintei catre un sens si scop superior- Povestea lui Charlie Chaplin- «Rasul este tonicul, este usurarea, este ceea ce face ca sa inceteze durerea»</a:t>
            </a:r>
          </a:p>
          <a:p>
            <a:pPr marL="57150" marR="0" indent="-285750" algn="just">
              <a:lnSpc>
                <a:spcPct val="150000"/>
              </a:lnSpc>
              <a:spcBef>
                <a:spcPts val="0"/>
              </a:spcBef>
              <a:spcAft>
                <a:spcPts val="0"/>
              </a:spcAft>
              <a:buFont typeface="Wingdings" panose="05000000000000000000" pitchFamily="2" charset="2"/>
              <a:buChar char="v"/>
            </a:pPr>
            <a:r>
              <a:rPr lang="ro-RO" sz="1800" dirty="0">
                <a:effectLst/>
                <a:latin typeface="Arial" panose="020B0604020202020204" pitchFamily="34" charset="0"/>
                <a:ea typeface="Times New Roman" panose="02020603050405020304" pitchFamily="18" charset="0"/>
              </a:rPr>
              <a:t>Care este cea mai mare frustrare a ta?</a:t>
            </a: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ro-RO" sz="1800" dirty="0">
                <a:effectLst/>
                <a:latin typeface="Arial" panose="020B0604020202020204" pitchFamily="34" charset="0"/>
                <a:ea typeface="Times New Roman" panose="02020603050405020304" pitchFamily="18" charset="0"/>
              </a:rPr>
              <a:t>Care suferinta a oamenilor te misca cel mai mult</a:t>
            </a:r>
            <a:r>
              <a:rPr lang="en-US" sz="1800" dirty="0">
                <a:effectLst/>
                <a:latin typeface="Arial" panose="020B0604020202020204" pitchFamily="34" charset="0"/>
                <a:ea typeface="Times New Roman" panose="02020603050405020304" pitchFamily="18" charset="0"/>
              </a:rPr>
              <a:t>?</a:t>
            </a:r>
            <a:endParaRPr lang="en-US" dirty="0"/>
          </a:p>
        </p:txBody>
      </p:sp>
    </p:spTree>
    <p:extLst>
      <p:ext uri="{BB962C8B-B14F-4D97-AF65-F5344CB8AC3E}">
        <p14:creationId xmlns:p14="http://schemas.microsoft.com/office/powerpoint/2010/main" val="6530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7DE7-4678-4C1D-94A7-E1A9C09FF1F0}"/>
              </a:ext>
            </a:extLst>
          </p:cNvPr>
          <p:cNvSpPr>
            <a:spLocks noGrp="1"/>
          </p:cNvSpPr>
          <p:nvPr>
            <p:ph type="title"/>
          </p:nvPr>
        </p:nvSpPr>
        <p:spPr/>
        <p:txBody>
          <a:bodyPr>
            <a:normAutofit fontScale="90000"/>
          </a:bodyPr>
          <a:lstStyle/>
          <a:p>
            <a:pPr algn="ctr"/>
            <a:br>
              <a:rPr lang="en-US" sz="2000" dirty="0">
                <a:effectLst/>
                <a:latin typeface="Arial" panose="020B0604020202020204" pitchFamily="34" charset="0"/>
                <a:ea typeface="SimSun" panose="02010600030101010101" pitchFamily="2" charset="-122"/>
                <a:cs typeface="Arial" panose="020B0604020202020204" pitchFamily="34" charset="0"/>
              </a:rPr>
            </a:br>
            <a:br>
              <a:rPr lang="en-US" sz="2000" dirty="0">
                <a:effectLst/>
                <a:latin typeface="Arial" panose="020B0604020202020204" pitchFamily="34" charset="0"/>
                <a:ea typeface="SimSun" panose="02010600030101010101" pitchFamily="2" charset="-122"/>
                <a:cs typeface="Arial" panose="020B0604020202020204" pitchFamily="34" charset="0"/>
              </a:rPr>
            </a:br>
            <a:r>
              <a:rPr lang="en-US" sz="3100" dirty="0">
                <a:latin typeface="Arial" panose="020B0604020202020204" pitchFamily="34" charset="0"/>
                <a:cs typeface="Arial" panose="020B0604020202020204" pitchFamily="34" charset="0"/>
              </a:rPr>
              <a:t>METODE DE DESCOPERIRE A VOCATIEI</a:t>
            </a:r>
            <a:br>
              <a:rPr lang="en-US" sz="2000" dirty="0">
                <a:effectLst/>
                <a:latin typeface="Arial" panose="020B0604020202020204" pitchFamily="34" charset="0"/>
                <a:ea typeface="SimSun" panose="02010600030101010101" pitchFamily="2" charset="-122"/>
                <a:cs typeface="Arial" panose="020B0604020202020204" pitchFamily="34" charset="0"/>
              </a:rPr>
            </a:br>
            <a:r>
              <a:rPr lang="en-US" sz="2000" dirty="0">
                <a:effectLst/>
                <a:latin typeface="Arial" panose="020B0604020202020204" pitchFamily="34" charset="0"/>
                <a:ea typeface="SimSun" panose="02010600030101010101" pitchFamily="2" charset="-122"/>
                <a:cs typeface="Arial" panose="020B0604020202020204" pitchFamily="34" charset="0"/>
              </a:rPr>
              <a:t> </a:t>
            </a:r>
            <a:br>
              <a:rPr lang="en-US" sz="2000" dirty="0">
                <a:effectLst/>
                <a:latin typeface="Arial" panose="020B0604020202020204" pitchFamily="34" charset="0"/>
                <a:ea typeface="SimSun" panose="02010600030101010101" pitchFamily="2" charset="-122"/>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15E3C06-A557-4EB8-9C8E-64C6C161E01B}"/>
              </a:ext>
            </a:extLst>
          </p:cNvPr>
          <p:cNvSpPr>
            <a:spLocks noGrp="1"/>
          </p:cNvSpPr>
          <p:nvPr>
            <p:ph idx="1"/>
          </p:nvPr>
        </p:nvSpPr>
        <p:spPr/>
        <p:txBody>
          <a:bodyPr>
            <a:normAutofit/>
          </a:bodyPr>
          <a:lstStyle/>
          <a:p>
            <a:pPr marL="0" indent="0">
              <a:buNone/>
            </a:pPr>
            <a:r>
              <a:rPr lang="it-IT" sz="1800" b="1" dirty="0">
                <a:effectLst/>
                <a:latin typeface="Arial" panose="020B0604020202020204" pitchFamily="34" charset="0"/>
                <a:ea typeface="Wingdings" panose="05000000000000000000" pitchFamily="2" charset="2"/>
                <a:cs typeface="Arial" panose="020B0604020202020204" pitchFamily="34" charset="0"/>
              </a:rPr>
              <a:t>3</a:t>
            </a:r>
            <a:r>
              <a:rPr lang="it-IT" sz="1700" b="1" dirty="0">
                <a:effectLst/>
                <a:latin typeface="Arial" panose="020B0604020202020204" pitchFamily="34" charset="0"/>
                <a:ea typeface="Wingdings" panose="05000000000000000000" pitchFamily="2" charset="2"/>
                <a:cs typeface="Arial" panose="020B0604020202020204" pitchFamily="34" charset="0"/>
              </a:rPr>
              <a:t>. URMEAZA INSPIRATIA</a:t>
            </a:r>
            <a:endParaRPr lang="it-IT" sz="1700" dirty="0">
              <a:effectLst/>
              <a:latin typeface="Arial" panose="020B0604020202020204" pitchFamily="34" charset="0"/>
              <a:ea typeface="Wingdings" panose="05000000000000000000" pitchFamily="2" charset="2"/>
              <a:cs typeface="Arial" panose="020B0604020202020204" pitchFamily="34" charset="0"/>
            </a:endParaRPr>
          </a:p>
          <a:p>
            <a:pPr>
              <a:buFont typeface="Wingdings" panose="05000000000000000000" pitchFamily="2" charset="2"/>
              <a:buChar char="v"/>
            </a:pPr>
            <a:r>
              <a:rPr lang="it-IT" sz="1700" dirty="0">
                <a:effectLst/>
                <a:latin typeface="Arial" panose="020B0604020202020204" pitchFamily="34" charset="0"/>
                <a:ea typeface="Wingdings" panose="05000000000000000000" pitchFamily="2" charset="2"/>
                <a:cs typeface="Arial" panose="020B0604020202020204" pitchFamily="34" charset="0"/>
              </a:rPr>
              <a:t>Ce muzica asculti? </a:t>
            </a:r>
          </a:p>
          <a:p>
            <a:pPr>
              <a:buFont typeface="Wingdings" panose="05000000000000000000" pitchFamily="2" charset="2"/>
              <a:buChar char="v"/>
            </a:pPr>
            <a:r>
              <a:rPr lang="it-IT" sz="1700" dirty="0">
                <a:latin typeface="Arial" panose="020B0604020202020204" pitchFamily="34" charset="0"/>
                <a:ea typeface="Wingdings" panose="05000000000000000000" pitchFamily="2" charset="2"/>
                <a:cs typeface="Arial" panose="020B0604020202020204" pitchFamily="34" charset="0"/>
              </a:rPr>
              <a:t>C</a:t>
            </a:r>
            <a:r>
              <a:rPr lang="it-IT" sz="1700" dirty="0">
                <a:effectLst/>
                <a:latin typeface="Arial" panose="020B0604020202020204" pitchFamily="34" charset="0"/>
                <a:ea typeface="Wingdings" panose="05000000000000000000" pitchFamily="2" charset="2"/>
                <a:cs typeface="Arial" panose="020B0604020202020204" pitchFamily="34" charset="0"/>
              </a:rPr>
              <a:t>e poezie te emotioneaza? </a:t>
            </a:r>
          </a:p>
          <a:p>
            <a:pPr>
              <a:buFont typeface="Wingdings" panose="05000000000000000000" pitchFamily="2" charset="2"/>
              <a:buChar char="v"/>
            </a:pPr>
            <a:r>
              <a:rPr lang="it-IT" sz="1700" dirty="0">
                <a:effectLst/>
                <a:latin typeface="Arial" panose="020B0604020202020204" pitchFamily="34" charset="0"/>
                <a:ea typeface="Wingdings" panose="05000000000000000000" pitchFamily="2" charset="2"/>
                <a:cs typeface="Arial" panose="020B0604020202020204" pitchFamily="34" charset="0"/>
              </a:rPr>
              <a:t>Ce filme de inspira?</a:t>
            </a:r>
            <a:endParaRPr lang="it-IT" sz="1700" dirty="0">
              <a:effectLst/>
              <a:latin typeface="Arial" panose="020B0604020202020204" pitchFamily="34" charset="0"/>
              <a:ea typeface="Wingdings" panose="05000000000000000000" pitchFamily="2" charset="2"/>
              <a:cs typeface="Arial" panose="020B0604020202020204" pitchFamily="34" charset="0"/>
              <a:sym typeface="Wingdings" panose="05000000000000000000" pitchFamily="2" charset="2"/>
            </a:endParaRPr>
          </a:p>
          <a:p>
            <a:pPr>
              <a:buFont typeface="Wingdings" panose="05000000000000000000" pitchFamily="2" charset="2"/>
              <a:buChar char="v"/>
            </a:pPr>
            <a:r>
              <a:rPr lang="it-IT" sz="1700" dirty="0">
                <a:effectLst/>
                <a:latin typeface="Arial" panose="020B0604020202020204" pitchFamily="34" charset="0"/>
                <a:ea typeface="Wingdings" panose="05000000000000000000" pitchFamily="2" charset="2"/>
                <a:cs typeface="Arial" panose="020B0604020202020204" pitchFamily="34" charset="0"/>
              </a:rPr>
              <a:t>Care sunt modelele tale in viata? </a:t>
            </a:r>
          </a:p>
          <a:p>
            <a:pPr>
              <a:buFont typeface="Wingdings" panose="05000000000000000000" pitchFamily="2" charset="2"/>
              <a:buChar char="v"/>
            </a:pPr>
            <a:r>
              <a:rPr lang="it-IT" sz="1700" dirty="0">
                <a:effectLst/>
                <a:latin typeface="Arial" panose="020B0604020202020204" pitchFamily="34" charset="0"/>
                <a:ea typeface="Wingdings" panose="05000000000000000000" pitchFamily="2" charset="2"/>
                <a:cs typeface="Arial" panose="020B0604020202020204" pitchFamily="34" charset="0"/>
              </a:rPr>
              <a:t>Care sunt calitatile pe care le admiri la altii?</a:t>
            </a:r>
          </a:p>
          <a:p>
            <a:pPr>
              <a:buFont typeface="Wingdings" panose="05000000000000000000" pitchFamily="2" charset="2"/>
              <a:buChar char="v"/>
            </a:pPr>
            <a:r>
              <a:rPr lang="it-IT" sz="1700" dirty="0">
                <a:effectLst/>
                <a:latin typeface="Arial" panose="020B0604020202020204" pitchFamily="34" charset="0"/>
                <a:ea typeface="Wingdings" panose="05000000000000000000" pitchFamily="2" charset="2"/>
                <a:cs typeface="Arial" panose="020B0604020202020204" pitchFamily="34" charset="0"/>
              </a:rPr>
              <a:t>( Acestea sunt si calitatile la care aspiri tu insuti</a:t>
            </a:r>
            <a:r>
              <a:rPr lang="it-IT" sz="1700" dirty="0">
                <a:latin typeface="Arial" panose="020B0604020202020204" pitchFamily="34" charset="0"/>
                <a:ea typeface="Wingdings" panose="05000000000000000000" pitchFamily="2" charset="2"/>
                <a:cs typeface="Arial" panose="020B0604020202020204" pitchFamily="34" charset="0"/>
              </a:rPr>
              <a:t>/insati). </a:t>
            </a:r>
            <a:endParaRPr lang="it-IT" sz="1700" dirty="0">
              <a:effectLst/>
              <a:latin typeface="Arial" panose="020B0604020202020204" pitchFamily="34" charset="0"/>
              <a:ea typeface="Wingdings" panose="05000000000000000000" pitchFamily="2" charset="2"/>
              <a:cs typeface="Arial" panose="020B0604020202020204" pitchFamily="34" charset="0"/>
            </a:endParaRPr>
          </a:p>
          <a:p>
            <a:endParaRPr lang="en-US" dirty="0"/>
          </a:p>
        </p:txBody>
      </p:sp>
    </p:spTree>
    <p:extLst>
      <p:ext uri="{BB962C8B-B14F-4D97-AF65-F5344CB8AC3E}">
        <p14:creationId xmlns:p14="http://schemas.microsoft.com/office/powerpoint/2010/main" val="423059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7DE7-4678-4C1D-94A7-E1A9C09FF1F0}"/>
              </a:ext>
            </a:extLst>
          </p:cNvPr>
          <p:cNvSpPr>
            <a:spLocks noGrp="1"/>
          </p:cNvSpPr>
          <p:nvPr>
            <p:ph type="title"/>
          </p:nvPr>
        </p:nvSpPr>
        <p:spPr/>
        <p:txBody>
          <a:bodyPr>
            <a:normAutofit fontScale="90000"/>
          </a:bodyPr>
          <a:lstStyle/>
          <a:p>
            <a:pPr algn="ctr"/>
            <a:br>
              <a:rPr lang="en-US" sz="2000" dirty="0">
                <a:effectLst/>
                <a:latin typeface="Arial" panose="020B0604020202020204" pitchFamily="34" charset="0"/>
                <a:ea typeface="SimSun" panose="02010600030101010101" pitchFamily="2" charset="-122"/>
                <a:cs typeface="Arial" panose="020B0604020202020204" pitchFamily="34" charset="0"/>
              </a:rPr>
            </a:br>
            <a:br>
              <a:rPr lang="en-US" sz="2000" dirty="0">
                <a:effectLst/>
                <a:latin typeface="Arial" panose="020B0604020202020204" pitchFamily="34" charset="0"/>
                <a:ea typeface="SimSun" panose="02010600030101010101" pitchFamily="2" charset="-122"/>
                <a:cs typeface="Arial" panose="020B0604020202020204" pitchFamily="34" charset="0"/>
              </a:rPr>
            </a:br>
            <a:r>
              <a:rPr lang="en-US" sz="3100" dirty="0">
                <a:effectLst/>
                <a:latin typeface="Arial" panose="020B0604020202020204" pitchFamily="34" charset="0"/>
                <a:ea typeface="SimSun" panose="02010600030101010101" pitchFamily="2" charset="-122"/>
                <a:cs typeface="Arial" panose="020B0604020202020204" pitchFamily="34" charset="0"/>
              </a:rPr>
              <a:t>IKIGAI</a:t>
            </a:r>
            <a:br>
              <a:rPr lang="en-US" sz="2000" dirty="0">
                <a:effectLst/>
                <a:latin typeface="Arial" panose="020B0604020202020204" pitchFamily="34" charset="0"/>
                <a:ea typeface="SimSun" panose="02010600030101010101" pitchFamily="2" charset="-122"/>
                <a:cs typeface="Arial" panose="020B0604020202020204" pitchFamily="34" charset="0"/>
              </a:rPr>
            </a:br>
            <a:r>
              <a:rPr lang="en-US" sz="2000" dirty="0">
                <a:effectLst/>
                <a:latin typeface="Arial" panose="020B0604020202020204" pitchFamily="34" charset="0"/>
                <a:ea typeface="SimSun" panose="02010600030101010101" pitchFamily="2" charset="-122"/>
                <a:cs typeface="Arial" panose="020B0604020202020204" pitchFamily="34" charset="0"/>
              </a:rPr>
              <a:t> </a:t>
            </a:r>
            <a:br>
              <a:rPr lang="en-US" sz="2000" dirty="0">
                <a:effectLst/>
                <a:latin typeface="Arial" panose="020B0604020202020204" pitchFamily="34" charset="0"/>
                <a:ea typeface="SimSun" panose="02010600030101010101" pitchFamily="2" charset="-122"/>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026" name="Picture 2" descr="Discover Your Ikigai">
            <a:extLst>
              <a:ext uri="{FF2B5EF4-FFF2-40B4-BE49-F238E27FC236}">
                <a16:creationId xmlns:a16="http://schemas.microsoft.com/office/drawing/2014/main" id="{DD429E32-FE9B-4FAD-B78B-27E2FEFED7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5446" y="1703754"/>
            <a:ext cx="5541108" cy="445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8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C899-E570-4783-8D74-0CC162A358EC}"/>
              </a:ext>
            </a:extLst>
          </p:cNvPr>
          <p:cNvSpPr>
            <a:spLocks noGrp="1"/>
          </p:cNvSpPr>
          <p:nvPr>
            <p:ph type="title"/>
          </p:nvPr>
        </p:nvSpPr>
        <p:spPr/>
        <p:txBody>
          <a:bodyPr>
            <a:normAutofit/>
          </a:bodyPr>
          <a:lstStyle/>
          <a:p>
            <a:pPr algn="ct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spatiu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timp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explorare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interioara</a:t>
            </a:r>
            <a:r>
              <a:rPr lang="en-US" sz="2800" dirty="0">
                <a:latin typeface="Arial" panose="020B0604020202020204" pitchFamily="34" charset="0"/>
                <a:cs typeface="Arial" panose="020B0604020202020204" pitchFamily="34" charset="0"/>
                <a:sym typeface="Wingdings" panose="05000000000000000000" pitchFamily="2" charset="2"/>
              </a:rPr>
              <a:t></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851BA1C-A14F-407D-9CE2-2097C83A01A1}"/>
              </a:ext>
            </a:extLst>
          </p:cNvPr>
          <p:cNvSpPr>
            <a:spLocks noGrp="1"/>
          </p:cNvSpPr>
          <p:nvPr>
            <p:ph idx="1"/>
          </p:nvPr>
        </p:nvSpPr>
        <p:spPr/>
        <p:txBody>
          <a:bodyPr>
            <a:noAutofit/>
          </a:bodyPr>
          <a:lstStyle/>
          <a:p>
            <a:pPr marL="342900" indent="-342900">
              <a:buAutoNum type="arabicPeriod"/>
            </a:pPr>
            <a:r>
              <a:rPr lang="it-IT" sz="1800" b="1" dirty="0">
                <a:latin typeface="Arial" panose="020B0604020202020204" pitchFamily="34" charset="0"/>
                <a:cs typeface="Arial" panose="020B0604020202020204" pitchFamily="34" charset="0"/>
              </a:rPr>
              <a:t>La ce lucru maret ai indrazni sa visezi daca ai fi sigur ca nu vei esua niciodata? </a:t>
            </a:r>
          </a:p>
          <a:p>
            <a:pPr>
              <a:buFont typeface="Wingdings" panose="05000000000000000000" pitchFamily="2" charset="2"/>
              <a:buChar char="v"/>
            </a:pPr>
            <a:r>
              <a:rPr lang="it-IT" sz="1800" dirty="0">
                <a:latin typeface="Arial" panose="020B0604020202020204" pitchFamily="34" charset="0"/>
                <a:cs typeface="Arial" panose="020B0604020202020204" pitchFamily="34" charset="0"/>
              </a:rPr>
              <a:t>Imagineaza-ti pentru o clipa ca nu ai nici o limita. Imagineaza-ti ca ai putea fi, ai putea avea sau ai putea face orice vrei in aceasta lume. Imagineaza-ti ca ai tot timpul din lume si toti banii din lume, toata experienta si ca ai toata educatia de care ai nevoie. Ai toti prietenii si toate contactele necesare pentru a ti se deschide orice usa. Ai toate oportunitatile si toate resursele pentru a profita de orice posibilitate. Doar imagineaza-ti ca nu ai nici o limita. Daca nu ai avea limite cu referire la ceea ce vrei sa devii sau vrei sa ai, care ar fi obiectivele pe care ti le-ai stabili? Daca ti s-ar garanta un succes rasunator in orice ai alege ca obiectiv, indiferent daca este, ce ai alege? </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65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C899-E570-4783-8D74-0CC162A358EC}"/>
              </a:ext>
            </a:extLst>
          </p:cNvPr>
          <p:cNvSpPr>
            <a:spLocks noGrp="1"/>
          </p:cNvSpPr>
          <p:nvPr>
            <p:ph type="title"/>
          </p:nvPr>
        </p:nvSpPr>
        <p:spPr/>
        <p:txBody>
          <a:bodyPr>
            <a:normAutofit/>
          </a:bodyPr>
          <a:lstStyle/>
          <a:p>
            <a:pPr algn="ct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spatiu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timp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explorare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interioara</a:t>
            </a:r>
            <a:r>
              <a:rPr lang="en-US" sz="2800" dirty="0">
                <a:latin typeface="Arial" panose="020B0604020202020204" pitchFamily="34" charset="0"/>
                <a:cs typeface="Arial" panose="020B0604020202020204" pitchFamily="34" charset="0"/>
                <a:sym typeface="Wingdings" panose="05000000000000000000" pitchFamily="2" charset="2"/>
              </a:rPr>
              <a:t></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851BA1C-A14F-407D-9CE2-2097C83A01A1}"/>
              </a:ext>
            </a:extLst>
          </p:cNvPr>
          <p:cNvSpPr>
            <a:spLocks noGrp="1"/>
          </p:cNvSpPr>
          <p:nvPr>
            <p:ph idx="1"/>
          </p:nvPr>
        </p:nvSpPr>
        <p:spPr>
          <a:xfrm>
            <a:off x="1451579" y="1853755"/>
            <a:ext cx="9603275" cy="3774570"/>
          </a:xfrm>
        </p:spPr>
        <p:txBody>
          <a:bodyPr>
            <a:noAutofit/>
          </a:bodyPr>
          <a:lstStyle/>
          <a:p>
            <a:pPr marL="0" indent="0">
              <a:buNone/>
            </a:pPr>
            <a:r>
              <a:rPr lang="en-US" sz="1800" dirty="0">
                <a:latin typeface="Arial" panose="020B0604020202020204" pitchFamily="34" charset="0"/>
                <a:cs typeface="Arial" panose="020B0604020202020204" pitchFamily="34" charset="0"/>
              </a:rPr>
              <a:t>2. </a:t>
            </a:r>
            <a:r>
              <a:rPr lang="en-US" sz="1800" dirty="0" err="1">
                <a:latin typeface="Arial" panose="020B0604020202020204" pitchFamily="34" charset="0"/>
                <a:cs typeface="Arial" panose="020B0604020202020204" pitchFamily="34" charset="0"/>
              </a:rPr>
              <a:t>Imagineaza-ti</a:t>
            </a:r>
            <a:r>
              <a:rPr lang="en-US" sz="1800" dirty="0">
                <a:latin typeface="Arial" panose="020B0604020202020204" pitchFamily="34" charset="0"/>
                <a:cs typeface="Arial" panose="020B0604020202020204" pitchFamily="34" charset="0"/>
              </a:rPr>
              <a:t> ca ai </a:t>
            </a:r>
            <a:r>
              <a:rPr lang="en-US" sz="1800" dirty="0" err="1">
                <a:latin typeface="Arial" panose="020B0604020202020204" pitchFamily="34" charset="0"/>
                <a:cs typeface="Arial" panose="020B0604020202020204" pitchFamily="34" charset="0"/>
              </a:rPr>
              <a:t>primit</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apel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prin</a:t>
            </a:r>
            <a:r>
              <a:rPr lang="en-US" sz="1800" dirty="0">
                <a:latin typeface="Arial" panose="020B0604020202020204" pitchFamily="34" charset="0"/>
                <a:cs typeface="Arial" panose="020B0604020202020204" pitchFamily="34" charset="0"/>
              </a:rPr>
              <a:t> care ai </a:t>
            </a:r>
            <a:r>
              <a:rPr lang="en-US" sz="1800" dirty="0" err="1">
                <a:latin typeface="Arial" panose="020B0604020202020204" pitchFamily="34" charset="0"/>
                <a:cs typeface="Arial" panose="020B0604020202020204" pitchFamily="34" charset="0"/>
              </a:rPr>
              <a:t>fost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anuntat</a:t>
            </a:r>
            <a:r>
              <a:rPr lang="en-US" sz="1800" dirty="0">
                <a:latin typeface="Arial" panose="020B0604020202020204" pitchFamily="34" charset="0"/>
                <a:cs typeface="Arial" panose="020B0604020202020204" pitchFamily="34" charset="0"/>
              </a:rPr>
              <a:t> ca ai </a:t>
            </a:r>
            <a:r>
              <a:rPr lang="en-US" sz="1800" dirty="0" err="1">
                <a:latin typeface="Arial" panose="020B0604020202020204" pitchFamily="34" charset="0"/>
                <a:cs typeface="Arial" panose="020B0604020202020204" pitchFamily="34" charset="0"/>
              </a:rPr>
              <a:t>castigat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premiul</a:t>
            </a:r>
            <a:r>
              <a:rPr lang="en-US" sz="1800" dirty="0">
                <a:latin typeface="Arial" panose="020B0604020202020204" pitchFamily="34" charset="0"/>
                <a:cs typeface="Arial" panose="020B0604020202020204" pitchFamily="34" charset="0"/>
              </a:rPr>
              <a:t> de un </a:t>
            </a:r>
            <a:r>
              <a:rPr lang="en-US" sz="1800" dirty="0" err="1">
                <a:latin typeface="Arial" panose="020B0604020202020204" pitchFamily="34" charset="0"/>
                <a:cs typeface="Arial" panose="020B0604020202020204" pitchFamily="34" charset="0"/>
              </a:rPr>
              <a:t>milion</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dolari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Exista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doar</a:t>
            </a:r>
            <a:r>
              <a:rPr lang="en-US" sz="1800" dirty="0">
                <a:latin typeface="Arial" panose="020B0604020202020204" pitchFamily="34" charset="0"/>
                <a:cs typeface="Arial" panose="020B0604020202020204" pitchFamily="34" charset="0"/>
              </a:rPr>
              <a:t> o </a:t>
            </a:r>
            <a:r>
              <a:rPr lang="en-US" sz="1800" dirty="0" err="1">
                <a:latin typeface="Arial" panose="020B0604020202020204" pitchFamily="34" charset="0"/>
                <a:cs typeface="Arial" panose="020B0604020202020204" pitchFamily="34" charset="0"/>
              </a:rPr>
              <a:t>singura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intrebare</a:t>
            </a:r>
            <a:r>
              <a:rPr lang="en-US" sz="1800" dirty="0">
                <a:latin typeface="Arial" panose="020B0604020202020204" pitchFamily="34" charset="0"/>
                <a:cs typeface="Arial" panose="020B0604020202020204" pitchFamily="34" charset="0"/>
              </a:rPr>
              <a:t> la care </a:t>
            </a:r>
            <a:r>
              <a:rPr lang="en-US" sz="1800" dirty="0" err="1">
                <a:latin typeface="Arial" panose="020B0604020202020204" pitchFamily="34" charset="0"/>
                <a:cs typeface="Arial" panose="020B0604020202020204" pitchFamily="34" charset="0"/>
              </a:rPr>
              <a:t>sa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raspunzi</a:t>
            </a:r>
            <a:r>
              <a:rPr lang="en-US" sz="1800" dirty="0">
                <a:latin typeface="Arial" panose="020B0604020202020204" pitchFamily="34" charset="0"/>
                <a:cs typeface="Arial" panose="020B0604020202020204" pitchFamily="34" charset="0"/>
              </a:rPr>
              <a:t> ca </a:t>
            </a:r>
            <a:r>
              <a:rPr lang="en-US" sz="1800" dirty="0" err="1">
                <a:latin typeface="Arial" panose="020B0604020202020204" pitchFamily="34" charset="0"/>
                <a:cs typeface="Arial" panose="020B0604020202020204" pitchFamily="34" charset="0"/>
              </a:rPr>
              <a:t>sa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primesti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banii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Trebuie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a:t>
            </a:r>
            <a:r>
              <a:rPr lang="en-US" sz="1800" dirty="0">
                <a:latin typeface="Arial" panose="020B0604020202020204" pitchFamily="34" charset="0"/>
                <a:cs typeface="Arial" panose="020B0604020202020204" pitchFamily="34" charset="0"/>
              </a:rPr>
              <a:t> ii </a:t>
            </a:r>
            <a:r>
              <a:rPr lang="en-US" sz="1800" dirty="0" err="1">
                <a:latin typeface="Arial" panose="020B0604020202020204" pitchFamily="34" charset="0"/>
                <a:cs typeface="Arial" panose="020B0604020202020204" pitchFamily="34" charset="0"/>
              </a:rPr>
              <a:t>spui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apelantului</a:t>
            </a:r>
            <a:r>
              <a:rPr lang="en-US" sz="1800" dirty="0">
                <a:latin typeface="Arial" panose="020B0604020202020204" pitchFamily="34" charset="0"/>
                <a:cs typeface="Arial" panose="020B0604020202020204" pitchFamily="34" charset="0"/>
              </a:rPr>
              <a:t> exact </a:t>
            </a:r>
            <a:r>
              <a:rPr lang="en-US" sz="1800" b="1" dirty="0" err="1">
                <a:latin typeface="Arial" panose="020B0604020202020204" pitchFamily="34" charset="0"/>
                <a:cs typeface="Arial" panose="020B0604020202020204" pitchFamily="34" charset="0"/>
              </a:rPr>
              <a:t>ce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schimbari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vei</a:t>
            </a:r>
            <a:r>
              <a:rPr lang="en-US" sz="1800" b="1" dirty="0">
                <a:latin typeface="Arial" panose="020B0604020202020204" pitchFamily="34" charset="0"/>
                <a:cs typeface="Arial" panose="020B0604020202020204" pitchFamily="34" charset="0"/>
              </a:rPr>
              <a:t> face in </a:t>
            </a:r>
            <a:r>
              <a:rPr lang="en-US" sz="1800" b="1" dirty="0" err="1">
                <a:latin typeface="Arial" panose="020B0604020202020204" pitchFamily="34" charset="0"/>
                <a:cs typeface="Arial" panose="020B0604020202020204" pitchFamily="34" charset="0"/>
              </a:rPr>
              <a:t>viata</a:t>
            </a:r>
            <a:r>
              <a:rPr lang="en-US" sz="1800" b="1" dirty="0">
                <a:latin typeface="Arial" panose="020B0604020202020204" pitchFamily="34" charset="0"/>
                <a:cs typeface="Arial" panose="020B0604020202020204" pitchFamily="34" charset="0"/>
              </a:rPr>
              <a:t> ta </a:t>
            </a:r>
            <a:r>
              <a:rPr lang="en-US" sz="1800" b="1" dirty="0" err="1">
                <a:latin typeface="Arial" panose="020B0604020202020204" pitchFamily="34" charset="0"/>
                <a:cs typeface="Arial" panose="020B0604020202020204" pitchFamily="34" charset="0"/>
              </a:rPr>
              <a:t>dupa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ce</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primesti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banii</a:t>
            </a:r>
            <a:r>
              <a:rPr lang="en-US" sz="1800" b="1" dirty="0">
                <a:latin typeface="Arial" panose="020B0604020202020204" pitchFamily="34" charset="0"/>
                <a:cs typeface="Arial" panose="020B0604020202020204" pitchFamily="34" charset="0"/>
              </a:rPr>
              <a:t> in </a:t>
            </a:r>
            <a:r>
              <a:rPr lang="en-US" sz="1800" b="1" dirty="0" err="1">
                <a:latin typeface="Arial" panose="020B0604020202020204" pitchFamily="34" charset="0"/>
                <a:cs typeface="Arial" panose="020B0604020202020204" pitchFamily="34" charset="0"/>
              </a:rPr>
              <a:t>contul</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bancar</a:t>
            </a:r>
            <a:r>
              <a:rPr lang="en-US" sz="1800" dirty="0">
                <a:latin typeface="Arial" panose="020B0604020202020204" pitchFamily="34" charset="0"/>
                <a:cs typeface="Arial" panose="020B0604020202020204" pitchFamily="34" charset="0"/>
              </a:rPr>
              <a:t>. Cum ai </a:t>
            </a:r>
            <a:r>
              <a:rPr lang="en-US" sz="1800" dirty="0" err="1">
                <a:latin typeface="Arial" panose="020B0604020202020204" pitchFamily="34" charset="0"/>
                <a:cs typeface="Arial" panose="020B0604020202020204" pitchFamily="34" charset="0"/>
              </a:rPr>
              <a:t>raspunde</a:t>
            </a:r>
            <a:r>
              <a:rPr lang="en-US" sz="1800" dirty="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8CC7EB-4262-439C-B6C4-A9731259759B}"/>
              </a:ext>
            </a:extLst>
          </p:cNvPr>
          <p:cNvPicPr>
            <a:picLocks noChangeAspect="1"/>
          </p:cNvPicPr>
          <p:nvPr/>
        </p:nvPicPr>
        <p:blipFill>
          <a:blip r:embed="rId2"/>
          <a:stretch>
            <a:fillRect/>
          </a:stretch>
        </p:blipFill>
        <p:spPr>
          <a:xfrm>
            <a:off x="4110893" y="3219937"/>
            <a:ext cx="3923322" cy="2633785"/>
          </a:xfrm>
          <a:prstGeom prst="rect">
            <a:avLst/>
          </a:prstGeom>
        </p:spPr>
      </p:pic>
    </p:spTree>
    <p:extLst>
      <p:ext uri="{BB962C8B-B14F-4D97-AF65-F5344CB8AC3E}">
        <p14:creationId xmlns:p14="http://schemas.microsoft.com/office/powerpoint/2010/main" val="6652667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2851</TotalTime>
  <Words>1423</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Gill Sans MT</vt:lpstr>
      <vt:lpstr>Symbol</vt:lpstr>
      <vt:lpstr>Times New Roman</vt:lpstr>
      <vt:lpstr>Wingdings</vt:lpstr>
      <vt:lpstr>Gallery</vt:lpstr>
      <vt:lpstr>PowerPoint Presentation</vt:lpstr>
      <vt:lpstr> CE ESTE VOCATIA?   </vt:lpstr>
      <vt:lpstr> Ce inseamna vocatia?</vt:lpstr>
      <vt:lpstr> TEST HOLLAND </vt:lpstr>
      <vt:lpstr> METODE DE DESCOPERIRE A VOCATIEI</vt:lpstr>
      <vt:lpstr>  METODE DE DESCOPERIRE A VOCATIEI   </vt:lpstr>
      <vt:lpstr>  IKIGAI   </vt:lpstr>
      <vt:lpstr> spatiu si timp pentru explorare interioara</vt:lpstr>
      <vt:lpstr> spatiu si timp pentru explorare interioara</vt:lpstr>
      <vt:lpstr> spatiu si timp pentru explorare interioara</vt:lpstr>
      <vt:lpstr> Caracteristicile vocatiei</vt:lpstr>
      <vt:lpstr> Caracteristicile vocatiei</vt:lpstr>
      <vt:lpstr> EXERCITIU Design al stilului de viata:  </vt:lpstr>
      <vt:lpstr>PLAN CONCRET DE ACTIUNE PT INDEPLINIREA OBIECTIVULUI VOCATIONAL:   </vt:lpstr>
      <vt:lpstr> PLAN PENTRU A INTRA IN STAREA DE FLUX  </vt:lpstr>
      <vt:lpstr> recomandari vocationale</vt:lpstr>
      <vt:lpstr> ETAPE DE DESCOPERIRE A VOCATIEI:  </vt:lpstr>
      <vt:lpstr>     Mult success in gasirea vocatiei!</vt:lpstr>
      <vt:lpstr> Va multumesc pentru participare!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SUCCESS MINDSET IN 2020-coaching perspective</dc:title>
  <dc:creator>Mihnea</dc:creator>
  <cp:lastModifiedBy>Mihnea</cp:lastModifiedBy>
  <cp:revision>233</cp:revision>
  <dcterms:created xsi:type="dcterms:W3CDTF">2020-09-02T08:01:46Z</dcterms:created>
  <dcterms:modified xsi:type="dcterms:W3CDTF">2020-12-02T09:24:29Z</dcterms:modified>
</cp:coreProperties>
</file>