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4" r:id="rId2"/>
    <p:sldId id="258" r:id="rId3"/>
    <p:sldId id="259" r:id="rId4"/>
    <p:sldId id="260" r:id="rId5"/>
    <p:sldId id="261" r:id="rId6"/>
    <p:sldId id="262" r:id="rId7"/>
    <p:sldId id="264" r:id="rId8"/>
    <p:sldId id="265" r:id="rId9"/>
    <p:sldId id="266" r:id="rId10"/>
    <p:sldId id="267" r:id="rId11"/>
    <p:sldId id="268" r:id="rId12"/>
    <p:sldId id="269" r:id="rId13"/>
    <p:sldId id="270" r:id="rId14"/>
    <p:sldId id="271" r:id="rId15"/>
    <p:sldId id="273"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907DC7B-8AA1-4AF9-B876-35DFD28D7FC8}" type="datetimeFigureOut">
              <a:rPr lang="en-US" smtClean="0"/>
              <a:t>3/10/2021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6D333-5617-4010-8263-4CC97C8D08C3}" type="slidenum">
              <a:rPr lang="en-US" smtClean="0"/>
              <a:t>‹#›</a:t>
            </a:fld>
            <a:endParaRPr lang="en-US"/>
          </a:p>
        </p:txBody>
      </p:sp>
    </p:spTree>
    <p:extLst>
      <p:ext uri="{BB962C8B-B14F-4D97-AF65-F5344CB8AC3E}">
        <p14:creationId xmlns:p14="http://schemas.microsoft.com/office/powerpoint/2010/main" val="4097125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907DC7B-8AA1-4AF9-B876-35DFD28D7FC8}" type="datetimeFigureOut">
              <a:rPr lang="en-US" smtClean="0"/>
              <a:t>3/10/2021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6D333-5617-4010-8263-4CC97C8D08C3}" type="slidenum">
              <a:rPr lang="en-US" smtClean="0"/>
              <a:t>‹#›</a:t>
            </a:fld>
            <a:endParaRPr lang="en-US"/>
          </a:p>
        </p:txBody>
      </p:sp>
    </p:spTree>
    <p:extLst>
      <p:ext uri="{BB962C8B-B14F-4D97-AF65-F5344CB8AC3E}">
        <p14:creationId xmlns:p14="http://schemas.microsoft.com/office/powerpoint/2010/main" val="215933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907DC7B-8AA1-4AF9-B876-35DFD28D7FC8}" type="datetimeFigureOut">
              <a:rPr lang="en-US" smtClean="0"/>
              <a:t>3/10/2021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6D333-5617-4010-8263-4CC97C8D08C3}"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9908565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907DC7B-8AA1-4AF9-B876-35DFD28D7FC8}" type="datetimeFigureOut">
              <a:rPr lang="en-US" smtClean="0"/>
              <a:t>3/10/2021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6D333-5617-4010-8263-4CC97C8D08C3}" type="slidenum">
              <a:rPr lang="en-US" smtClean="0"/>
              <a:t>‹#›</a:t>
            </a:fld>
            <a:endParaRPr lang="en-US"/>
          </a:p>
        </p:txBody>
      </p:sp>
    </p:spTree>
    <p:extLst>
      <p:ext uri="{BB962C8B-B14F-4D97-AF65-F5344CB8AC3E}">
        <p14:creationId xmlns:p14="http://schemas.microsoft.com/office/powerpoint/2010/main" val="26458845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907DC7B-8AA1-4AF9-B876-35DFD28D7FC8}" type="datetimeFigureOut">
              <a:rPr lang="en-US" smtClean="0"/>
              <a:t>3/10/2021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6D333-5617-4010-8263-4CC97C8D08C3}"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788450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907DC7B-8AA1-4AF9-B876-35DFD28D7FC8}" type="datetimeFigureOut">
              <a:rPr lang="en-US" smtClean="0"/>
              <a:t>3/10/2021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6D333-5617-4010-8263-4CC97C8D08C3}" type="slidenum">
              <a:rPr lang="en-US" smtClean="0"/>
              <a:t>‹#›</a:t>
            </a:fld>
            <a:endParaRPr lang="en-US"/>
          </a:p>
        </p:txBody>
      </p:sp>
    </p:spTree>
    <p:extLst>
      <p:ext uri="{BB962C8B-B14F-4D97-AF65-F5344CB8AC3E}">
        <p14:creationId xmlns:p14="http://schemas.microsoft.com/office/powerpoint/2010/main" val="1877009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07DC7B-8AA1-4AF9-B876-35DFD28D7FC8}" type="datetimeFigureOut">
              <a:rPr lang="en-US" smtClean="0"/>
              <a:t>3/10/2021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6D333-5617-4010-8263-4CC97C8D08C3}" type="slidenum">
              <a:rPr lang="en-US" smtClean="0"/>
              <a:t>‹#›</a:t>
            </a:fld>
            <a:endParaRPr lang="en-US"/>
          </a:p>
        </p:txBody>
      </p:sp>
    </p:spTree>
    <p:extLst>
      <p:ext uri="{BB962C8B-B14F-4D97-AF65-F5344CB8AC3E}">
        <p14:creationId xmlns:p14="http://schemas.microsoft.com/office/powerpoint/2010/main" val="39474563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07DC7B-8AA1-4AF9-B876-35DFD28D7FC8}" type="datetimeFigureOut">
              <a:rPr lang="en-US" smtClean="0"/>
              <a:t>3/10/2021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6D333-5617-4010-8263-4CC97C8D08C3}" type="slidenum">
              <a:rPr lang="en-US" smtClean="0"/>
              <a:t>‹#›</a:t>
            </a:fld>
            <a:endParaRPr lang="en-US"/>
          </a:p>
        </p:txBody>
      </p:sp>
    </p:spTree>
    <p:extLst>
      <p:ext uri="{BB962C8B-B14F-4D97-AF65-F5344CB8AC3E}">
        <p14:creationId xmlns:p14="http://schemas.microsoft.com/office/powerpoint/2010/main" val="1434200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07DC7B-8AA1-4AF9-B876-35DFD28D7FC8}" type="datetimeFigureOut">
              <a:rPr lang="en-US" smtClean="0"/>
              <a:t>3/10/2021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6D333-5617-4010-8263-4CC97C8D08C3}" type="slidenum">
              <a:rPr lang="en-US" smtClean="0"/>
              <a:t>‹#›</a:t>
            </a:fld>
            <a:endParaRPr lang="en-US"/>
          </a:p>
        </p:txBody>
      </p:sp>
    </p:spTree>
    <p:extLst>
      <p:ext uri="{BB962C8B-B14F-4D97-AF65-F5344CB8AC3E}">
        <p14:creationId xmlns:p14="http://schemas.microsoft.com/office/powerpoint/2010/main" val="17152252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907DC7B-8AA1-4AF9-B876-35DFD28D7FC8}" type="datetimeFigureOut">
              <a:rPr lang="en-US" smtClean="0"/>
              <a:t>3/10/2021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6D333-5617-4010-8263-4CC97C8D08C3}" type="slidenum">
              <a:rPr lang="en-US" smtClean="0"/>
              <a:t>‹#›</a:t>
            </a:fld>
            <a:endParaRPr lang="en-US"/>
          </a:p>
        </p:txBody>
      </p:sp>
    </p:spTree>
    <p:extLst>
      <p:ext uri="{BB962C8B-B14F-4D97-AF65-F5344CB8AC3E}">
        <p14:creationId xmlns:p14="http://schemas.microsoft.com/office/powerpoint/2010/main" val="641282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907DC7B-8AA1-4AF9-B876-35DFD28D7FC8}" type="datetimeFigureOut">
              <a:rPr lang="en-US" smtClean="0"/>
              <a:t>3/10/2021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E6D333-5617-4010-8263-4CC97C8D08C3}" type="slidenum">
              <a:rPr lang="en-US" smtClean="0"/>
              <a:t>‹#›</a:t>
            </a:fld>
            <a:endParaRPr lang="en-US"/>
          </a:p>
        </p:txBody>
      </p:sp>
    </p:spTree>
    <p:extLst>
      <p:ext uri="{BB962C8B-B14F-4D97-AF65-F5344CB8AC3E}">
        <p14:creationId xmlns:p14="http://schemas.microsoft.com/office/powerpoint/2010/main" val="2359893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907DC7B-8AA1-4AF9-B876-35DFD28D7FC8}" type="datetimeFigureOut">
              <a:rPr lang="en-US" smtClean="0"/>
              <a:t>3/10/2021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E6D333-5617-4010-8263-4CC97C8D08C3}" type="slidenum">
              <a:rPr lang="en-US" smtClean="0"/>
              <a:t>‹#›</a:t>
            </a:fld>
            <a:endParaRPr lang="en-US"/>
          </a:p>
        </p:txBody>
      </p:sp>
    </p:spTree>
    <p:extLst>
      <p:ext uri="{BB962C8B-B14F-4D97-AF65-F5344CB8AC3E}">
        <p14:creationId xmlns:p14="http://schemas.microsoft.com/office/powerpoint/2010/main" val="1604654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907DC7B-8AA1-4AF9-B876-35DFD28D7FC8}" type="datetimeFigureOut">
              <a:rPr lang="en-US" smtClean="0"/>
              <a:t>3/10/2021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E6D333-5617-4010-8263-4CC97C8D08C3}" type="slidenum">
              <a:rPr lang="en-US" smtClean="0"/>
              <a:t>‹#›</a:t>
            </a:fld>
            <a:endParaRPr lang="en-US"/>
          </a:p>
        </p:txBody>
      </p:sp>
    </p:spTree>
    <p:extLst>
      <p:ext uri="{BB962C8B-B14F-4D97-AF65-F5344CB8AC3E}">
        <p14:creationId xmlns:p14="http://schemas.microsoft.com/office/powerpoint/2010/main" val="539183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07DC7B-8AA1-4AF9-B876-35DFD28D7FC8}" type="datetimeFigureOut">
              <a:rPr lang="en-US" smtClean="0"/>
              <a:t>3/10/2021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E6D333-5617-4010-8263-4CC97C8D08C3}" type="slidenum">
              <a:rPr lang="en-US" smtClean="0"/>
              <a:t>‹#›</a:t>
            </a:fld>
            <a:endParaRPr lang="en-US"/>
          </a:p>
        </p:txBody>
      </p:sp>
    </p:spTree>
    <p:extLst>
      <p:ext uri="{BB962C8B-B14F-4D97-AF65-F5344CB8AC3E}">
        <p14:creationId xmlns:p14="http://schemas.microsoft.com/office/powerpoint/2010/main" val="2640217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907DC7B-8AA1-4AF9-B876-35DFD28D7FC8}" type="datetimeFigureOut">
              <a:rPr lang="en-US" smtClean="0"/>
              <a:t>3/10/2021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E6D333-5617-4010-8263-4CC97C8D08C3}" type="slidenum">
              <a:rPr lang="en-US" smtClean="0"/>
              <a:t>‹#›</a:t>
            </a:fld>
            <a:endParaRPr lang="en-US"/>
          </a:p>
        </p:txBody>
      </p:sp>
    </p:spTree>
    <p:extLst>
      <p:ext uri="{BB962C8B-B14F-4D97-AF65-F5344CB8AC3E}">
        <p14:creationId xmlns:p14="http://schemas.microsoft.com/office/powerpoint/2010/main" val="1054457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907DC7B-8AA1-4AF9-B876-35DFD28D7FC8}" type="datetimeFigureOut">
              <a:rPr lang="en-US" smtClean="0"/>
              <a:t>3/10/2021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E6D333-5617-4010-8263-4CC97C8D08C3}" type="slidenum">
              <a:rPr lang="en-US" smtClean="0"/>
              <a:t>‹#›</a:t>
            </a:fld>
            <a:endParaRPr lang="en-US"/>
          </a:p>
        </p:txBody>
      </p:sp>
    </p:spTree>
    <p:extLst>
      <p:ext uri="{BB962C8B-B14F-4D97-AF65-F5344CB8AC3E}">
        <p14:creationId xmlns:p14="http://schemas.microsoft.com/office/powerpoint/2010/main" val="3829860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907DC7B-8AA1-4AF9-B876-35DFD28D7FC8}" type="datetimeFigureOut">
              <a:rPr lang="en-US" smtClean="0"/>
              <a:t>3/10/2021</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EE6D333-5617-4010-8263-4CC97C8D08C3}" type="slidenum">
              <a:rPr lang="en-US" smtClean="0"/>
              <a:t>‹#›</a:t>
            </a:fld>
            <a:endParaRPr lang="en-US"/>
          </a:p>
        </p:txBody>
      </p:sp>
    </p:spTree>
    <p:extLst>
      <p:ext uri="{BB962C8B-B14F-4D97-AF65-F5344CB8AC3E}">
        <p14:creationId xmlns:p14="http://schemas.microsoft.com/office/powerpoint/2010/main" val="16513817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22E80-B65D-4CAE-8CE1-104D14124B19}"/>
              </a:ext>
            </a:extLst>
          </p:cNvPr>
          <p:cNvSpPr>
            <a:spLocks noGrp="1"/>
          </p:cNvSpPr>
          <p:nvPr>
            <p:ph type="title"/>
          </p:nvPr>
        </p:nvSpPr>
        <p:spPr>
          <a:xfrm>
            <a:off x="0" y="751018"/>
            <a:ext cx="11116112" cy="2168350"/>
          </a:xfrm>
        </p:spPr>
        <p:txBody>
          <a:bodyPr>
            <a:normAutofit/>
          </a:bodyPr>
          <a:lstStyle/>
          <a:p>
            <a:pPr algn="ctr"/>
            <a:r>
              <a:rPr lang="en-US" dirty="0"/>
              <a:t>Business canvas model</a:t>
            </a:r>
            <a:endParaRPr lang="en-US" b="1" dirty="0"/>
          </a:p>
        </p:txBody>
      </p:sp>
      <p:sp>
        <p:nvSpPr>
          <p:cNvPr id="3" name="TextBox 2">
            <a:extLst>
              <a:ext uri="{FF2B5EF4-FFF2-40B4-BE49-F238E27FC236}">
                <a16:creationId xmlns:a16="http://schemas.microsoft.com/office/drawing/2014/main" id="{2C4FB74B-EF6E-4A2D-81E3-9D592733F0BD}"/>
              </a:ext>
            </a:extLst>
          </p:cNvPr>
          <p:cNvSpPr txBox="1"/>
          <p:nvPr/>
        </p:nvSpPr>
        <p:spPr>
          <a:xfrm>
            <a:off x="956345" y="3429000"/>
            <a:ext cx="9169166" cy="769441"/>
          </a:xfrm>
          <a:prstGeom prst="rect">
            <a:avLst/>
          </a:prstGeom>
          <a:noFill/>
        </p:spPr>
        <p:txBody>
          <a:bodyPr wrap="square" rtlCol="0">
            <a:spAutoFit/>
          </a:bodyPr>
          <a:lstStyle/>
          <a:p>
            <a:pPr algn="ctr"/>
            <a:r>
              <a:rPr lang="en-US" sz="4400" dirty="0"/>
              <a:t> 9 step model to validate a start up </a:t>
            </a:r>
          </a:p>
        </p:txBody>
      </p:sp>
      <p:sp>
        <p:nvSpPr>
          <p:cNvPr id="4" name="TextBox 3">
            <a:extLst>
              <a:ext uri="{FF2B5EF4-FFF2-40B4-BE49-F238E27FC236}">
                <a16:creationId xmlns:a16="http://schemas.microsoft.com/office/drawing/2014/main" id="{D06D51FB-97DD-4CF8-B4D0-7BA4D0F777FF}"/>
              </a:ext>
            </a:extLst>
          </p:cNvPr>
          <p:cNvSpPr txBox="1"/>
          <p:nvPr/>
        </p:nvSpPr>
        <p:spPr>
          <a:xfrm>
            <a:off x="1577130" y="5771626"/>
            <a:ext cx="8170877" cy="369332"/>
          </a:xfrm>
          <a:prstGeom prst="rect">
            <a:avLst/>
          </a:prstGeom>
          <a:noFill/>
        </p:spPr>
        <p:txBody>
          <a:bodyPr wrap="square" rtlCol="0">
            <a:spAutoFit/>
          </a:bodyPr>
          <a:lstStyle/>
          <a:p>
            <a:r>
              <a:rPr lang="en-US" dirty="0"/>
              <a:t>Pictures are copyright protected to validatestartup.com/</a:t>
            </a:r>
          </a:p>
        </p:txBody>
      </p:sp>
    </p:spTree>
    <p:extLst>
      <p:ext uri="{BB962C8B-B14F-4D97-AF65-F5344CB8AC3E}">
        <p14:creationId xmlns:p14="http://schemas.microsoft.com/office/powerpoint/2010/main" val="36990541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7.Key Partners  </a:t>
            </a:r>
            <a:r>
              <a:rPr lang="en-US" sz="2000" dirty="0"/>
              <a:t>The </a:t>
            </a:r>
            <a:r>
              <a:rPr lang="en-US" sz="2000" dirty="0" err="1"/>
              <a:t>Resursele</a:t>
            </a:r>
            <a:r>
              <a:rPr lang="en-US" sz="2000" dirty="0"/>
              <a:t> </a:t>
            </a:r>
            <a:r>
              <a:rPr lang="en-US" sz="2000" dirty="0" err="1"/>
              <a:t>umane</a:t>
            </a:r>
            <a:r>
              <a:rPr lang="en-US" sz="2000" dirty="0"/>
              <a:t>  </a:t>
            </a:r>
            <a:r>
              <a:rPr lang="en-US" sz="2000" dirty="0" err="1"/>
              <a:t>si</a:t>
            </a:r>
            <a:r>
              <a:rPr lang="en-US" sz="2000" dirty="0"/>
              <a:t> </a:t>
            </a:r>
            <a:r>
              <a:rPr lang="en-US" sz="2000" dirty="0" err="1"/>
              <a:t>partenerii</a:t>
            </a:r>
            <a:r>
              <a:rPr lang="en-US" sz="2000" dirty="0"/>
              <a:t> </a:t>
            </a:r>
            <a:r>
              <a:rPr lang="en-US" sz="2000" dirty="0" err="1"/>
              <a:t>strategici</a:t>
            </a:r>
            <a:r>
              <a:rPr lang="en-US" sz="2000" dirty="0"/>
              <a:t> de care </a:t>
            </a:r>
            <a:r>
              <a:rPr lang="en-US" sz="2000" dirty="0" err="1"/>
              <a:t>ai</a:t>
            </a:r>
            <a:r>
              <a:rPr lang="en-US" sz="2000" dirty="0"/>
              <a:t> </a:t>
            </a:r>
            <a:r>
              <a:rPr lang="en-US" sz="2000" dirty="0" err="1"/>
              <a:t>nevoie</a:t>
            </a:r>
            <a:r>
              <a:rPr lang="en-US" sz="2000" dirty="0"/>
              <a:t> ca </a:t>
            </a:r>
            <a:r>
              <a:rPr lang="en-US" sz="2000" dirty="0" err="1"/>
              <a:t>sa</a:t>
            </a:r>
            <a:r>
              <a:rPr lang="en-US" sz="2000" dirty="0"/>
              <a:t> </a:t>
            </a:r>
            <a:r>
              <a:rPr lang="en-US" sz="2000" dirty="0" err="1"/>
              <a:t>iti</a:t>
            </a:r>
            <a:r>
              <a:rPr lang="en-US" sz="2000" dirty="0"/>
              <a:t> </a:t>
            </a:r>
            <a:r>
              <a:rPr lang="en-US" sz="2000" dirty="0" err="1"/>
              <a:t>transformi</a:t>
            </a:r>
            <a:r>
              <a:rPr lang="en-US" sz="2000" dirty="0"/>
              <a:t> </a:t>
            </a:r>
            <a:r>
              <a:rPr lang="en-US" sz="2000" dirty="0" err="1"/>
              <a:t>afacerea</a:t>
            </a:r>
            <a:r>
              <a:rPr lang="en-US" sz="2000" dirty="0"/>
              <a:t> in </a:t>
            </a:r>
            <a:r>
              <a:rPr lang="en-US" sz="2000" dirty="0" err="1"/>
              <a:t>una</a:t>
            </a:r>
            <a:r>
              <a:rPr lang="en-US" sz="2000" dirty="0"/>
              <a:t> de </a:t>
            </a:r>
            <a:r>
              <a:rPr lang="en-US" sz="2000" dirty="0" err="1"/>
              <a:t>succes</a:t>
            </a:r>
            <a:r>
              <a:rPr lang="en-US" sz="2000" dirty="0"/>
              <a:t>.</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900001"/>
            <a:ext cx="10515600" cy="3392687"/>
          </a:xfrm>
        </p:spPr>
      </p:pic>
    </p:spTree>
    <p:extLst>
      <p:ext uri="{BB962C8B-B14F-4D97-AF65-F5344CB8AC3E}">
        <p14:creationId xmlns:p14="http://schemas.microsoft.com/office/powerpoint/2010/main" val="18133424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8.Cost </a:t>
            </a:r>
            <a:r>
              <a:rPr lang="en-US" sz="2000" dirty="0"/>
              <a:t>– </a:t>
            </a:r>
            <a:r>
              <a:rPr lang="en-US" sz="2000" dirty="0" err="1"/>
              <a:t>costurile</a:t>
            </a:r>
            <a:r>
              <a:rPr lang="en-US" sz="2000" dirty="0"/>
              <a:t> implicate in </a:t>
            </a:r>
            <a:r>
              <a:rPr lang="en-US" sz="2000" dirty="0" err="1"/>
              <a:t>desfasurarea</a:t>
            </a:r>
            <a:r>
              <a:rPr lang="en-US" sz="2000" dirty="0"/>
              <a:t> </a:t>
            </a:r>
            <a:r>
              <a:rPr lang="en-US" sz="2000" dirty="0" err="1"/>
              <a:t>activitatii</a:t>
            </a:r>
            <a:r>
              <a:rPr lang="en-US" sz="2000" dirty="0"/>
              <a:t> </a:t>
            </a:r>
            <a:br>
              <a:rPr lang="en-US"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447" y="1027906"/>
            <a:ext cx="11070950" cy="4419305"/>
          </a:xfrm>
          <a:prstGeom prst="rect">
            <a:avLst/>
          </a:prstGeom>
        </p:spPr>
      </p:pic>
    </p:spTree>
    <p:extLst>
      <p:ext uri="{BB962C8B-B14F-4D97-AF65-F5344CB8AC3E}">
        <p14:creationId xmlns:p14="http://schemas.microsoft.com/office/powerpoint/2010/main" val="42855700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9.</a:t>
            </a:r>
            <a:r>
              <a:rPr lang="en-US" b="1" dirty="0"/>
              <a:t> Revenue </a:t>
            </a:r>
            <a:r>
              <a:rPr lang="en-US" sz="2000" dirty="0" err="1"/>
              <a:t>plata</a:t>
            </a:r>
            <a:r>
              <a:rPr lang="en-US" sz="2000" dirty="0"/>
              <a:t> </a:t>
            </a:r>
            <a:r>
              <a:rPr lang="en-US" sz="2000" dirty="0" err="1"/>
              <a:t>pe</a:t>
            </a:r>
            <a:r>
              <a:rPr lang="en-US" sz="2000" dirty="0"/>
              <a:t> care o </a:t>
            </a:r>
            <a:r>
              <a:rPr lang="en-US" sz="2000" dirty="0" err="1"/>
              <a:t>primesti</a:t>
            </a:r>
            <a:r>
              <a:rPr lang="en-US" sz="2000" dirty="0"/>
              <a:t> de la </a:t>
            </a:r>
            <a:r>
              <a:rPr lang="en-US" sz="2000" dirty="0" err="1"/>
              <a:t>fiecare</a:t>
            </a:r>
            <a:r>
              <a:rPr lang="en-US" sz="2000" dirty="0"/>
              <a:t> client </a:t>
            </a:r>
            <a:r>
              <a:rPr lang="en-US" sz="2000" dirty="0" err="1"/>
              <a:t>pentru</a:t>
            </a:r>
            <a:r>
              <a:rPr lang="en-US" sz="2000" dirty="0"/>
              <a:t> </a:t>
            </a:r>
            <a:r>
              <a:rPr lang="en-US" sz="2000" dirty="0" err="1"/>
              <a:t>fiecare</a:t>
            </a:r>
            <a:r>
              <a:rPr lang="en-US" sz="2000" dirty="0"/>
              <a:t>  </a:t>
            </a:r>
            <a:r>
              <a:rPr lang="en-US" sz="2000" dirty="0" err="1"/>
              <a:t>produs</a:t>
            </a:r>
            <a:r>
              <a:rPr lang="en-US" sz="2000" dirty="0"/>
              <a:t> </a:t>
            </a:r>
            <a:r>
              <a:rPr lang="en-US" sz="2000" dirty="0" err="1"/>
              <a:t>sau</a:t>
            </a:r>
            <a:r>
              <a:rPr lang="en-US" sz="2000" dirty="0"/>
              <a:t> </a:t>
            </a:r>
            <a:r>
              <a:rPr lang="en-US" sz="2000" dirty="0" err="1"/>
              <a:t>serviciu</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5403" y="1481007"/>
            <a:ext cx="10783033" cy="3535129"/>
          </a:xfrm>
          <a:prstGeom prst="rect">
            <a:avLst/>
          </a:prstGeom>
        </p:spPr>
      </p:pic>
    </p:spTree>
    <p:extLst>
      <p:ext uri="{BB962C8B-B14F-4D97-AF65-F5344CB8AC3E}">
        <p14:creationId xmlns:p14="http://schemas.microsoft.com/office/powerpoint/2010/main" val="17681489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10.Sustainability- </a:t>
            </a:r>
            <a:r>
              <a:rPr lang="en-US" sz="2000" dirty="0" err="1"/>
              <a:t>satisfacerea</a:t>
            </a:r>
            <a:r>
              <a:rPr lang="en-US" sz="2000" dirty="0"/>
              <a:t> </a:t>
            </a:r>
            <a:r>
              <a:rPr lang="en-US" sz="2000" dirty="0" err="1"/>
              <a:t>nevoilor</a:t>
            </a:r>
            <a:r>
              <a:rPr lang="en-US" sz="2000" dirty="0"/>
              <a:t> </a:t>
            </a:r>
            <a:r>
              <a:rPr lang="en-US" sz="2000" dirty="0" err="1"/>
              <a:t>prezente</a:t>
            </a:r>
            <a:r>
              <a:rPr lang="en-US" sz="2000" dirty="0"/>
              <a:t> </a:t>
            </a:r>
            <a:r>
              <a:rPr lang="en-US" sz="2000" dirty="0" err="1"/>
              <a:t>fara</a:t>
            </a:r>
            <a:r>
              <a:rPr lang="en-US" sz="2000" dirty="0"/>
              <a:t> a </a:t>
            </a:r>
            <a:r>
              <a:rPr lang="en-US" sz="2000" dirty="0" err="1"/>
              <a:t>compromite</a:t>
            </a:r>
            <a:r>
              <a:rPr lang="en-US" sz="2000" dirty="0"/>
              <a:t> </a:t>
            </a:r>
            <a:r>
              <a:rPr lang="en-US" sz="2000" dirty="0" err="1"/>
              <a:t>capacitatea</a:t>
            </a:r>
            <a:r>
              <a:rPr lang="en-US" sz="2000" dirty="0"/>
              <a:t> </a:t>
            </a:r>
            <a:r>
              <a:rPr lang="en-US" sz="2000" dirty="0" err="1"/>
              <a:t>generatiilor</a:t>
            </a:r>
            <a:r>
              <a:rPr lang="en-US" sz="2000" dirty="0"/>
              <a:t> </a:t>
            </a:r>
            <a:r>
              <a:rPr lang="en-US" sz="2000" dirty="0" err="1"/>
              <a:t>viitoare</a:t>
            </a:r>
            <a:r>
              <a:rPr lang="en-US" sz="2000" dirty="0"/>
              <a:t> de a-</a:t>
            </a:r>
            <a:r>
              <a:rPr lang="en-US" sz="2000" dirty="0" err="1"/>
              <a:t>si</a:t>
            </a:r>
            <a:r>
              <a:rPr lang="en-US" sz="2000" dirty="0"/>
              <a:t> satisfice </a:t>
            </a:r>
            <a:r>
              <a:rPr lang="en-US" sz="2000" dirty="0" err="1"/>
              <a:t>nevoile</a:t>
            </a:r>
            <a:r>
              <a:rPr lang="en-US" sz="2000" dirty="0"/>
              <a:t> </a:t>
            </a:r>
            <a:r>
              <a:rPr lang="en-US" sz="2000" dirty="0" err="1"/>
              <a:t>lor</a:t>
            </a:r>
            <a:r>
              <a:rPr lang="en-US" sz="2000" dirty="0"/>
              <a:t> .</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199" y="1442840"/>
            <a:ext cx="9272451" cy="4941370"/>
          </a:xfrm>
          <a:prstGeom prst="rect">
            <a:avLst/>
          </a:prstGeom>
        </p:spPr>
      </p:pic>
    </p:spTree>
    <p:extLst>
      <p:ext uri="{BB962C8B-B14F-4D97-AF65-F5344CB8AC3E}">
        <p14:creationId xmlns:p14="http://schemas.microsoft.com/office/powerpoint/2010/main" val="3543880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Testarea</a:t>
            </a:r>
            <a:r>
              <a:rPr lang="en-US" dirty="0"/>
              <a:t> </a:t>
            </a:r>
            <a:r>
              <a:rPr lang="en-US" dirty="0" err="1"/>
              <a:t>ipotezelor</a:t>
            </a:r>
            <a:r>
              <a:rPr lang="en-US" dirty="0"/>
              <a:t> </a:t>
            </a:r>
          </a:p>
        </p:txBody>
      </p:sp>
      <p:pic>
        <p:nvPicPr>
          <p:cNvPr id="4" name="Content Placeholder 3"/>
          <p:cNvPicPr>
            <a:picLocks noGrp="1" noChangeAspect="1"/>
          </p:cNvPicPr>
          <p:nvPr>
            <p:ph idx="1"/>
          </p:nvPr>
        </p:nvPicPr>
        <p:blipFill>
          <a:blip r:embed="rId2"/>
          <a:stretch>
            <a:fillRect/>
          </a:stretch>
        </p:blipFill>
        <p:spPr>
          <a:xfrm>
            <a:off x="1588512" y="2160588"/>
            <a:ext cx="6775013" cy="3881437"/>
          </a:xfrm>
          <a:prstGeom prst="rect">
            <a:avLst/>
          </a:prstGeom>
        </p:spPr>
      </p:pic>
    </p:spTree>
    <p:extLst>
      <p:ext uri="{BB962C8B-B14F-4D97-AF65-F5344CB8AC3E}">
        <p14:creationId xmlns:p14="http://schemas.microsoft.com/office/powerpoint/2010/main" val="41438554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Testarea</a:t>
            </a:r>
            <a:r>
              <a:rPr lang="en-GB" dirty="0"/>
              <a:t> </a:t>
            </a:r>
            <a:r>
              <a:rPr lang="en-GB" dirty="0" err="1"/>
              <a:t>ipotezelor</a:t>
            </a:r>
            <a:endParaRPr lang="en-GB" dirty="0"/>
          </a:p>
        </p:txBody>
      </p:sp>
      <p:sp>
        <p:nvSpPr>
          <p:cNvPr id="3" name="Content Placeholder 2"/>
          <p:cNvSpPr>
            <a:spLocks noGrp="1"/>
          </p:cNvSpPr>
          <p:nvPr>
            <p:ph idx="1"/>
          </p:nvPr>
        </p:nvSpPr>
        <p:spPr/>
        <p:txBody>
          <a:bodyPr>
            <a:normAutofit fontScale="92500"/>
          </a:bodyPr>
          <a:lstStyle/>
          <a:p>
            <a:pPr lvl="0"/>
            <a:r>
              <a:rPr lang="ro-RO" dirty="0"/>
              <a:t>Cercetari On line  -</a:t>
            </a:r>
            <a:r>
              <a:rPr lang="ro-RO" b="1" dirty="0"/>
              <a:t>Online Research – </a:t>
            </a:r>
            <a:r>
              <a:rPr lang="ro-RO" dirty="0"/>
              <a:t>In societatea actuala, in mediul on-line exista foarte multe informatii care te pot ajuta in testarea presupunerilor facute. Documentare, forumuri si mai ales site uri de specialitate.</a:t>
            </a:r>
            <a:endParaRPr lang="en-GB" dirty="0"/>
          </a:p>
          <a:p>
            <a:pPr lvl="0"/>
            <a:r>
              <a:rPr lang="ro-RO" dirty="0"/>
              <a:t>Observatia – </a:t>
            </a:r>
            <a:r>
              <a:rPr lang="ro-RO" b="1" dirty="0"/>
              <a:t>Observation – </a:t>
            </a:r>
            <a:r>
              <a:rPr lang="ro-RO" dirty="0"/>
              <a:t>prin observarea putem vedea ce fac alte afaceri asemanatoare, ce fac bine dar mai ales ce ii nemultumeste pe actualii lor clienti. </a:t>
            </a:r>
            <a:endParaRPr lang="en-GB" dirty="0"/>
          </a:p>
          <a:p>
            <a:pPr lvl="0"/>
            <a:r>
              <a:rPr lang="ro-RO" dirty="0"/>
              <a:t>Interviu / Convorbiri -</a:t>
            </a:r>
            <a:r>
              <a:rPr lang="ro-RO" b="1" dirty="0"/>
              <a:t>Conversations/ Interviews – </a:t>
            </a:r>
            <a:r>
              <a:rPr lang="ro-RO" dirty="0"/>
              <a:t>Discutiile / Interviurile sunt o cale buna de a afla direct informatiile de care ai nevoie. Poti afla de la alti antreprenori ce au facut bine si unde ai gresit. </a:t>
            </a:r>
            <a:endParaRPr lang="en-GB" dirty="0"/>
          </a:p>
          <a:p>
            <a:pPr lvl="0"/>
            <a:r>
              <a:rPr lang="ro-RO" dirty="0"/>
              <a:t>Vanzarea de prototipuri - </a:t>
            </a:r>
            <a:r>
              <a:rPr lang="ro-RO" b="1" dirty="0"/>
              <a:t>Prototyping /Selling - </a:t>
            </a:r>
            <a:r>
              <a:rPr lang="ro-RO" dirty="0"/>
              <a:t> o metoda buna de a testa piata , si de a vedea cum reactioneaza clientii  este vanzarea de prototipuri .  O metoda de a face vanzarea prin prototipuri poate fi facuta si doar la nivel de concept. Un site bun de prezentare prin care clientii pot sa se inscrie pentru a-si manifesta interesul pentru produsul tau. </a:t>
            </a:r>
            <a:endParaRPr lang="en-GB" dirty="0"/>
          </a:p>
        </p:txBody>
      </p:sp>
    </p:spTree>
    <p:extLst>
      <p:ext uri="{BB962C8B-B14F-4D97-AF65-F5344CB8AC3E}">
        <p14:creationId xmlns:p14="http://schemas.microsoft.com/office/powerpoint/2010/main" val="567737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Business canvas model</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199" y="1356673"/>
            <a:ext cx="10961981" cy="4861247"/>
          </a:xfrm>
          <a:prstGeom prst="rect">
            <a:avLst/>
          </a:prstGeom>
        </p:spPr>
      </p:pic>
    </p:spTree>
    <p:extLst>
      <p:ext uri="{BB962C8B-B14F-4D97-AF65-F5344CB8AC3E}">
        <p14:creationId xmlns:p14="http://schemas.microsoft.com/office/powerpoint/2010/main" val="1015577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Categorii</a:t>
            </a:r>
            <a:r>
              <a:rPr lang="en-US" dirty="0"/>
              <a:t>  </a:t>
            </a:r>
            <a:r>
              <a:rPr lang="en-US" dirty="0" err="1"/>
              <a:t>cheie</a:t>
            </a:r>
            <a:r>
              <a:rPr lang="en-US" dirty="0"/>
              <a:t> </a:t>
            </a:r>
          </a:p>
        </p:txBody>
      </p:sp>
      <p:sp>
        <p:nvSpPr>
          <p:cNvPr id="3" name="Content Placeholder 2"/>
          <p:cNvSpPr>
            <a:spLocks noGrp="1"/>
          </p:cNvSpPr>
          <p:nvPr>
            <p:ph sz="half" idx="2"/>
          </p:nvPr>
        </p:nvSpPr>
        <p:spPr/>
        <p:txBody>
          <a:bodyPr>
            <a:normAutofit/>
          </a:bodyPr>
          <a:lstStyle/>
          <a:p>
            <a:pPr marL="0" indent="0">
              <a:buNone/>
            </a:pPr>
            <a:r>
              <a:rPr lang="en-US" dirty="0"/>
              <a:t>1. Customer segments </a:t>
            </a:r>
          </a:p>
          <a:p>
            <a:pPr marL="0" indent="0">
              <a:buNone/>
            </a:pPr>
            <a:r>
              <a:rPr lang="en-US" dirty="0"/>
              <a:t>2. Value Proposition</a:t>
            </a:r>
          </a:p>
          <a:p>
            <a:pPr marL="0" indent="0">
              <a:buNone/>
            </a:pPr>
            <a:r>
              <a:rPr lang="en-US" dirty="0"/>
              <a:t>3.Get keep Grow </a:t>
            </a:r>
          </a:p>
          <a:p>
            <a:pPr marL="0" indent="0">
              <a:buNone/>
            </a:pPr>
            <a:r>
              <a:rPr lang="en-US" dirty="0"/>
              <a:t>4.Channel </a:t>
            </a:r>
          </a:p>
          <a:p>
            <a:pPr marL="0" indent="0">
              <a:buNone/>
            </a:pPr>
            <a:r>
              <a:rPr lang="en-US" dirty="0"/>
              <a:t>5.Key activities </a:t>
            </a:r>
          </a:p>
          <a:p>
            <a:endParaRPr lang="en-US" dirty="0"/>
          </a:p>
        </p:txBody>
      </p:sp>
      <p:sp>
        <p:nvSpPr>
          <p:cNvPr id="6" name="Content Placeholder 5"/>
          <p:cNvSpPr>
            <a:spLocks noGrp="1"/>
          </p:cNvSpPr>
          <p:nvPr>
            <p:ph sz="quarter" idx="4"/>
          </p:nvPr>
        </p:nvSpPr>
        <p:spPr/>
        <p:txBody>
          <a:bodyPr/>
          <a:lstStyle/>
          <a:p>
            <a:pPr marL="0" indent="0">
              <a:buNone/>
            </a:pPr>
            <a:r>
              <a:rPr lang="en-US" dirty="0"/>
              <a:t>6.Key resources</a:t>
            </a:r>
          </a:p>
          <a:p>
            <a:pPr marL="0" indent="0">
              <a:buNone/>
            </a:pPr>
            <a:r>
              <a:rPr lang="en-US" dirty="0"/>
              <a:t>7.Key Partners	</a:t>
            </a:r>
          </a:p>
          <a:p>
            <a:pPr marL="0" indent="0">
              <a:buNone/>
            </a:pPr>
            <a:r>
              <a:rPr lang="en-US" dirty="0"/>
              <a:t>8.Costs </a:t>
            </a:r>
          </a:p>
          <a:p>
            <a:pPr marL="0" indent="0">
              <a:buNone/>
            </a:pPr>
            <a:r>
              <a:rPr lang="en-US" dirty="0"/>
              <a:t>9.Revenues </a:t>
            </a:r>
          </a:p>
          <a:p>
            <a:pPr marL="0" indent="0">
              <a:buNone/>
            </a:pPr>
            <a:r>
              <a:rPr lang="en-US" dirty="0"/>
              <a:t>10.Sustainability </a:t>
            </a:r>
          </a:p>
          <a:p>
            <a:pPr marL="0" indent="0">
              <a:buNone/>
            </a:pPr>
            <a:endParaRPr lang="en-US" dirty="0"/>
          </a:p>
        </p:txBody>
      </p:sp>
    </p:spTree>
    <p:extLst>
      <p:ext uri="{BB962C8B-B14F-4D97-AF65-F5344CB8AC3E}">
        <p14:creationId xmlns:p14="http://schemas.microsoft.com/office/powerpoint/2010/main" val="2132415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748555" cy="1751058"/>
          </a:xfrm>
        </p:spPr>
        <p:txBody>
          <a:bodyPr>
            <a:normAutofit fontScale="90000"/>
          </a:bodyPr>
          <a:lstStyle/>
          <a:p>
            <a:r>
              <a:rPr lang="en-US" dirty="0"/>
              <a:t>1.Customers </a:t>
            </a:r>
            <a:r>
              <a:rPr lang="en-US" sz="2000" dirty="0"/>
              <a:t>-  </a:t>
            </a:r>
            <a:r>
              <a:rPr lang="en-US" sz="2000" dirty="0" err="1"/>
              <a:t>Clientii</a:t>
            </a:r>
            <a:r>
              <a:rPr lang="en-US" sz="2000" dirty="0"/>
              <a:t> </a:t>
            </a:r>
            <a:r>
              <a:rPr lang="en-US" sz="2000" dirty="0" err="1"/>
              <a:t>sunt</a:t>
            </a:r>
            <a:r>
              <a:rPr lang="en-US" sz="2000" dirty="0"/>
              <a:t> </a:t>
            </a:r>
            <a:r>
              <a:rPr lang="en-US" sz="2000" dirty="0" err="1"/>
              <a:t>cea</a:t>
            </a:r>
            <a:r>
              <a:rPr lang="en-US" sz="2000" dirty="0"/>
              <a:t> </a:t>
            </a:r>
            <a:r>
              <a:rPr lang="en-US" sz="2000" dirty="0" err="1"/>
              <a:t>mai</a:t>
            </a:r>
            <a:r>
              <a:rPr lang="en-US" sz="2000" dirty="0"/>
              <a:t> </a:t>
            </a:r>
            <a:r>
              <a:rPr lang="en-US" sz="2000" dirty="0" err="1"/>
              <a:t>importanta</a:t>
            </a:r>
            <a:r>
              <a:rPr lang="en-US" sz="2000" dirty="0"/>
              <a:t> parte din </a:t>
            </a:r>
            <a:r>
              <a:rPr lang="en-US" sz="2000" dirty="0" err="1"/>
              <a:t>orice</a:t>
            </a:r>
            <a:r>
              <a:rPr lang="en-US" sz="2000" dirty="0"/>
              <a:t> </a:t>
            </a:r>
            <a:r>
              <a:rPr lang="en-US" sz="2000" dirty="0" err="1"/>
              <a:t>afacere</a:t>
            </a:r>
            <a:r>
              <a:rPr lang="en-US" sz="2000" dirty="0"/>
              <a:t>. </a:t>
            </a:r>
            <a:r>
              <a:rPr lang="en-US" sz="2000" dirty="0" err="1"/>
              <a:t>Ei</a:t>
            </a:r>
            <a:r>
              <a:rPr lang="en-US" sz="2000" dirty="0"/>
              <a:t> </a:t>
            </a:r>
            <a:r>
              <a:rPr lang="en-US" sz="2000" dirty="0" err="1"/>
              <a:t>cumpara</a:t>
            </a:r>
            <a:r>
              <a:rPr lang="en-US" sz="2000" dirty="0"/>
              <a:t> </a:t>
            </a:r>
            <a:r>
              <a:rPr lang="en-US" sz="2000" dirty="0" err="1"/>
              <a:t>ceea</a:t>
            </a:r>
            <a:r>
              <a:rPr lang="en-US" sz="2000" dirty="0"/>
              <a:t> </a:t>
            </a:r>
            <a:r>
              <a:rPr lang="en-US" sz="2000" dirty="0" err="1"/>
              <a:t>ce</a:t>
            </a:r>
            <a:r>
              <a:rPr lang="en-US" sz="2000" dirty="0"/>
              <a:t> </a:t>
            </a:r>
            <a:r>
              <a:rPr lang="en-US" sz="2000" dirty="0" err="1"/>
              <a:t>tu</a:t>
            </a:r>
            <a:r>
              <a:rPr lang="en-US" sz="2000" dirty="0"/>
              <a:t> </a:t>
            </a:r>
            <a:r>
              <a:rPr lang="en-US" sz="2000" dirty="0" err="1"/>
              <a:t>vinzi</a:t>
            </a:r>
            <a:r>
              <a:rPr lang="en-US" sz="2000" dirty="0"/>
              <a:t> , aspect care </a:t>
            </a:r>
            <a:r>
              <a:rPr lang="en-US" sz="2000" dirty="0" err="1"/>
              <a:t>iti</a:t>
            </a:r>
            <a:r>
              <a:rPr lang="en-US" sz="2000" dirty="0"/>
              <a:t> </a:t>
            </a:r>
            <a:r>
              <a:rPr lang="en-US" sz="2000" dirty="0" err="1"/>
              <a:t>ofera</a:t>
            </a:r>
            <a:r>
              <a:rPr lang="en-US" sz="2000" dirty="0"/>
              <a:t> </a:t>
            </a:r>
            <a:r>
              <a:rPr lang="en-US" sz="2000" dirty="0" err="1"/>
              <a:t>capitalul</a:t>
            </a:r>
            <a:r>
              <a:rPr lang="en-US" sz="2000" dirty="0"/>
              <a:t> de care </a:t>
            </a:r>
            <a:r>
              <a:rPr lang="en-US" sz="2000" dirty="0" err="1"/>
              <a:t>ai</a:t>
            </a:r>
            <a:r>
              <a:rPr lang="en-US" sz="2000" dirty="0"/>
              <a:t> </a:t>
            </a:r>
            <a:r>
              <a:rPr lang="en-US" sz="2000" dirty="0" err="1"/>
              <a:t>nevoie</a:t>
            </a:r>
            <a:r>
              <a:rPr lang="en-US" sz="2000" dirty="0"/>
              <a:t> ca </a:t>
            </a:r>
            <a:r>
              <a:rPr lang="en-US" sz="2000" dirty="0" err="1"/>
              <a:t>sa</a:t>
            </a:r>
            <a:r>
              <a:rPr lang="en-US" sz="2000" dirty="0"/>
              <a:t> </a:t>
            </a:r>
            <a:r>
              <a:rPr lang="en-US" sz="2000" dirty="0" err="1"/>
              <a:t>cresti</a:t>
            </a:r>
            <a:r>
              <a:rPr lang="en-US" sz="2000" dirty="0"/>
              <a:t> </a:t>
            </a:r>
            <a:r>
              <a:rPr lang="en-US" sz="2000" dirty="0" err="1"/>
              <a:t>si</a:t>
            </a:r>
            <a:r>
              <a:rPr lang="en-US" sz="2000" dirty="0"/>
              <a:t> </a:t>
            </a:r>
            <a:r>
              <a:rPr lang="en-US" sz="2000" dirty="0" err="1"/>
              <a:t>sa</a:t>
            </a:r>
            <a:r>
              <a:rPr lang="en-US" sz="2000" dirty="0"/>
              <a:t> </a:t>
            </a:r>
            <a:r>
              <a:rPr lang="en-US" sz="2000" dirty="0" err="1"/>
              <a:t>functionezi</a:t>
            </a:r>
            <a:r>
              <a:rPr lang="en-US" sz="2000" dirty="0"/>
              <a:t>. </a:t>
            </a:r>
            <a:r>
              <a:rPr lang="en-US" sz="2000" b="1" dirty="0"/>
              <a:t>Mai </a:t>
            </a:r>
            <a:r>
              <a:rPr lang="en-US" sz="2000" b="1" dirty="0" err="1"/>
              <a:t>simplu</a:t>
            </a:r>
            <a:r>
              <a:rPr lang="en-US" sz="2000" b="1" dirty="0"/>
              <a:t>, nu </a:t>
            </a:r>
            <a:r>
              <a:rPr lang="en-US" sz="2000" b="1" dirty="0" err="1"/>
              <a:t>ai</a:t>
            </a:r>
            <a:r>
              <a:rPr lang="en-US" sz="2000" b="1" dirty="0"/>
              <a:t> </a:t>
            </a:r>
            <a:r>
              <a:rPr lang="en-US" sz="2000" b="1" dirty="0" err="1"/>
              <a:t>clienti</a:t>
            </a:r>
            <a:r>
              <a:rPr lang="en-US" sz="2000" b="1" dirty="0"/>
              <a:t>, nu </a:t>
            </a:r>
            <a:r>
              <a:rPr lang="en-US" sz="2000" b="1" dirty="0" err="1"/>
              <a:t>ai</a:t>
            </a:r>
            <a:r>
              <a:rPr lang="en-US" sz="2000" b="1" dirty="0"/>
              <a:t> </a:t>
            </a:r>
            <a:r>
              <a:rPr lang="en-US" sz="2000" b="1" dirty="0" err="1"/>
              <a:t>afacere</a:t>
            </a:r>
            <a:r>
              <a:rPr lang="en-US" sz="2000" b="1" dirty="0"/>
              <a:t> !</a:t>
            </a:r>
            <a:br>
              <a:rPr lang="en-US" sz="2000" b="1" dirty="0"/>
            </a:br>
            <a:br>
              <a:rPr lang="en-US" b="1"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199" y="1512200"/>
            <a:ext cx="10905310" cy="4978122"/>
          </a:xfrm>
          <a:prstGeom prst="rect">
            <a:avLst/>
          </a:prstGeom>
        </p:spPr>
      </p:pic>
    </p:spTree>
    <p:extLst>
      <p:ext uri="{BB962C8B-B14F-4D97-AF65-F5344CB8AC3E}">
        <p14:creationId xmlns:p14="http://schemas.microsoft.com/office/powerpoint/2010/main" val="1045245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2. Value Proposition - </a:t>
            </a:r>
            <a:r>
              <a:rPr lang="en-US" sz="2000" dirty="0"/>
              <a:t> </a:t>
            </a:r>
            <a:r>
              <a:rPr lang="en-US" sz="2000" dirty="0" err="1"/>
              <a:t>Valoaraea</a:t>
            </a:r>
            <a:r>
              <a:rPr lang="en-US" sz="2000" dirty="0"/>
              <a:t> </a:t>
            </a:r>
            <a:r>
              <a:rPr lang="en-US" sz="2000" dirty="0" err="1"/>
              <a:t>pe</a:t>
            </a:r>
            <a:r>
              <a:rPr lang="en-US" sz="2000" dirty="0"/>
              <a:t> care o </a:t>
            </a:r>
            <a:r>
              <a:rPr lang="en-US" sz="2000" dirty="0" err="1"/>
              <a:t>aduci</a:t>
            </a:r>
            <a:r>
              <a:rPr lang="en-US" sz="2000" dirty="0"/>
              <a:t> </a:t>
            </a:r>
            <a:r>
              <a:rPr lang="en-US" sz="2000" dirty="0" err="1"/>
              <a:t>tu</a:t>
            </a:r>
            <a:r>
              <a:rPr lang="en-US" sz="2000" dirty="0"/>
              <a:t> </a:t>
            </a:r>
            <a:r>
              <a:rPr lang="en-US" sz="2000" dirty="0" err="1"/>
              <a:t>este</a:t>
            </a:r>
            <a:r>
              <a:rPr lang="en-US" sz="2000" dirty="0"/>
              <a:t> </a:t>
            </a:r>
            <a:r>
              <a:rPr lang="en-US" sz="2000" dirty="0" err="1"/>
              <a:t>motivul</a:t>
            </a:r>
            <a:r>
              <a:rPr lang="en-US" sz="2000" dirty="0"/>
              <a:t>  </a:t>
            </a:r>
            <a:r>
              <a:rPr lang="en-US" sz="2000" dirty="0" err="1"/>
              <a:t>pentru</a:t>
            </a:r>
            <a:r>
              <a:rPr lang="en-US" sz="2000" dirty="0"/>
              <a:t> care </a:t>
            </a:r>
            <a:r>
              <a:rPr lang="en-US" sz="2000" dirty="0" err="1"/>
              <a:t>clientii</a:t>
            </a:r>
            <a:r>
              <a:rPr lang="en-US" sz="2000" dirty="0"/>
              <a:t> </a:t>
            </a:r>
            <a:r>
              <a:rPr lang="en-US" sz="2000" dirty="0" err="1"/>
              <a:t>aleg</a:t>
            </a:r>
            <a:r>
              <a:rPr lang="en-US" sz="2000" dirty="0"/>
              <a:t> </a:t>
            </a:r>
            <a:r>
              <a:rPr lang="en-US" sz="2000" dirty="0" err="1"/>
              <a:t>sa</a:t>
            </a:r>
            <a:r>
              <a:rPr lang="en-US" sz="2000" dirty="0"/>
              <a:t> </a:t>
            </a:r>
            <a:r>
              <a:rPr lang="en-US" sz="2000" dirty="0" err="1"/>
              <a:t>cumpere</a:t>
            </a:r>
            <a:r>
              <a:rPr lang="en-US" sz="2000" dirty="0"/>
              <a:t> de la tine in </a:t>
            </a:r>
            <a:r>
              <a:rPr lang="en-US" sz="2000" dirty="0" err="1"/>
              <a:t>loc</a:t>
            </a:r>
            <a:r>
              <a:rPr lang="en-US" sz="2000" dirty="0"/>
              <a:t> de la </a:t>
            </a:r>
            <a:r>
              <a:rPr lang="en-US" sz="2000" dirty="0" err="1"/>
              <a:t>competitorii</a:t>
            </a:r>
            <a:r>
              <a:rPr lang="en-US" sz="2000" dirty="0"/>
              <a:t> tai. </a:t>
            </a:r>
            <a:r>
              <a:rPr lang="en-US" sz="2000" dirty="0" err="1"/>
              <a:t>Beneficiile</a:t>
            </a:r>
            <a:r>
              <a:rPr lang="en-US" sz="2000" dirty="0"/>
              <a:t> pe care le </a:t>
            </a:r>
            <a:r>
              <a:rPr lang="en-US" sz="2000" dirty="0" err="1"/>
              <a:t>oferi</a:t>
            </a:r>
            <a:r>
              <a:rPr lang="en-US" sz="2000" dirty="0"/>
              <a:t> </a:t>
            </a:r>
            <a:r>
              <a:rPr lang="en-US" sz="2000" dirty="0" err="1"/>
              <a:t>trebuie</a:t>
            </a:r>
            <a:r>
              <a:rPr lang="en-US" sz="2000" dirty="0"/>
              <a:t> </a:t>
            </a:r>
            <a:r>
              <a:rPr lang="en-US" sz="2000" dirty="0" err="1"/>
              <a:t>sa</a:t>
            </a:r>
            <a:r>
              <a:rPr lang="en-US" sz="2000" dirty="0"/>
              <a:t> fie </a:t>
            </a:r>
            <a:r>
              <a:rPr lang="en-US" sz="2000" dirty="0" err="1"/>
              <a:t>clare</a:t>
            </a:r>
            <a:r>
              <a:rPr lang="en-US" sz="2000" dirty="0"/>
              <a:t> de la </a:t>
            </a:r>
            <a:r>
              <a:rPr lang="en-US" sz="2000" dirty="0" err="1"/>
              <a:t>inceput</a:t>
            </a:r>
            <a:r>
              <a:rPr lang="en-US" sz="2000" dirty="0"/>
              <a:t> . </a:t>
            </a:r>
            <a:r>
              <a:rPr lang="en-US" sz="2000" dirty="0" err="1"/>
              <a:t>Concurenta</a:t>
            </a:r>
            <a:r>
              <a:rPr lang="en-US" sz="2000" dirty="0"/>
              <a:t> </a:t>
            </a:r>
            <a:r>
              <a:rPr lang="en-US" sz="2000" dirty="0" err="1"/>
              <a:t>directa</a:t>
            </a:r>
            <a:r>
              <a:rPr lang="en-US" sz="2000" dirty="0"/>
              <a:t>/</a:t>
            </a:r>
            <a:r>
              <a:rPr lang="en-US" sz="2000" dirty="0" err="1"/>
              <a:t>indirecta</a:t>
            </a:r>
            <a:r>
              <a:rPr lang="en-US" sz="2000" dirty="0"/>
              <a:t> ; market size ? </a:t>
            </a:r>
            <a:br>
              <a:rPr lang="en-US"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199" y="1387990"/>
            <a:ext cx="10959517" cy="4647049"/>
          </a:xfrm>
          <a:prstGeom prst="rect">
            <a:avLst/>
          </a:prstGeom>
        </p:spPr>
      </p:pic>
    </p:spTree>
    <p:extLst>
      <p:ext uri="{BB962C8B-B14F-4D97-AF65-F5344CB8AC3E}">
        <p14:creationId xmlns:p14="http://schemas.microsoft.com/office/powerpoint/2010/main" val="12055648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Get Keep Grow- </a:t>
            </a:r>
            <a:r>
              <a:rPr lang="en-US" sz="2000" dirty="0" err="1"/>
              <a:t>Fara</a:t>
            </a:r>
            <a:r>
              <a:rPr lang="en-US" sz="2000" dirty="0"/>
              <a:t> un plan fantastic de marketing , </a:t>
            </a:r>
            <a:r>
              <a:rPr lang="en-US" sz="2000" dirty="0" err="1"/>
              <a:t>nicio</a:t>
            </a:r>
            <a:r>
              <a:rPr lang="en-US" sz="2000" dirty="0"/>
              <a:t> </a:t>
            </a:r>
            <a:r>
              <a:rPr lang="en-US" sz="2000" dirty="0" err="1"/>
              <a:t>afacere</a:t>
            </a:r>
            <a:r>
              <a:rPr lang="en-US" sz="2000" dirty="0"/>
              <a:t> nu </a:t>
            </a:r>
            <a:r>
              <a:rPr lang="en-US" sz="2000" dirty="0" err="1"/>
              <a:t>poate</a:t>
            </a:r>
            <a:r>
              <a:rPr lang="en-US" sz="2000" dirty="0"/>
              <a:t> </a:t>
            </a:r>
            <a:r>
              <a:rPr lang="en-US" sz="2000" dirty="0" err="1"/>
              <a:t>reusi</a:t>
            </a:r>
            <a:r>
              <a:rPr lang="en-US" sz="2000" dirty="0"/>
              <a:t>.  Cum </a:t>
            </a:r>
            <a:r>
              <a:rPr lang="en-US" sz="2000" dirty="0" err="1"/>
              <a:t>atragi</a:t>
            </a:r>
            <a:r>
              <a:rPr lang="en-US" sz="2000" dirty="0"/>
              <a:t> </a:t>
            </a:r>
            <a:r>
              <a:rPr lang="en-US" sz="2000" dirty="0" err="1"/>
              <a:t>clientii</a:t>
            </a:r>
            <a:r>
              <a:rPr lang="en-US" sz="2000" dirty="0"/>
              <a:t> </a:t>
            </a:r>
            <a:r>
              <a:rPr lang="en-US" sz="2000" b="1" dirty="0"/>
              <a:t>GET</a:t>
            </a:r>
            <a:r>
              <a:rPr lang="en-US" sz="2000" dirty="0"/>
              <a:t> , </a:t>
            </a:r>
            <a:r>
              <a:rPr lang="en-US" sz="2000" b="1" dirty="0"/>
              <a:t>KEEP</a:t>
            </a:r>
            <a:r>
              <a:rPr lang="en-US" sz="2000" dirty="0"/>
              <a:t> cum ii </a:t>
            </a:r>
            <a:r>
              <a:rPr lang="en-US" sz="2000" dirty="0" err="1"/>
              <a:t>fidelizezi</a:t>
            </a:r>
            <a:r>
              <a:rPr lang="en-US" sz="2000" dirty="0"/>
              <a:t> </a:t>
            </a:r>
            <a:r>
              <a:rPr lang="en-US" sz="2000" dirty="0" err="1"/>
              <a:t>si</a:t>
            </a:r>
            <a:r>
              <a:rPr lang="en-US" sz="2000" dirty="0"/>
              <a:t> </a:t>
            </a:r>
            <a:r>
              <a:rPr lang="en-US" sz="2000" dirty="0" err="1"/>
              <a:t>cresterea</a:t>
            </a:r>
            <a:r>
              <a:rPr lang="en-US" sz="2000" dirty="0"/>
              <a:t> </a:t>
            </a:r>
            <a:r>
              <a:rPr lang="en-US" sz="2000" dirty="0" err="1"/>
              <a:t>numarului</a:t>
            </a:r>
            <a:r>
              <a:rPr lang="en-US" sz="2000" dirty="0"/>
              <a:t> </a:t>
            </a:r>
            <a:r>
              <a:rPr lang="en-US" sz="2000" dirty="0" err="1"/>
              <a:t>lor</a:t>
            </a:r>
            <a:r>
              <a:rPr lang="en-US" sz="2000" dirty="0"/>
              <a:t> </a:t>
            </a:r>
            <a:r>
              <a:rPr lang="en-US" sz="2000" b="1" dirty="0"/>
              <a:t>GROW</a:t>
            </a:r>
            <a:r>
              <a:rPr lang="en-US" sz="2000" dirty="0"/>
              <a:t> </a:t>
            </a:r>
            <a:r>
              <a:rPr lang="en-US" sz="2000" dirty="0" err="1"/>
              <a:t>sunt</a:t>
            </a:r>
            <a:r>
              <a:rPr lang="en-US" sz="2000" dirty="0"/>
              <a:t> </a:t>
            </a:r>
            <a:r>
              <a:rPr lang="en-US" sz="2000" dirty="0" err="1"/>
              <a:t>factorii</a:t>
            </a:r>
            <a:r>
              <a:rPr lang="en-US" sz="2000" dirty="0"/>
              <a:t> </a:t>
            </a:r>
            <a:r>
              <a:rPr lang="en-US" sz="2000" dirty="0" err="1"/>
              <a:t>cheie</a:t>
            </a:r>
            <a:r>
              <a:rPr lang="en-US" sz="2000" dirty="0"/>
              <a:t> </a:t>
            </a:r>
            <a:r>
              <a:rPr lang="en-US" sz="2000" dirty="0" err="1"/>
              <a:t>pentru</a:t>
            </a:r>
            <a:r>
              <a:rPr lang="en-US" sz="2000" dirty="0"/>
              <a:t> ca o </a:t>
            </a:r>
            <a:r>
              <a:rPr lang="en-US" sz="2000" dirty="0" err="1"/>
              <a:t>campanie</a:t>
            </a:r>
            <a:r>
              <a:rPr lang="en-US" sz="2000" dirty="0"/>
              <a:t> de marketing </a:t>
            </a:r>
            <a:r>
              <a:rPr lang="en-US" sz="2000" dirty="0" err="1"/>
              <a:t>sa</a:t>
            </a:r>
            <a:r>
              <a:rPr lang="en-US" sz="2000" dirty="0"/>
              <a:t> </a:t>
            </a:r>
            <a:r>
              <a:rPr lang="en-US" sz="2000" dirty="0" err="1"/>
              <a:t>aiba</a:t>
            </a:r>
            <a:r>
              <a:rPr lang="en-US" sz="2000" dirty="0"/>
              <a:t> </a:t>
            </a:r>
            <a:r>
              <a:rPr lang="en-US" sz="2000" dirty="0" err="1"/>
              <a:t>succces</a:t>
            </a:r>
            <a:r>
              <a:rPr lang="en-US" sz="2000" dirty="0"/>
              <a:t>.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1581056"/>
            <a:ext cx="10058400" cy="5276944"/>
          </a:xfrm>
          <a:prstGeom prst="rect">
            <a:avLst/>
          </a:prstGeom>
        </p:spPr>
      </p:pic>
    </p:spTree>
    <p:extLst>
      <p:ext uri="{BB962C8B-B14F-4D97-AF65-F5344CB8AC3E}">
        <p14:creationId xmlns:p14="http://schemas.microsoft.com/office/powerpoint/2010/main" val="3923874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4.Channel- </a:t>
            </a:r>
            <a:r>
              <a:rPr lang="en-US" sz="2000" dirty="0"/>
              <a:t> </a:t>
            </a:r>
            <a:r>
              <a:rPr lang="en-US" sz="2000" dirty="0" err="1"/>
              <a:t>Canalele</a:t>
            </a:r>
            <a:r>
              <a:rPr lang="en-US" sz="2000" dirty="0"/>
              <a:t> de </a:t>
            </a:r>
            <a:r>
              <a:rPr lang="en-US" sz="2000" dirty="0" err="1"/>
              <a:t>distributie</a:t>
            </a:r>
            <a:r>
              <a:rPr lang="en-US" sz="2000" dirty="0"/>
              <a:t> </a:t>
            </a:r>
            <a:r>
              <a:rPr lang="en-US" sz="2000" dirty="0" err="1"/>
              <a:t>sunt</a:t>
            </a:r>
            <a:r>
              <a:rPr lang="en-US" sz="2000" dirty="0"/>
              <a:t> </a:t>
            </a:r>
            <a:r>
              <a:rPr lang="en-US" sz="2000" dirty="0" err="1"/>
              <a:t>modurile</a:t>
            </a:r>
            <a:r>
              <a:rPr lang="en-US" sz="2000" dirty="0"/>
              <a:t> </a:t>
            </a:r>
            <a:r>
              <a:rPr lang="en-US" sz="2000" dirty="0" err="1"/>
              <a:t>prin</a:t>
            </a:r>
            <a:r>
              <a:rPr lang="en-US" sz="2000" dirty="0"/>
              <a:t> care </a:t>
            </a:r>
            <a:r>
              <a:rPr lang="en-US" sz="2000" dirty="0" err="1"/>
              <a:t>produsele</a:t>
            </a:r>
            <a:r>
              <a:rPr lang="en-US" sz="2000" dirty="0"/>
              <a:t> </a:t>
            </a:r>
            <a:r>
              <a:rPr lang="en-US" sz="2000" dirty="0" err="1"/>
              <a:t>si</a:t>
            </a:r>
            <a:r>
              <a:rPr lang="en-US" sz="2000" dirty="0"/>
              <a:t> </a:t>
            </a:r>
            <a:r>
              <a:rPr lang="en-US" sz="2000" dirty="0" err="1"/>
              <a:t>serviciile</a:t>
            </a:r>
            <a:r>
              <a:rPr lang="en-US" sz="2000" dirty="0"/>
              <a:t> tale </a:t>
            </a:r>
            <a:r>
              <a:rPr lang="en-US" sz="2000" dirty="0" err="1"/>
              <a:t>ajung</a:t>
            </a:r>
            <a:r>
              <a:rPr lang="en-US" sz="2000" dirty="0"/>
              <a:t> la </a:t>
            </a:r>
            <a:r>
              <a:rPr lang="en-US" sz="2000" dirty="0" err="1"/>
              <a:t>clientii</a:t>
            </a:r>
            <a:r>
              <a:rPr lang="en-US" sz="2000" dirty="0"/>
              <a:t> tai.</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690688"/>
            <a:ext cx="10905614" cy="3730398"/>
          </a:xfrm>
        </p:spPr>
      </p:pic>
    </p:spTree>
    <p:extLst>
      <p:ext uri="{BB962C8B-B14F-4D97-AF65-F5344CB8AC3E}">
        <p14:creationId xmlns:p14="http://schemas.microsoft.com/office/powerpoint/2010/main" val="3797188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5. Key Activities </a:t>
            </a:r>
            <a:r>
              <a:rPr lang="en-US" sz="2000" dirty="0"/>
              <a:t> </a:t>
            </a:r>
            <a:r>
              <a:rPr lang="en-US" sz="2000" dirty="0" err="1"/>
              <a:t>cele</a:t>
            </a:r>
            <a:r>
              <a:rPr lang="en-US" sz="2000" dirty="0"/>
              <a:t> </a:t>
            </a:r>
            <a:r>
              <a:rPr lang="en-US" sz="2000" dirty="0" err="1"/>
              <a:t>mai</a:t>
            </a:r>
            <a:r>
              <a:rPr lang="en-US" sz="2000" dirty="0"/>
              <a:t> </a:t>
            </a:r>
            <a:r>
              <a:rPr lang="en-US" sz="2000" dirty="0" err="1"/>
              <a:t>importante</a:t>
            </a:r>
            <a:r>
              <a:rPr lang="en-US" sz="2000" dirty="0"/>
              <a:t> </a:t>
            </a:r>
            <a:r>
              <a:rPr lang="en-US" sz="2000" dirty="0" err="1"/>
              <a:t>activitati</a:t>
            </a:r>
            <a:r>
              <a:rPr lang="en-US" sz="2000" dirty="0"/>
              <a:t> </a:t>
            </a:r>
            <a:r>
              <a:rPr lang="en-US" sz="2000" dirty="0" err="1"/>
              <a:t>pe</a:t>
            </a:r>
            <a:r>
              <a:rPr lang="en-US" sz="2000" dirty="0"/>
              <a:t> care </a:t>
            </a:r>
            <a:r>
              <a:rPr lang="en-US" sz="2000" dirty="0" err="1"/>
              <a:t>compania</a:t>
            </a:r>
            <a:r>
              <a:rPr lang="en-US" sz="2000" dirty="0"/>
              <a:t> ta </a:t>
            </a:r>
            <a:r>
              <a:rPr lang="en-US" sz="2000" dirty="0" err="1"/>
              <a:t>trebuie</a:t>
            </a:r>
            <a:r>
              <a:rPr lang="en-US" sz="2000" dirty="0"/>
              <a:t> </a:t>
            </a:r>
            <a:r>
              <a:rPr lang="en-US" sz="2000" dirty="0" err="1"/>
              <a:t>sa</a:t>
            </a:r>
            <a:r>
              <a:rPr lang="en-US" sz="2000" dirty="0"/>
              <a:t> le </a:t>
            </a:r>
            <a:r>
              <a:rPr lang="en-US" sz="2000" dirty="0" err="1"/>
              <a:t>faca</a:t>
            </a:r>
            <a:r>
              <a:rPr lang="en-US" sz="2000" dirty="0"/>
              <a:t> </a:t>
            </a:r>
            <a:r>
              <a:rPr lang="en-US" sz="2000" dirty="0" err="1"/>
              <a:t>pentru</a:t>
            </a:r>
            <a:r>
              <a:rPr lang="en-US" sz="2000" dirty="0"/>
              <a:t> a </a:t>
            </a:r>
            <a:r>
              <a:rPr lang="en-US" sz="2000" dirty="0" err="1"/>
              <a:t>indeplini</a:t>
            </a:r>
            <a:r>
              <a:rPr lang="en-US" sz="2000" dirty="0"/>
              <a:t> </a:t>
            </a:r>
            <a:r>
              <a:rPr lang="en-US" sz="2000" dirty="0" err="1"/>
              <a:t>scopul</a:t>
            </a:r>
            <a:r>
              <a:rPr lang="en-US" sz="2000" dirty="0"/>
              <a:t> </a:t>
            </a:r>
            <a:r>
              <a:rPr lang="en-US" sz="2000" dirty="0" err="1"/>
              <a:t>afacerii</a:t>
            </a:r>
            <a:r>
              <a:rPr lang="en-US" sz="2000" dirty="0"/>
              <a:t>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199" y="1690688"/>
            <a:ext cx="10423073" cy="3887152"/>
          </a:xfrm>
          <a:prstGeom prst="rect">
            <a:avLst/>
          </a:prstGeom>
        </p:spPr>
      </p:pic>
    </p:spTree>
    <p:extLst>
      <p:ext uri="{BB962C8B-B14F-4D97-AF65-F5344CB8AC3E}">
        <p14:creationId xmlns:p14="http://schemas.microsoft.com/office/powerpoint/2010/main" val="26052326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6.Key Resources </a:t>
            </a:r>
            <a:r>
              <a:rPr lang="en-US" sz="1800" dirty="0" err="1"/>
              <a:t>resursele</a:t>
            </a:r>
            <a:r>
              <a:rPr lang="en-US" sz="1800" dirty="0"/>
              <a:t> </a:t>
            </a:r>
            <a:r>
              <a:rPr lang="en-US" sz="1800" dirty="0" err="1"/>
              <a:t>materiale</a:t>
            </a:r>
            <a:r>
              <a:rPr lang="en-US" sz="1800" dirty="0"/>
              <a:t> </a:t>
            </a:r>
            <a:r>
              <a:rPr lang="en-US" sz="1800" dirty="0" err="1"/>
              <a:t>cheie</a:t>
            </a:r>
            <a:r>
              <a:rPr lang="en-US" sz="1800" dirty="0"/>
              <a:t> de care </a:t>
            </a:r>
            <a:r>
              <a:rPr lang="en-US" sz="1800" dirty="0" err="1"/>
              <a:t>ai</a:t>
            </a:r>
            <a:r>
              <a:rPr lang="en-US" sz="1800" dirty="0"/>
              <a:t> </a:t>
            </a:r>
            <a:r>
              <a:rPr lang="en-US" sz="1800" dirty="0" err="1"/>
              <a:t>nevoie</a:t>
            </a:r>
            <a:r>
              <a:rPr lang="en-US" sz="1800" dirty="0"/>
              <a:t> </a:t>
            </a:r>
            <a:r>
              <a:rPr lang="en-US" sz="1800" dirty="0" err="1"/>
              <a:t>pentru</a:t>
            </a:r>
            <a:r>
              <a:rPr lang="en-US" sz="1800" dirty="0"/>
              <a:t> </a:t>
            </a:r>
            <a:r>
              <a:rPr lang="en-US" sz="1800" dirty="0" err="1"/>
              <a:t>dezvolta</a:t>
            </a:r>
            <a:r>
              <a:rPr lang="en-US" sz="1800" dirty="0"/>
              <a:t> </a:t>
            </a:r>
            <a:r>
              <a:rPr lang="en-US" sz="1800" dirty="0" err="1"/>
              <a:t>afacerea</a:t>
            </a:r>
            <a:endParaRPr lang="en-US" sz="1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3838" y="1463691"/>
            <a:ext cx="10766985" cy="3983519"/>
          </a:xfrm>
          <a:prstGeom prst="rect">
            <a:avLst/>
          </a:prstGeom>
        </p:spPr>
      </p:pic>
    </p:spTree>
    <p:extLst>
      <p:ext uri="{BB962C8B-B14F-4D97-AF65-F5344CB8AC3E}">
        <p14:creationId xmlns:p14="http://schemas.microsoft.com/office/powerpoint/2010/main" val="926650388"/>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3159</TotalTime>
  <Words>507</Words>
  <Application>Microsoft Office PowerPoint</Application>
  <PresentationFormat>Widescreen</PresentationFormat>
  <Paragraphs>31</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Trebuchet MS</vt:lpstr>
      <vt:lpstr>Wingdings 3</vt:lpstr>
      <vt:lpstr>Facet</vt:lpstr>
      <vt:lpstr>Business canvas model</vt:lpstr>
      <vt:lpstr>Business canvas model</vt:lpstr>
      <vt:lpstr>Categorii  cheie </vt:lpstr>
      <vt:lpstr>1.Customers -  Clientii sunt cea mai importanta parte din orice afacere. Ei cumpara ceea ce tu vinzi , aspect care iti ofera capitalul de care ai nevoie ca sa cresti si sa functionezi. Mai simplu, nu ai clienti, nu ai afacere !  </vt:lpstr>
      <vt:lpstr>2. Value Proposition -  Valoaraea pe care o aduci tu este motivul  pentru care clientii aleg sa cumpere de la tine in loc de la competitorii tai. Beneficiile pe care le oferi trebuie sa fie clare de la inceput . Concurenta directa/indirecta ; market size ?  </vt:lpstr>
      <vt:lpstr>Get Keep Grow- Fara un plan fantastic de marketing , nicio afacere nu poate reusi.  Cum atragi clientii GET , KEEP cum ii fidelizezi si cresterea numarului lor GROW sunt factorii cheie pentru ca o campanie de marketing sa aiba succces. </vt:lpstr>
      <vt:lpstr>4.Channel-  Canalele de distributie sunt modurile prin care produsele si serviciile tale ajung la clientii tai.</vt:lpstr>
      <vt:lpstr>5. Key Activities  cele mai importante activitati pe care compania ta trebuie sa le faca pentru a indeplini scopul afacerii </vt:lpstr>
      <vt:lpstr>6.Key Resources resursele materiale cheie de care ai nevoie pentru dezvolta afacerea</vt:lpstr>
      <vt:lpstr>7.Key Partners  The Resursele umane  si partenerii strategici de care ai nevoie ca sa iti transformi afacerea in una de succes.</vt:lpstr>
      <vt:lpstr>8.Cost – costurile implicate in desfasurarea activitatii  </vt:lpstr>
      <vt:lpstr>9. Revenue plata pe care o primesti de la fiecare client pentru fiecare  produs sau serviciu</vt:lpstr>
      <vt:lpstr>10.Sustainability- satisfacerea nevoilor prezente fara a compromite capacitatea generatiilor viitoare de a-si satisfice nevoile lor .</vt:lpstr>
      <vt:lpstr>Testarea ipotezelor </vt:lpstr>
      <vt:lpstr>Testarea ipotezelor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Simulator de business in cadrul proiectului POCU /90/6.13/6.14/109234</dc:title>
  <dc:creator>Windows User</dc:creator>
  <cp:lastModifiedBy>Grancea Ciprian</cp:lastModifiedBy>
  <cp:revision>24</cp:revision>
  <dcterms:created xsi:type="dcterms:W3CDTF">2019-01-14T10:51:33Z</dcterms:created>
  <dcterms:modified xsi:type="dcterms:W3CDTF">2021-03-11T23:01:14Z</dcterms:modified>
</cp:coreProperties>
</file>