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74" r:id="rId4"/>
    <p:sldId id="259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7772400" cy="10058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07" autoAdjust="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cercetarea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revoluționară</a:t>
            </a:r>
            <a:r>
              <a:rPr lang="en-GB" dirty="0">
                <a:latin typeface="Century Gothic" panose="020B0502020202020204" pitchFamily="34" charset="0"/>
              </a:rPr>
              <a:t>, Dweck a </a:t>
            </a:r>
            <a:r>
              <a:rPr lang="en-GB" dirty="0" err="1">
                <a:latin typeface="Century Gothic" panose="020B0502020202020204" pitchFamily="34" charset="0"/>
              </a:rPr>
              <a:t>investigat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unii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oameni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eșuează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alții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reușesc.Într</a:t>
            </a:r>
            <a:r>
              <a:rPr lang="en-GB" dirty="0">
                <a:latin typeface="Century Gothic" panose="020B0502020202020204" pitchFamily="34" charset="0"/>
              </a:rPr>
              <a:t>-un </a:t>
            </a:r>
            <a:r>
              <a:rPr lang="en-GB" dirty="0" err="1">
                <a:latin typeface="Century Gothic" panose="020B0502020202020204" pitchFamily="34" charset="0"/>
              </a:rPr>
              <a:t>studiu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elevii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liceu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provocați</a:t>
            </a:r>
            <a:r>
              <a:rPr lang="en-GB" dirty="0">
                <a:latin typeface="Century Gothic" panose="020B0502020202020204" pitchFamily="34" charset="0"/>
              </a:rPr>
              <a:t> cu puzzle-</a:t>
            </a:r>
            <a:r>
              <a:rPr lang="en-GB" dirty="0" err="1">
                <a:latin typeface="Century Gothic" panose="020B0502020202020204" pitchFamily="34" charset="0"/>
              </a:rPr>
              <a:t>uri</a:t>
            </a:r>
            <a:r>
              <a:rPr lang="en-GB" dirty="0">
                <a:latin typeface="Century Gothic" panose="020B0502020202020204" pitchFamily="34" charset="0"/>
              </a:rPr>
              <a:t> care </a:t>
            </a:r>
            <a:r>
              <a:rPr lang="en-GB" dirty="0" err="1">
                <a:latin typeface="Century Gothic" panose="020B0502020202020204" pitchFamily="34" charset="0"/>
              </a:rPr>
              <a:t>variau</a:t>
            </a:r>
            <a:r>
              <a:rPr lang="en-GB" dirty="0">
                <a:latin typeface="Century Gothic" panose="020B0502020202020204" pitchFamily="34" charset="0"/>
              </a:rPr>
              <a:t> de la </a:t>
            </a:r>
            <a:r>
              <a:rPr lang="en-GB" dirty="0" err="1">
                <a:latin typeface="Century Gothic" panose="020B0502020202020204" pitchFamily="34" charset="0"/>
              </a:rPr>
              <a:t>ușor</a:t>
            </a:r>
            <a:r>
              <a:rPr lang="en-GB" dirty="0">
                <a:latin typeface="Century Gothic" panose="020B0502020202020204" pitchFamily="34" charset="0"/>
              </a:rPr>
              <a:t> la </a:t>
            </a:r>
            <a:r>
              <a:rPr lang="en-GB" dirty="0" err="1">
                <a:latin typeface="Century Gothic" panose="020B0502020202020204" pitchFamily="34" charset="0"/>
              </a:rPr>
              <a:t>dificil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Spre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surprinderea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cercetătorilor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unii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studenți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îmbrățișat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eșecul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l-au </a:t>
            </a:r>
            <a:r>
              <a:rPr lang="en-GB" dirty="0" err="1">
                <a:latin typeface="Century Gothic" panose="020B0502020202020204" pitchFamily="34" charset="0"/>
              </a:rPr>
              <a:t>tratat</a:t>
            </a:r>
            <a:r>
              <a:rPr lang="en-GB" dirty="0">
                <a:latin typeface="Century Gothic" panose="020B0502020202020204" pitchFamily="34" charset="0"/>
              </a:rPr>
              <a:t> ca pe o </a:t>
            </a:r>
            <a:r>
              <a:rPr lang="en-GB" dirty="0" err="1">
                <a:latin typeface="Century Gothic" panose="020B0502020202020204" pitchFamily="34" charset="0"/>
              </a:rPr>
              <a:t>experiență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învățare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această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atitudine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pozitivă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</a:t>
            </a:r>
            <a:r>
              <a:rPr lang="en-GB" dirty="0">
                <a:latin typeface="Century Gothic" panose="020B0502020202020204" pitchFamily="34" charset="0"/>
              </a:rPr>
              <a:t> Dweck a </a:t>
            </a:r>
            <a:r>
              <a:rPr lang="en-GB" dirty="0" err="1">
                <a:latin typeface="Century Gothic" panose="020B0502020202020204" pitchFamily="34" charset="0"/>
              </a:rPr>
              <a:t>inventat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târziu</a:t>
            </a:r>
            <a:r>
              <a:rPr lang="en-GB" dirty="0">
                <a:latin typeface="Century Gothic" panose="020B0502020202020204" pitchFamily="34" charset="0"/>
              </a:rPr>
              <a:t> „</a:t>
            </a:r>
            <a:r>
              <a:rPr lang="en-GB" dirty="0" err="1">
                <a:latin typeface="Century Gothic" panose="020B0502020202020204" pitchFamily="34" charset="0"/>
              </a:rPr>
              <a:t>mentalitatea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”.</a:t>
            </a: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9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r>
              <a:rPr lang="en-GB" dirty="0" err="1">
                <a:latin typeface="Century Gothic" panose="020B0502020202020204" pitchFamily="34" charset="0"/>
              </a:rPr>
              <a:t>Studiile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lui</a:t>
            </a:r>
            <a:r>
              <a:rPr lang="en-GB" dirty="0">
                <a:latin typeface="Century Gothic" panose="020B0502020202020204" pitchFamily="34" charset="0"/>
              </a:rPr>
              <a:t> Dweck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alții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indică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faptul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că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mentalitate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 are un </a:t>
            </a:r>
            <a:r>
              <a:rPr lang="en-GB" dirty="0" err="1">
                <a:latin typeface="Century Gothic" panose="020B0502020202020204" pitchFamily="34" charset="0"/>
              </a:rPr>
              <a:t>efect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pozitiv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asupra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motivației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performanței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academice.Un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studiu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examinat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plăcerea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academică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studenților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licență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după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aflat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despre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neuroplasticitatea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creierului.Studenții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încurajați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susțină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mentalitate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prin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trei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sesiuni</a:t>
            </a:r>
            <a:r>
              <a:rPr lang="en-GB" dirty="0">
                <a:latin typeface="Century Gothic" panose="020B0502020202020204" pitchFamily="34" charset="0"/>
              </a:rPr>
              <a:t> de o </a:t>
            </a:r>
            <a:r>
              <a:rPr lang="en-GB" dirty="0" err="1">
                <a:latin typeface="Century Gothic" panose="020B0502020202020204" pitchFamily="34" charset="0"/>
              </a:rPr>
              <a:t>oră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despre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funcționarea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creierului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Grupul</a:t>
            </a:r>
            <a:r>
              <a:rPr lang="en-GB" dirty="0">
                <a:latin typeface="Century Gothic" panose="020B0502020202020204" pitchFamily="34" charset="0"/>
              </a:rPr>
              <a:t> de control a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învățat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există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multe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tipuri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inteligență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Studenții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arătat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motivație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semnificativ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mare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plăcere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față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știință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după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aflat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despre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mentalitatea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decât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​​</a:t>
            </a:r>
            <a:r>
              <a:rPr lang="en-GB" dirty="0" err="1">
                <a:latin typeface="Century Gothic" panose="020B0502020202020204" pitchFamily="34" charset="0"/>
              </a:rPr>
              <a:t>grupul</a:t>
            </a:r>
            <a:r>
              <a:rPr lang="en-GB" dirty="0">
                <a:latin typeface="Century Gothic" panose="020B0502020202020204" pitchFamily="34" charset="0"/>
              </a:rPr>
              <a:t> de control. </a:t>
            </a:r>
            <a:r>
              <a:rPr lang="en-GB" dirty="0" err="1">
                <a:latin typeface="Century Gothic" panose="020B0502020202020204" pitchFamily="34" charset="0"/>
              </a:rPr>
              <a:t>Într</a:t>
            </a:r>
            <a:r>
              <a:rPr lang="en-GB" dirty="0">
                <a:latin typeface="Century Gothic" panose="020B0502020202020204" pitchFamily="34" charset="0"/>
              </a:rPr>
              <a:t>-un alt </a:t>
            </a:r>
            <a:r>
              <a:rPr lang="en-GB" dirty="0" err="1">
                <a:latin typeface="Century Gothic" panose="020B0502020202020204" pitchFamily="34" charset="0"/>
              </a:rPr>
              <a:t>studiu</a:t>
            </a:r>
            <a:r>
              <a:rPr lang="en-GB" dirty="0">
                <a:latin typeface="Century Gothic" panose="020B0502020202020204" pitchFamily="34" charset="0"/>
              </a:rPr>
              <a:t>, </a:t>
            </a:r>
            <a:r>
              <a:rPr lang="en-GB" dirty="0" err="1">
                <a:latin typeface="Century Gothic" panose="020B0502020202020204" pitchFamily="34" charset="0"/>
              </a:rPr>
              <a:t>predarea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unei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mentalități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elevilor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liceu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dus</a:t>
            </a:r>
            <a:r>
              <a:rPr lang="en-GB" dirty="0">
                <a:latin typeface="Century Gothic" panose="020B0502020202020204" pitchFamily="34" charset="0"/>
              </a:rPr>
              <a:t> la </a:t>
            </a:r>
            <a:r>
              <a:rPr lang="en-GB" dirty="0" err="1">
                <a:latin typeface="Century Gothic" panose="020B0502020202020204" pitchFamily="34" charset="0"/>
              </a:rPr>
              <a:t>creșterea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motivației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performanței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academice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64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81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2468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82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098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458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8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11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735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75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r>
              <a:rPr lang="en-GB" sz="1600" dirty="0" err="1">
                <a:latin typeface="Century Gothic" panose="020B0502020202020204" pitchFamily="34" charset="0"/>
              </a:rPr>
              <a:t>Acest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lucru</a:t>
            </a:r>
            <a:r>
              <a:rPr lang="en-GB" sz="1600" dirty="0">
                <a:latin typeface="Century Gothic" panose="020B0502020202020204" pitchFamily="34" charset="0"/>
              </a:rPr>
              <a:t> nu </a:t>
            </a:r>
            <a:r>
              <a:rPr lang="en-GB" sz="1600" dirty="0" err="1">
                <a:latin typeface="Century Gothic" panose="020B0502020202020204" pitchFamily="34" charset="0"/>
              </a:rPr>
              <a:t>înseamnă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oamenii</a:t>
            </a:r>
            <a:r>
              <a:rPr lang="en-GB" sz="1600" dirty="0">
                <a:latin typeface="Century Gothic" panose="020B0502020202020204" pitchFamily="34" charset="0"/>
              </a:rPr>
              <a:t> cu o </a:t>
            </a:r>
            <a:r>
              <a:rPr lang="en-GB" sz="1600" dirty="0" err="1">
                <a:latin typeface="Century Gothic" panose="020B0502020202020204" pitchFamily="34" charset="0"/>
              </a:rPr>
              <a:t>mentalitate</a:t>
            </a:r>
            <a:r>
              <a:rPr lang="en-GB" sz="1600" dirty="0">
                <a:latin typeface="Century Gothic" panose="020B0502020202020204" pitchFamily="34" charset="0"/>
              </a:rPr>
              <a:t> de </a:t>
            </a:r>
            <a:r>
              <a:rPr lang="en-GB" sz="1600" dirty="0" err="1">
                <a:latin typeface="Century Gothic" panose="020B0502020202020204" pitchFamily="34" charset="0"/>
              </a:rPr>
              <a:t>creștere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ro-RO" sz="1600" dirty="0">
                <a:latin typeface="Century Gothic" panose="020B0502020202020204" pitchFamily="34" charset="0"/>
              </a:rPr>
              <a:t>cred despre ei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ar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putea</a:t>
            </a:r>
            <a:r>
              <a:rPr lang="en-GB" sz="1600" dirty="0">
                <a:latin typeface="Century Gothic" panose="020B0502020202020204" pitchFamily="34" charset="0"/>
              </a:rPr>
              <a:t> fi </a:t>
            </a:r>
            <a:r>
              <a:rPr lang="en-GB" sz="1600" dirty="0" err="1">
                <a:latin typeface="Century Gothic" panose="020B0502020202020204" pitchFamily="34" charset="0"/>
              </a:rPr>
              <a:t>următorul</a:t>
            </a:r>
            <a:r>
              <a:rPr lang="en-GB" sz="1600" dirty="0">
                <a:latin typeface="Century Gothic" panose="020B0502020202020204" pitchFamily="34" charset="0"/>
              </a:rPr>
              <a:t> Einstein – </a:t>
            </a:r>
            <a:r>
              <a:rPr lang="en-GB" sz="1600" dirty="0" err="1">
                <a:latin typeface="Century Gothic" panose="020B0502020202020204" pitchFamily="34" charset="0"/>
              </a:rPr>
              <a:t>există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variabile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în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ceea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putem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realiza</a:t>
            </a:r>
            <a:r>
              <a:rPr lang="en-GB" sz="1600" dirty="0">
                <a:latin typeface="Century Gothic" panose="020B0502020202020204" pitchFamily="34" charset="0"/>
              </a:rPr>
              <a:t> cu </a:t>
            </a:r>
            <a:r>
              <a:rPr lang="en-GB" sz="1600" dirty="0" err="1">
                <a:latin typeface="Century Gothic" panose="020B0502020202020204" pitchFamily="34" charset="0"/>
              </a:rPr>
              <a:t>toții</a:t>
            </a:r>
            <a:r>
              <a:rPr lang="en-GB" sz="1600" dirty="0">
                <a:latin typeface="Century Gothic" panose="020B0502020202020204" pitchFamily="34" charset="0"/>
              </a:rPr>
              <a:t>. O </a:t>
            </a:r>
            <a:r>
              <a:rPr lang="en-GB" sz="1600" dirty="0" err="1">
                <a:latin typeface="Century Gothic" panose="020B0502020202020204" pitchFamily="34" charset="0"/>
              </a:rPr>
              <a:t>mentalitate</a:t>
            </a:r>
            <a:r>
              <a:rPr lang="en-GB" sz="1600" dirty="0">
                <a:latin typeface="Century Gothic" panose="020B0502020202020204" pitchFamily="34" charset="0"/>
              </a:rPr>
              <a:t> de </a:t>
            </a:r>
            <a:r>
              <a:rPr lang="en-GB" sz="1600" dirty="0" err="1">
                <a:latin typeface="Century Gothic" panose="020B0502020202020204" pitchFamily="34" charset="0"/>
              </a:rPr>
              <a:t>creștere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înseamnă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pur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și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simplu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oamenii</a:t>
            </a:r>
            <a:r>
              <a:rPr lang="en-GB" sz="1600" dirty="0">
                <a:latin typeface="Century Gothic" panose="020B0502020202020204" pitchFamily="34" charset="0"/>
              </a:rPr>
              <a:t> cred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inteligența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și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talentele</a:t>
            </a:r>
            <a:r>
              <a:rPr lang="en-GB" sz="1600" dirty="0">
                <a:latin typeface="Century Gothic" panose="020B0502020202020204" pitchFamily="34" charset="0"/>
              </a:rPr>
              <a:t> lor pot fi </a:t>
            </a:r>
            <a:r>
              <a:rPr lang="en-GB" sz="1600" dirty="0" err="1">
                <a:latin typeface="Century Gothic" panose="020B0502020202020204" pitchFamily="34" charset="0"/>
              </a:rPr>
              <a:t>îmbunătățite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prin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efort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și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acțiuni</a:t>
            </a:r>
            <a:r>
              <a:rPr lang="en-GB" sz="1600" dirty="0">
                <a:latin typeface="Century Gothic" panose="020B0502020202020204" pitchFamily="34" charset="0"/>
              </a:rPr>
              <a:t>.</a:t>
            </a:r>
            <a:endParaRPr lang="ro-RO" sz="1600" dirty="0">
              <a:latin typeface="Century Gothic" panose="020B0502020202020204" pitchFamily="34" charset="0"/>
            </a:endParaRPr>
          </a:p>
          <a:p>
            <a:pPr eaLnBrk="1">
              <a:spcBef>
                <a:spcPct val="0"/>
              </a:spcBef>
            </a:pPr>
            <a:endParaRPr lang="ro-RO" sz="1600" dirty="0">
              <a:solidFill>
                <a:srgbClr val="000000"/>
              </a:solidFill>
              <a:latin typeface="Century Gothic" panose="020B0502020202020204" pitchFamily="34" charset="0"/>
              <a:ea typeface="SimSun" pitchFamily="2" charset="-122"/>
            </a:endParaRPr>
          </a:p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8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r>
              <a:rPr lang="en-GB" sz="1600" dirty="0" err="1">
                <a:latin typeface="Century Gothic" panose="020B0502020202020204" pitchFamily="34" charset="0"/>
              </a:rPr>
              <a:t>Acest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lucru</a:t>
            </a:r>
            <a:r>
              <a:rPr lang="en-GB" sz="1600" dirty="0">
                <a:latin typeface="Century Gothic" panose="020B0502020202020204" pitchFamily="34" charset="0"/>
              </a:rPr>
              <a:t> nu </a:t>
            </a:r>
            <a:r>
              <a:rPr lang="en-GB" sz="1600" dirty="0" err="1">
                <a:latin typeface="Century Gothic" panose="020B0502020202020204" pitchFamily="34" charset="0"/>
              </a:rPr>
              <a:t>înseamnă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oamenii</a:t>
            </a:r>
            <a:r>
              <a:rPr lang="en-GB" sz="1600" dirty="0">
                <a:latin typeface="Century Gothic" panose="020B0502020202020204" pitchFamily="34" charset="0"/>
              </a:rPr>
              <a:t> cu o </a:t>
            </a:r>
            <a:r>
              <a:rPr lang="en-GB" sz="1600" dirty="0" err="1">
                <a:latin typeface="Century Gothic" panose="020B0502020202020204" pitchFamily="34" charset="0"/>
              </a:rPr>
              <a:t>mentalitate</a:t>
            </a:r>
            <a:r>
              <a:rPr lang="en-GB" sz="1600" dirty="0">
                <a:latin typeface="Century Gothic" panose="020B0502020202020204" pitchFamily="34" charset="0"/>
              </a:rPr>
              <a:t> de </a:t>
            </a:r>
            <a:r>
              <a:rPr lang="en-GB" sz="1600" dirty="0" err="1">
                <a:latin typeface="Century Gothic" panose="020B0502020202020204" pitchFamily="34" charset="0"/>
              </a:rPr>
              <a:t>creștere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ro-RO" sz="1600" dirty="0">
                <a:latin typeface="Century Gothic" panose="020B0502020202020204" pitchFamily="34" charset="0"/>
              </a:rPr>
              <a:t>cred despre ei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ar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putea</a:t>
            </a:r>
            <a:r>
              <a:rPr lang="en-GB" sz="1600" dirty="0">
                <a:latin typeface="Century Gothic" panose="020B0502020202020204" pitchFamily="34" charset="0"/>
              </a:rPr>
              <a:t> fi </a:t>
            </a:r>
            <a:r>
              <a:rPr lang="en-GB" sz="1600" dirty="0" err="1">
                <a:latin typeface="Century Gothic" panose="020B0502020202020204" pitchFamily="34" charset="0"/>
              </a:rPr>
              <a:t>următorul</a:t>
            </a:r>
            <a:r>
              <a:rPr lang="en-GB" sz="1600" dirty="0">
                <a:latin typeface="Century Gothic" panose="020B0502020202020204" pitchFamily="34" charset="0"/>
              </a:rPr>
              <a:t> Einstein – </a:t>
            </a:r>
            <a:r>
              <a:rPr lang="en-GB" sz="1600" dirty="0" err="1">
                <a:latin typeface="Century Gothic" panose="020B0502020202020204" pitchFamily="34" charset="0"/>
              </a:rPr>
              <a:t>există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variabile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în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ceea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putem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realiza</a:t>
            </a:r>
            <a:r>
              <a:rPr lang="en-GB" sz="1600" dirty="0">
                <a:latin typeface="Century Gothic" panose="020B0502020202020204" pitchFamily="34" charset="0"/>
              </a:rPr>
              <a:t> cu </a:t>
            </a:r>
            <a:r>
              <a:rPr lang="en-GB" sz="1600" dirty="0" err="1">
                <a:latin typeface="Century Gothic" panose="020B0502020202020204" pitchFamily="34" charset="0"/>
              </a:rPr>
              <a:t>toții</a:t>
            </a:r>
            <a:r>
              <a:rPr lang="en-GB" sz="1600" dirty="0">
                <a:latin typeface="Century Gothic" panose="020B0502020202020204" pitchFamily="34" charset="0"/>
              </a:rPr>
              <a:t>. O </a:t>
            </a:r>
            <a:r>
              <a:rPr lang="en-GB" sz="1600" dirty="0" err="1">
                <a:latin typeface="Century Gothic" panose="020B0502020202020204" pitchFamily="34" charset="0"/>
              </a:rPr>
              <a:t>mentalitate</a:t>
            </a:r>
            <a:r>
              <a:rPr lang="en-GB" sz="1600" dirty="0">
                <a:latin typeface="Century Gothic" panose="020B0502020202020204" pitchFamily="34" charset="0"/>
              </a:rPr>
              <a:t> de </a:t>
            </a:r>
            <a:r>
              <a:rPr lang="en-GB" sz="1600" dirty="0" err="1">
                <a:latin typeface="Century Gothic" panose="020B0502020202020204" pitchFamily="34" charset="0"/>
              </a:rPr>
              <a:t>creștere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înseamnă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pur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și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simplu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oamenii</a:t>
            </a:r>
            <a:r>
              <a:rPr lang="en-GB" sz="1600" dirty="0">
                <a:latin typeface="Century Gothic" panose="020B0502020202020204" pitchFamily="34" charset="0"/>
              </a:rPr>
              <a:t> cred </a:t>
            </a:r>
            <a:r>
              <a:rPr lang="en-GB" sz="1600" dirty="0" err="1">
                <a:latin typeface="Century Gothic" panose="020B0502020202020204" pitchFamily="34" charset="0"/>
              </a:rPr>
              <a:t>că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inteligența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și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talentele</a:t>
            </a:r>
            <a:r>
              <a:rPr lang="en-GB" sz="1600" dirty="0">
                <a:latin typeface="Century Gothic" panose="020B0502020202020204" pitchFamily="34" charset="0"/>
              </a:rPr>
              <a:t> lor pot fi </a:t>
            </a:r>
            <a:r>
              <a:rPr lang="en-GB" sz="1600" dirty="0" err="1">
                <a:latin typeface="Century Gothic" panose="020B0502020202020204" pitchFamily="34" charset="0"/>
              </a:rPr>
              <a:t>îmbunătățite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prin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efort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și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acțiuni</a:t>
            </a:r>
            <a:r>
              <a:rPr lang="en-GB" sz="1600" dirty="0">
                <a:latin typeface="Century Gothic" panose="020B0502020202020204" pitchFamily="34" charset="0"/>
              </a:rPr>
              <a:t>.</a:t>
            </a:r>
            <a:endParaRPr lang="ro-RO" sz="1600" dirty="0">
              <a:latin typeface="Century Gothic" panose="020B0502020202020204" pitchFamily="34" charset="0"/>
            </a:endParaRPr>
          </a:p>
          <a:p>
            <a:pPr eaLnBrk="1">
              <a:spcBef>
                <a:spcPct val="0"/>
              </a:spcBef>
            </a:pPr>
            <a:endParaRPr lang="ro-RO" sz="1600" dirty="0">
              <a:solidFill>
                <a:srgbClr val="000000"/>
              </a:solidFill>
              <a:latin typeface="Century Gothic" panose="020B0502020202020204" pitchFamily="34" charset="0"/>
              <a:ea typeface="SimSun" pitchFamily="2" charset="-122"/>
            </a:endParaRPr>
          </a:p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15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55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00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2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cercetarea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revoluționară</a:t>
            </a:r>
            <a:r>
              <a:rPr lang="en-GB" dirty="0">
                <a:latin typeface="Century Gothic" panose="020B0502020202020204" pitchFamily="34" charset="0"/>
              </a:rPr>
              <a:t>, Dweck a </a:t>
            </a:r>
            <a:r>
              <a:rPr lang="en-GB" dirty="0" err="1">
                <a:latin typeface="Century Gothic" panose="020B0502020202020204" pitchFamily="34" charset="0"/>
              </a:rPr>
              <a:t>investigat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unii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oameni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eșuează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alții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reușesc.Într</a:t>
            </a:r>
            <a:r>
              <a:rPr lang="en-GB" dirty="0">
                <a:latin typeface="Century Gothic" panose="020B0502020202020204" pitchFamily="34" charset="0"/>
              </a:rPr>
              <a:t>-un </a:t>
            </a:r>
            <a:r>
              <a:rPr lang="en-GB" dirty="0" err="1">
                <a:latin typeface="Century Gothic" panose="020B0502020202020204" pitchFamily="34" charset="0"/>
              </a:rPr>
              <a:t>studiu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elevii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liceu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provocați</a:t>
            </a:r>
            <a:r>
              <a:rPr lang="en-GB" dirty="0">
                <a:latin typeface="Century Gothic" panose="020B0502020202020204" pitchFamily="34" charset="0"/>
              </a:rPr>
              <a:t> cu puzzle-</a:t>
            </a:r>
            <a:r>
              <a:rPr lang="en-GB" dirty="0" err="1">
                <a:latin typeface="Century Gothic" panose="020B0502020202020204" pitchFamily="34" charset="0"/>
              </a:rPr>
              <a:t>uri</a:t>
            </a:r>
            <a:r>
              <a:rPr lang="en-GB" dirty="0">
                <a:latin typeface="Century Gothic" panose="020B0502020202020204" pitchFamily="34" charset="0"/>
              </a:rPr>
              <a:t> care </a:t>
            </a:r>
            <a:r>
              <a:rPr lang="en-GB" dirty="0" err="1">
                <a:latin typeface="Century Gothic" panose="020B0502020202020204" pitchFamily="34" charset="0"/>
              </a:rPr>
              <a:t>variau</a:t>
            </a:r>
            <a:r>
              <a:rPr lang="en-GB" dirty="0">
                <a:latin typeface="Century Gothic" panose="020B0502020202020204" pitchFamily="34" charset="0"/>
              </a:rPr>
              <a:t> de la </a:t>
            </a:r>
            <a:r>
              <a:rPr lang="en-GB" dirty="0" err="1">
                <a:latin typeface="Century Gothic" panose="020B0502020202020204" pitchFamily="34" charset="0"/>
              </a:rPr>
              <a:t>ușor</a:t>
            </a:r>
            <a:r>
              <a:rPr lang="en-GB" dirty="0">
                <a:latin typeface="Century Gothic" panose="020B0502020202020204" pitchFamily="34" charset="0"/>
              </a:rPr>
              <a:t> la </a:t>
            </a:r>
            <a:r>
              <a:rPr lang="en-GB" dirty="0" err="1">
                <a:latin typeface="Century Gothic" panose="020B0502020202020204" pitchFamily="34" charset="0"/>
              </a:rPr>
              <a:t>dificil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Spre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surprinderea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cercetătorilor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unii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studenți</a:t>
            </a:r>
            <a:r>
              <a:rPr lang="en-GB" dirty="0">
                <a:latin typeface="Century Gothic" panose="020B0502020202020204" pitchFamily="34" charset="0"/>
              </a:rPr>
              <a:t> au </a:t>
            </a:r>
            <a:r>
              <a:rPr lang="en-GB" dirty="0" err="1">
                <a:latin typeface="Century Gothic" panose="020B0502020202020204" pitchFamily="34" charset="0"/>
              </a:rPr>
              <a:t>îmbrățișat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eșecul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l-au </a:t>
            </a:r>
            <a:r>
              <a:rPr lang="en-GB" dirty="0" err="1">
                <a:latin typeface="Century Gothic" panose="020B0502020202020204" pitchFamily="34" charset="0"/>
              </a:rPr>
              <a:t>tratat</a:t>
            </a:r>
            <a:r>
              <a:rPr lang="en-GB" dirty="0">
                <a:latin typeface="Century Gothic" panose="020B0502020202020204" pitchFamily="34" charset="0"/>
              </a:rPr>
              <a:t> ca pe o </a:t>
            </a:r>
            <a:r>
              <a:rPr lang="en-GB" dirty="0" err="1">
                <a:latin typeface="Century Gothic" panose="020B0502020202020204" pitchFamily="34" charset="0"/>
              </a:rPr>
              <a:t>experiență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învățare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această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atitudine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pozitivă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</a:t>
            </a:r>
            <a:r>
              <a:rPr lang="en-GB" dirty="0">
                <a:latin typeface="Century Gothic" panose="020B0502020202020204" pitchFamily="34" charset="0"/>
              </a:rPr>
              <a:t> Dweck a </a:t>
            </a:r>
            <a:r>
              <a:rPr lang="en-GB" dirty="0" err="1">
                <a:latin typeface="Century Gothic" panose="020B0502020202020204" pitchFamily="34" charset="0"/>
              </a:rPr>
              <a:t>inventat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târziu</a:t>
            </a:r>
            <a:r>
              <a:rPr lang="en-GB" dirty="0">
                <a:latin typeface="Century Gothic" panose="020B0502020202020204" pitchFamily="34" charset="0"/>
              </a:rPr>
              <a:t> „</a:t>
            </a:r>
            <a:r>
              <a:rPr lang="en-GB" dirty="0" err="1">
                <a:latin typeface="Century Gothic" panose="020B0502020202020204" pitchFamily="34" charset="0"/>
              </a:rPr>
              <a:t>mentalitatea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”.</a:t>
            </a: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38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6C44A5-AE4C-AADF-38CD-D1CF03F06EF7}"/>
              </a:ext>
            </a:extLst>
          </p:cNvPr>
          <p:cNvSpPr txBox="1"/>
          <p:nvPr/>
        </p:nvSpPr>
        <p:spPr>
          <a:xfrm>
            <a:off x="-381000" y="1809750"/>
            <a:ext cx="46488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Growth</a:t>
            </a:r>
            <a:r>
              <a:rPr lang="en-GB" sz="2800" b="1" dirty="0">
                <a:latin typeface="Century Gothic" panose="020B0502020202020204" pitchFamily="34" charset="0"/>
              </a:rPr>
              <a:t> mindset 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versus </a:t>
            </a:r>
          </a:p>
          <a:p>
            <a:pPr algn="ctr"/>
            <a:endParaRPr lang="en-GB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Fixed</a:t>
            </a:r>
            <a:r>
              <a:rPr lang="en-GB" sz="2800" b="1" dirty="0">
                <a:latin typeface="Century Gothic" panose="020B0502020202020204" pitchFamily="34" charset="0"/>
              </a:rPr>
              <a:t> mindset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0775E-88CE-86B9-B41A-B7B5C559FC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234" t="21819" r="15000" b="14445"/>
          <a:stretch/>
        </p:blipFill>
        <p:spPr>
          <a:xfrm>
            <a:off x="3657599" y="1428750"/>
            <a:ext cx="5486400" cy="2819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312A6-51A3-BCCE-6F5F-80BB45292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l="10833" t="20370" r="15000" b="14445"/>
          <a:stretch/>
        </p:blipFill>
        <p:spPr>
          <a:xfrm>
            <a:off x="4953000" y="2744698"/>
            <a:ext cx="3657600" cy="1808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39B25-969D-06D2-FE53-522687740F16}"/>
              </a:ext>
            </a:extLst>
          </p:cNvPr>
          <p:cNvSpPr txBox="1"/>
          <p:nvPr/>
        </p:nvSpPr>
        <p:spPr>
          <a:xfrm>
            <a:off x="381000" y="1476579"/>
            <a:ext cx="86106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Cine a </a:t>
            </a:r>
            <a:r>
              <a:rPr lang="en-GB" sz="1800" b="1" dirty="0" err="1">
                <a:latin typeface="Century Gothic" panose="020B0502020202020204" pitchFamily="34" charset="0"/>
              </a:rPr>
              <a:t>identificat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mentalitatea</a:t>
            </a:r>
            <a:r>
              <a:rPr lang="en-GB" sz="1800" b="1" dirty="0">
                <a:latin typeface="Century Gothic" panose="020B0502020202020204" pitchFamily="34" charset="0"/>
              </a:rPr>
              <a:t> de </a:t>
            </a:r>
            <a:r>
              <a:rPr lang="en-GB" sz="1800" b="1" dirty="0" err="1">
                <a:latin typeface="Century Gothic" panose="020B0502020202020204" pitchFamily="34" charset="0"/>
              </a:rPr>
              <a:t>creștere</a:t>
            </a:r>
            <a:r>
              <a:rPr lang="en-GB" sz="1800" b="1" dirty="0">
                <a:latin typeface="Century Gothic" panose="020B0502020202020204" pitchFamily="34" charset="0"/>
              </a:rPr>
              <a:t>?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Dweck a </a:t>
            </a:r>
            <a:r>
              <a:rPr lang="en-GB" dirty="0" err="1">
                <a:latin typeface="Century Gothic" panose="020B0502020202020204" pitchFamily="34" charset="0"/>
              </a:rPr>
              <a:t>remarcat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târziu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într</a:t>
            </a:r>
            <a:r>
              <a:rPr lang="en-GB" dirty="0">
                <a:latin typeface="Century Gothic" panose="020B0502020202020204" pitchFamily="34" charset="0"/>
              </a:rPr>
              <a:t>-un </a:t>
            </a:r>
            <a:r>
              <a:rPr lang="en-GB" dirty="0" err="1">
                <a:latin typeface="Century Gothic" panose="020B0502020202020204" pitchFamily="34" charset="0"/>
              </a:rPr>
              <a:t>articol</a:t>
            </a:r>
            <a:r>
              <a:rPr lang="en-GB" dirty="0">
                <a:latin typeface="Century Gothic" panose="020B0502020202020204" pitchFamily="34" charset="0"/>
              </a:rPr>
              <a:t> din 2015, </a:t>
            </a:r>
            <a:r>
              <a:rPr lang="en-GB" dirty="0" err="1">
                <a:latin typeface="Century Gothic" panose="020B0502020202020204" pitchFamily="34" charset="0"/>
              </a:rPr>
              <a:t>că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deși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efortul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este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parte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importantă</a:t>
            </a:r>
            <a:r>
              <a:rPr lang="en-GB" dirty="0">
                <a:latin typeface="Century Gothic" panose="020B0502020202020204" pitchFamily="34" charset="0"/>
              </a:rPr>
              <a:t> a </a:t>
            </a:r>
            <a:r>
              <a:rPr lang="en-GB" dirty="0" err="1">
                <a:latin typeface="Century Gothic" panose="020B0502020202020204" pitchFamily="34" charset="0"/>
              </a:rPr>
              <a:t>mentalității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, nu </a:t>
            </a:r>
            <a:r>
              <a:rPr lang="en-GB" dirty="0" err="1">
                <a:latin typeface="Century Gothic" panose="020B0502020202020204" pitchFamily="34" charset="0"/>
              </a:rPr>
              <a:t>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trebui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fie </a:t>
            </a:r>
            <a:r>
              <a:rPr lang="en-GB" dirty="0" err="1">
                <a:latin typeface="Century Gothic" panose="020B0502020202020204" pitchFamily="34" charset="0"/>
              </a:rPr>
              <a:t>punctul</a:t>
            </a:r>
            <a:r>
              <a:rPr lang="en-GB" dirty="0">
                <a:latin typeface="Century Gothic" panose="020B0502020202020204" pitchFamily="34" charset="0"/>
              </a:rPr>
              <a:t> principal de </a:t>
            </a:r>
            <a:r>
              <a:rPr lang="en-GB" dirty="0" err="1">
                <a:latin typeface="Century Gothic" panose="020B0502020202020204" pitchFamily="34" charset="0"/>
              </a:rPr>
              <a:t>laudă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Efortul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trebui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fie un </a:t>
            </a:r>
            <a:r>
              <a:rPr lang="en-GB" dirty="0" err="1">
                <a:latin typeface="Century Gothic" panose="020B0502020202020204" pitchFamily="34" charset="0"/>
              </a:rPr>
              <a:t>mijloc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învățare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îmbunătățire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>
                <a:latin typeface="Century Gothic" panose="020B0502020202020204" pitchFamily="34" charset="0"/>
              </a:rPr>
              <a:t>Când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promovați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mentalitate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continuați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spuneți</a:t>
            </a:r>
            <a:r>
              <a:rPr lang="en-GB" dirty="0">
                <a:latin typeface="Century Gothic" panose="020B0502020202020204" pitchFamily="34" charset="0"/>
              </a:rPr>
              <a:t> „</a:t>
            </a:r>
            <a:r>
              <a:rPr lang="en-GB" dirty="0" err="1">
                <a:latin typeface="Century Gothic" panose="020B0502020202020204" pitchFamily="34" charset="0"/>
              </a:rPr>
              <a:t>efort</a:t>
            </a:r>
            <a:r>
              <a:rPr lang="en-GB" dirty="0">
                <a:latin typeface="Century Gothic" panose="020B0502020202020204" pitchFamily="34" charset="0"/>
              </a:rPr>
              <a:t> mare” </a:t>
            </a:r>
            <a:r>
              <a:rPr lang="en-GB" dirty="0" err="1">
                <a:latin typeface="Century Gothic" panose="020B0502020202020204" pitchFamily="34" charset="0"/>
              </a:rPr>
              <a:t>după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terminarea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unei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sarcini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dar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căutați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modalități</a:t>
            </a:r>
            <a:r>
              <a:rPr lang="en-GB" dirty="0">
                <a:latin typeface="Century Gothic" panose="020B0502020202020204" pitchFamily="34" charset="0"/>
              </a:rPr>
              <a:t> de a </a:t>
            </a:r>
            <a:r>
              <a:rPr lang="en-GB" dirty="0" err="1">
                <a:latin typeface="Century Gothic" panose="020B0502020202020204" pitchFamily="34" charset="0"/>
              </a:rPr>
              <a:t>vă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îmbunătăți</a:t>
            </a:r>
            <a:r>
              <a:rPr lang="en-GB" dirty="0">
                <a:latin typeface="Century Gothic" panose="020B0502020202020204" pitchFamily="34" charset="0"/>
              </a:rPr>
              <a:t> data </a:t>
            </a:r>
            <a:r>
              <a:rPr lang="en-GB" dirty="0" err="1">
                <a:latin typeface="Century Gothic" panose="020B0502020202020204" pitchFamily="34" charset="0"/>
              </a:rPr>
              <a:t>viitoare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astfel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încât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simțiți</a:t>
            </a:r>
            <a:r>
              <a:rPr lang="en-GB" dirty="0">
                <a:latin typeface="Century Gothic" panose="020B0502020202020204" pitchFamily="34" charset="0"/>
              </a:rPr>
              <a:t> bine pe termen </a:t>
            </a:r>
            <a:r>
              <a:rPr lang="en-GB" dirty="0" err="1">
                <a:latin typeface="Century Gothic" panose="020B0502020202020204" pitchFamily="34" charset="0"/>
              </a:rPr>
              <a:t>scurt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lung.</a:t>
            </a:r>
          </a:p>
        </p:txBody>
      </p:sp>
    </p:spTree>
    <p:extLst>
      <p:ext uri="{BB962C8B-B14F-4D97-AF65-F5344CB8AC3E}">
        <p14:creationId xmlns:p14="http://schemas.microsoft.com/office/powerpoint/2010/main" val="292474489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457200" y="1200150"/>
            <a:ext cx="8610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benefits of a growth mindset</a:t>
            </a:r>
            <a:endParaRPr lang="en-GB" sz="1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Cercetătorii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au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descoperit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fost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deosebit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benefică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pentru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studenții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studiază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știința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matematica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Studiile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au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indicat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de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asemenea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studenții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care au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susținut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degrabă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decât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fixă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au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avut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note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mari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matematică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limbi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străine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media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punctuală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(GPA).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Beneficiile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suplimentare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ale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mentalități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includ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2" indent="0"/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Epuizare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redusă</a:t>
            </a:r>
            <a:endParaRPr lang="en-GB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lvl="2" indent="0"/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puține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probleme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psihologice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cum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fi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depresia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anxietatea</a:t>
            </a:r>
            <a:endParaRPr lang="en-GB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lvl="2" indent="0"/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puține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probleme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comportament</a:t>
            </a:r>
            <a:endParaRPr lang="en-GB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312A6-51A3-BCCE-6F5F-80BB45292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833" t="20370" r="15000" b="14445"/>
          <a:stretch/>
        </p:blipFill>
        <p:spPr>
          <a:xfrm>
            <a:off x="7086600" y="3350890"/>
            <a:ext cx="18495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059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457200" y="1200150"/>
            <a:ext cx="8610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schimba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mentalitatea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persoane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algn="l"/>
            <a:endParaRPr lang="en-GB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Așa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cum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cineva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dezvolta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intelectul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o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persoană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asemenea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capabilă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schimbe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funcțiile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creierului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tiparele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gândire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algn="l"/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Neuroștiința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ne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arată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continuă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schimbe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chiar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adulți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similar cu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plasticul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prin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faptul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fi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remodelat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timp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pe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măsură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formează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neuronale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algn="l"/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Acest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lucru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-a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determinat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oamenii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știință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identifice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tendința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creierului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a se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schimba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prin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reorganizare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drept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„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neuroplasticitate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”.</a:t>
            </a:r>
          </a:p>
          <a:p>
            <a:pPr algn="l"/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312A6-51A3-BCCE-6F5F-80BB45292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833" t="20370" r="15000" b="14445"/>
          <a:stretch/>
        </p:blipFill>
        <p:spPr>
          <a:xfrm>
            <a:off x="6934200" y="3684979"/>
            <a:ext cx="18495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34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457200" y="1200150"/>
            <a:ext cx="861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schimba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mentalitatea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persoane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algn="l"/>
            <a:endParaRPr lang="en-GB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Studiile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au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arătat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dezvolta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conexiuni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le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consolida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cele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existente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îmbunătăți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viteza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transmitere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pulsului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Acestea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sugerează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persoană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 o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fixă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​​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dezvolta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încet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Potrivit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Dr.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Carol Dweck,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îți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poți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schimba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la o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fixă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​​la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Acest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lucru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susținut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studiile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neuroștiință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care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demonstrează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maleabilitatea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atributelor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sine, cum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fi 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inteligența</a:t>
            </a:r>
            <a:r>
              <a:rPr lang="en-GB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2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312A6-51A3-BCCE-6F5F-80BB45292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833" t="20370" r="15000" b="14445"/>
          <a:stretch/>
        </p:blipFill>
        <p:spPr>
          <a:xfrm>
            <a:off x="7162800" y="3790950"/>
            <a:ext cx="18495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438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312A6-51A3-BCCE-6F5F-80BB45292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l="10833" t="20370" r="15000" b="14445"/>
          <a:stretch/>
        </p:blipFill>
        <p:spPr>
          <a:xfrm>
            <a:off x="5313218" y="2876550"/>
            <a:ext cx="3699164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8292D-68A7-4EFB-BF9C-98F839379A07}"/>
              </a:ext>
            </a:extLst>
          </p:cNvPr>
          <p:cNvSpPr txBox="1"/>
          <p:nvPr/>
        </p:nvSpPr>
        <p:spPr>
          <a:xfrm>
            <a:off x="131618" y="1020617"/>
            <a:ext cx="86106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Cum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dezvolți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algn="l"/>
            <a:endParaRPr lang="en-GB" sz="1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Cercetătorii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au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descoperit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posibil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promoveze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predarea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studenților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despre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dovezile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din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neuroștiință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arată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maleabil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îmbunătățește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efort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 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Există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multe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modalități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dezvolta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1.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Realizează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din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punct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vedere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științific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îmbunătățiUna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dintre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directe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metode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stimulare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mentalității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înțelegem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nostru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construit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pentru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învăța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Provocându-vă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experiențe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puteți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forma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sau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consolida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conexiunile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neuronale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pentru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„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reconecta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la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rândul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său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face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inteligent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2.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Eliminați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vocea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interioară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„fixed mindset”.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Mulți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oameni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au o voce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interioară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negativă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acționează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împotriva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mentalități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Încercați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răsturnați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gânduri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precum „Nu pot face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asta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”, „Pot face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asta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continui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exersez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pentru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cultiva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05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1282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364075" y="1200150"/>
            <a:ext cx="86106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Cum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dezvolți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algn="l"/>
            <a:endParaRPr lang="en-GB" sz="1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2.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Eliminați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vocea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interioară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„fixed mindset”.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Mulți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oameni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au o voce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interioară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negativă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acționează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împotriva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mentalități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Încercați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răsturnați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gânduri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precum „Nu pot face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asta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”, „Pot face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asta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dacă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continui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exersez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”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cultiva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o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3.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Recompensează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procesulDeși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societatea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recompensează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adesea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pe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care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obțin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rezultate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excelente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acest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lucru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poate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funcționa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împotriva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unei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mentalități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În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schimb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recompensați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procesul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și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efortul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depus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Un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studiu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realizat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dr.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Carol Dweck 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arătat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efortul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recompensat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asupra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rezultatelor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la un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joc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matematică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îmbunătățit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performanța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4.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Obțineți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feedbackÎncercați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căutați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feedback cu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privire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la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munca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dvs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Atunci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când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elevilor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li se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oferă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feedback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progresiv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despre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au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făcut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bine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și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unde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se pot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îmbunătăți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se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creează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motivație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continua. Feedback-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este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asemenea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asociat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cu un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răspuns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plăcut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la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dopamină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și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îmbunătățește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mentalitatea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7AFF1-8E34-2CB7-668B-4142FE712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l="10833" t="20370" r="15000" b="14445"/>
          <a:stretch/>
        </p:blipFill>
        <p:spPr>
          <a:xfrm>
            <a:off x="5313218" y="2876550"/>
            <a:ext cx="36991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12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457200" y="1200150"/>
            <a:ext cx="86106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Cum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dezvolți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5.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Ieși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din zona ta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confortA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fi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suficient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curajos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părăsi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zona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confort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poate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ajuta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la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stimularea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unei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mentalități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Când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confruntați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cu o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provocare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încercați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alegeți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opțiunea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grea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care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permite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creșteți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6.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Acceptați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eșecul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parte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procesuluiEșecul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eșecurile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și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confuzia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inițială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fac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parte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din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procesul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învățare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!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Când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încercați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ceva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nou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vedeți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„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eșecurile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”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ocazionale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ca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oportunități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pozitive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învățare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–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încercați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vă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bucurați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procesul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descoperire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pe </a:t>
            </a:r>
            <a:r>
              <a:rPr lang="en-GB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parcurs</a:t>
            </a: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45766E-BC2B-5748-C9A7-3B7767434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l="10833" t="20370" r="15000" b="14445"/>
          <a:stretch/>
        </p:blipFill>
        <p:spPr>
          <a:xfrm>
            <a:off x="5313218" y="2876550"/>
            <a:ext cx="36991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910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-140" r="89" b="140"/>
          <a:stretch/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1EF196-DA20-2785-D88D-4D84FA2AF7DC}"/>
              </a:ext>
            </a:extLst>
          </p:cNvPr>
          <p:cNvSpPr txBox="1"/>
          <p:nvPr/>
        </p:nvSpPr>
        <p:spPr>
          <a:xfrm>
            <a:off x="457200" y="120015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Cum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să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practici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growth mindset self talk</a:t>
            </a:r>
            <a:endParaRPr lang="en-GB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8A365-1308-67BD-D3A0-02518DB803A8}"/>
              </a:ext>
            </a:extLst>
          </p:cNvPr>
          <p:cNvSpPr txBox="1"/>
          <p:nvPr/>
        </p:nvSpPr>
        <p:spPr>
          <a:xfrm>
            <a:off x="419100" y="2049515"/>
            <a:ext cx="198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rowth mindset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B4B93-E544-D03E-0A72-527F69A9CDB9}"/>
              </a:ext>
            </a:extLst>
          </p:cNvPr>
          <p:cNvSpPr txBox="1"/>
          <p:nvPr/>
        </p:nvSpPr>
        <p:spPr>
          <a:xfrm>
            <a:off x="457200" y="3500568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Fixed mindset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24DC1A-F70A-43D5-83AD-56E3B3A79BCC}"/>
              </a:ext>
            </a:extLst>
          </p:cNvPr>
          <p:cNvSpPr/>
          <p:nvPr/>
        </p:nvSpPr>
        <p:spPr>
          <a:xfrm>
            <a:off x="2286000" y="3352800"/>
            <a:ext cx="1524000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Acest</a:t>
            </a:r>
            <a:r>
              <a:rPr lang="en-GB" sz="1050" dirty="0"/>
              <a:t> task </a:t>
            </a:r>
            <a:r>
              <a:rPr lang="en-GB" sz="1050" dirty="0" err="1"/>
              <a:t>este</a:t>
            </a:r>
            <a:r>
              <a:rPr lang="en-GB" sz="1050" dirty="0"/>
              <a:t> </a:t>
            </a:r>
            <a:r>
              <a:rPr lang="en-GB" sz="1050" dirty="0" err="1"/>
              <a:t>foarte</a:t>
            </a:r>
            <a:r>
              <a:rPr lang="en-GB" sz="1050" dirty="0"/>
              <a:t> </a:t>
            </a:r>
            <a:r>
              <a:rPr lang="en-GB" sz="1050" dirty="0" err="1"/>
              <a:t>greu</a:t>
            </a:r>
            <a:r>
              <a:rPr lang="en-GB" sz="1050" dirty="0"/>
              <a:t>, </a:t>
            </a:r>
            <a:r>
              <a:rPr lang="en-GB" sz="1050" dirty="0" err="1"/>
              <a:t>pentru</a:t>
            </a:r>
            <a:r>
              <a:rPr lang="en-GB" sz="1050" dirty="0"/>
              <a:t> c</a:t>
            </a:r>
            <a:r>
              <a:rPr lang="ro-RO" sz="1050" dirty="0"/>
              <a:t>ă </a:t>
            </a:r>
            <a:r>
              <a:rPr lang="ro-RO" sz="1050" dirty="0" err="1"/>
              <a:t>suunt</a:t>
            </a:r>
            <a:r>
              <a:rPr lang="ro-RO" sz="1050" dirty="0"/>
              <a:t> prost/nu sunt in mod evident bun sa rezolv astfel de probleme</a:t>
            </a:r>
            <a:endParaRPr lang="en-GB" sz="105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F5C4BD-7589-D99D-C1C4-C40F06F2B887}"/>
              </a:ext>
            </a:extLst>
          </p:cNvPr>
          <p:cNvSpPr/>
          <p:nvPr/>
        </p:nvSpPr>
        <p:spPr>
          <a:xfrm>
            <a:off x="4038599" y="1847850"/>
            <a:ext cx="1295399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50" dirty="0"/>
              <a:t>Nu sunt bun la matematica – trebuie sa mai lucrez la asta </a:t>
            </a:r>
            <a:endParaRPr lang="en-GB" sz="105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0ADE5C-B52F-71E8-A347-F853210250CB}"/>
              </a:ext>
            </a:extLst>
          </p:cNvPr>
          <p:cNvSpPr/>
          <p:nvPr/>
        </p:nvSpPr>
        <p:spPr>
          <a:xfrm>
            <a:off x="4038599" y="3352800"/>
            <a:ext cx="1295399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50" dirty="0"/>
              <a:t>Nu sunt bun la matematica – as fi vrut sa fiu, dar nu este un punct tare al meu</a:t>
            </a:r>
            <a:endParaRPr lang="en-GB" sz="105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43661C-B202-1B31-1DCE-395B16D77F25}"/>
              </a:ext>
            </a:extLst>
          </p:cNvPr>
          <p:cNvSpPr/>
          <p:nvPr/>
        </p:nvSpPr>
        <p:spPr>
          <a:xfrm>
            <a:off x="5600699" y="1847850"/>
            <a:ext cx="1295399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50" dirty="0" err="1"/>
              <a:t>Cand</a:t>
            </a:r>
            <a:r>
              <a:rPr lang="ro-RO" sz="1050" dirty="0"/>
              <a:t> mi-e greu sa fac ceva, </a:t>
            </a:r>
            <a:r>
              <a:rPr lang="ro-RO" sz="1050" dirty="0" err="1"/>
              <a:t>înseamna</a:t>
            </a:r>
            <a:r>
              <a:rPr lang="ro-RO" sz="1050" dirty="0"/>
              <a:t> ca </a:t>
            </a:r>
            <a:r>
              <a:rPr lang="ro-RO" sz="1050" dirty="0" err="1"/>
              <a:t>invat</a:t>
            </a:r>
            <a:endParaRPr lang="en-GB" sz="105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63B3C4-D80B-E91A-CC7D-201CB54A0559}"/>
              </a:ext>
            </a:extLst>
          </p:cNvPr>
          <p:cNvSpPr/>
          <p:nvPr/>
        </p:nvSpPr>
        <p:spPr>
          <a:xfrm>
            <a:off x="5600699" y="3352800"/>
            <a:ext cx="1295399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50" dirty="0" err="1"/>
              <a:t>Cand</a:t>
            </a:r>
            <a:r>
              <a:rPr lang="ro-RO" sz="1050" dirty="0"/>
              <a:t> mi-e greu sa fac ceva, </a:t>
            </a:r>
            <a:r>
              <a:rPr lang="ro-RO" sz="1050" dirty="0" err="1"/>
              <a:t>înseamna</a:t>
            </a:r>
            <a:r>
              <a:rPr lang="ro-RO" sz="1050" dirty="0"/>
              <a:t> ca sunt un </a:t>
            </a:r>
            <a:r>
              <a:rPr lang="ro-RO" sz="1050" dirty="0" err="1"/>
              <a:t>loser</a:t>
            </a:r>
            <a:endParaRPr lang="en-GB" sz="105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26FBF2-9847-8C51-B83D-7CE4BDE660D6}"/>
              </a:ext>
            </a:extLst>
          </p:cNvPr>
          <p:cNvSpPr/>
          <p:nvPr/>
        </p:nvSpPr>
        <p:spPr>
          <a:xfrm>
            <a:off x="7143751" y="1847850"/>
            <a:ext cx="1771648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50" dirty="0"/>
              <a:t>Nu m-am descurcat foarte bine, dar nu trebuie sa </a:t>
            </a:r>
            <a:r>
              <a:rPr lang="ro-RO" sz="1050" dirty="0" err="1"/>
              <a:t>imi</a:t>
            </a:r>
            <a:r>
              <a:rPr lang="ro-RO" sz="1050" dirty="0"/>
              <a:t> </a:t>
            </a:r>
            <a:r>
              <a:rPr lang="ro-RO" sz="1050" dirty="0" err="1"/>
              <a:t>iasa</a:t>
            </a:r>
            <a:r>
              <a:rPr lang="ro-RO" sz="1050" dirty="0"/>
              <a:t> mereu perfect. Trebuie sa îmi dezvolt capacitatea de </a:t>
            </a:r>
            <a:r>
              <a:rPr lang="ro-RO" sz="1050" dirty="0" err="1"/>
              <a:t>întelegere</a:t>
            </a:r>
            <a:r>
              <a:rPr lang="ro-RO" sz="1050" dirty="0"/>
              <a:t> pas cu pas</a:t>
            </a:r>
            <a:endParaRPr lang="en-GB" sz="105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8E2952-1EF7-1206-6EB2-48A7E6C6A210}"/>
              </a:ext>
            </a:extLst>
          </p:cNvPr>
          <p:cNvSpPr/>
          <p:nvPr/>
        </p:nvSpPr>
        <p:spPr>
          <a:xfrm>
            <a:off x="7117858" y="3352800"/>
            <a:ext cx="1771648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50" dirty="0"/>
              <a:t>Nu m-am descurcat foarte bine, dar mi-am dat toata </a:t>
            </a:r>
            <a:r>
              <a:rPr lang="ro-RO" sz="1050" dirty="0" err="1"/>
              <a:t>silinta</a:t>
            </a:r>
            <a:r>
              <a:rPr lang="ro-RO" sz="1050" dirty="0"/>
              <a:t>. Ce rost are sa </a:t>
            </a:r>
            <a:r>
              <a:rPr lang="ro-RO" sz="1050" dirty="0" err="1"/>
              <a:t>iîcerc</a:t>
            </a:r>
            <a:r>
              <a:rPr lang="ro-RO" sz="1050" dirty="0"/>
              <a:t> din nou daca nu mi-a </a:t>
            </a:r>
            <a:r>
              <a:rPr lang="ro-RO" sz="1050" dirty="0" err="1"/>
              <a:t>iesit</a:t>
            </a:r>
            <a:r>
              <a:rPr lang="ro-RO" sz="1050" dirty="0"/>
              <a:t> perfect acum?</a:t>
            </a:r>
            <a:endParaRPr lang="en-GB" sz="1050" dirty="0"/>
          </a:p>
        </p:txBody>
      </p:sp>
      <p:pic>
        <p:nvPicPr>
          <p:cNvPr id="1030" name="Picture 6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9DF7F905-43AB-5929-2F10-08159F05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465269" y="319301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2CEAC3F4-A18B-0249-E3F6-74F648E0C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3" r="50000"/>
          <a:stretch/>
        </p:blipFill>
        <p:spPr bwMode="auto">
          <a:xfrm>
            <a:off x="5040954" y="1617207"/>
            <a:ext cx="35472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28B0B2C2-B0D0-D997-9F58-ECFED11DE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3" r="50000"/>
          <a:stretch/>
        </p:blipFill>
        <p:spPr bwMode="auto">
          <a:xfrm>
            <a:off x="6615964" y="1603546"/>
            <a:ext cx="35472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95AD25BD-30E4-92BC-C61C-C1D261019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3" r="50000"/>
          <a:stretch/>
        </p:blipFill>
        <p:spPr bwMode="auto">
          <a:xfrm>
            <a:off x="8608751" y="1588616"/>
            <a:ext cx="35472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D8C5CFFA-56FF-779C-253C-A4151505C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101063" y="320709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E7DBF076-3EE4-BD55-8CA4-9057D7B78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82667" y="320709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9AA3B8D1-557B-584D-53C2-BA4E6EA81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699006" y="321953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258990-5B07-1364-2CED-511259FDDB16}"/>
              </a:ext>
            </a:extLst>
          </p:cNvPr>
          <p:cNvSpPr/>
          <p:nvPr/>
        </p:nvSpPr>
        <p:spPr>
          <a:xfrm>
            <a:off x="2286000" y="1847850"/>
            <a:ext cx="1524000" cy="118110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Acest</a:t>
            </a:r>
            <a:r>
              <a:rPr lang="en-GB" sz="1050" dirty="0"/>
              <a:t> task </a:t>
            </a:r>
            <a:r>
              <a:rPr lang="en-GB" sz="1050" dirty="0" err="1"/>
              <a:t>este</a:t>
            </a:r>
            <a:r>
              <a:rPr lang="en-GB" sz="1050" dirty="0"/>
              <a:t> </a:t>
            </a:r>
            <a:r>
              <a:rPr lang="en-GB" sz="1050" dirty="0" err="1"/>
              <a:t>foarte</a:t>
            </a:r>
            <a:r>
              <a:rPr lang="en-GB" sz="1050" dirty="0"/>
              <a:t> </a:t>
            </a:r>
            <a:r>
              <a:rPr lang="en-GB" sz="1050" dirty="0" err="1"/>
              <a:t>greu</a:t>
            </a:r>
            <a:r>
              <a:rPr lang="en-GB" sz="1050" dirty="0"/>
              <a:t>, </a:t>
            </a:r>
            <a:r>
              <a:rPr lang="en-GB" sz="1050" dirty="0" err="1"/>
              <a:t>pentru</a:t>
            </a:r>
            <a:r>
              <a:rPr lang="en-GB" sz="1050" dirty="0"/>
              <a:t> c</a:t>
            </a:r>
            <a:r>
              <a:rPr lang="ro-RO" sz="1050" dirty="0"/>
              <a:t>ă î</a:t>
            </a:r>
            <a:r>
              <a:rPr lang="en-GB" sz="1050" dirty="0" err="1"/>
              <a:t>nc</a:t>
            </a:r>
            <a:r>
              <a:rPr lang="ro-RO" sz="1050" dirty="0"/>
              <a:t>ă</a:t>
            </a:r>
            <a:r>
              <a:rPr lang="en-GB" sz="1050" dirty="0"/>
              <a:t> </a:t>
            </a:r>
            <a:r>
              <a:rPr lang="ro-RO" sz="1050" dirty="0"/>
              <a:t>î</a:t>
            </a:r>
            <a:r>
              <a:rPr lang="en-GB" sz="1050" dirty="0"/>
              <a:t>mi </a:t>
            </a:r>
            <a:r>
              <a:rPr lang="en-GB" sz="1050" dirty="0" err="1"/>
              <a:t>dezvolt</a:t>
            </a:r>
            <a:r>
              <a:rPr lang="en-GB" sz="1050" dirty="0"/>
              <a:t> </a:t>
            </a:r>
            <a:r>
              <a:rPr lang="en-GB" sz="1050" dirty="0" err="1"/>
              <a:t>abilitatile</a:t>
            </a:r>
            <a:r>
              <a:rPr lang="en-GB" sz="1050" dirty="0"/>
              <a:t> de </a:t>
            </a:r>
            <a:r>
              <a:rPr lang="en-GB" sz="1050" dirty="0" err="1"/>
              <a:t>solutionare</a:t>
            </a:r>
            <a:r>
              <a:rPr lang="en-GB" sz="1050" dirty="0"/>
              <a:t> a </a:t>
            </a:r>
            <a:r>
              <a:rPr lang="en-GB" sz="1050" dirty="0" err="1"/>
              <a:t>problemelor</a:t>
            </a:r>
            <a:r>
              <a:rPr lang="en-GB" sz="1050" dirty="0"/>
              <a:t> in </a:t>
            </a:r>
            <a:r>
              <a:rPr lang="en-GB" sz="1050" dirty="0" err="1"/>
              <a:t>acest</a:t>
            </a:r>
            <a:r>
              <a:rPr lang="en-GB" sz="1050" dirty="0"/>
              <a:t> </a:t>
            </a:r>
            <a:r>
              <a:rPr lang="en-GB" sz="1050" dirty="0" err="1"/>
              <a:t>domeniu</a:t>
            </a:r>
            <a:endParaRPr lang="en-GB" sz="1050" dirty="0"/>
          </a:p>
        </p:txBody>
      </p:sp>
      <p:pic>
        <p:nvPicPr>
          <p:cNvPr id="5" name="Picture 4" descr="Yes No Images – Browse 61,977 Stock Photos, Vectors, and Video | Adobe Stock">
            <a:extLst>
              <a:ext uri="{FF2B5EF4-FFF2-40B4-BE49-F238E27FC236}">
                <a16:creationId xmlns:a16="http://schemas.microsoft.com/office/drawing/2014/main" id="{186174C3-6E1C-01DD-F598-E662D708A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3" r="50000"/>
          <a:stretch/>
        </p:blipFill>
        <p:spPr bwMode="auto">
          <a:xfrm>
            <a:off x="3593057" y="1630751"/>
            <a:ext cx="35472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3499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457200" y="1200150"/>
            <a:ext cx="861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convingerea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inteligența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capacitatea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pot fi cultivate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învățare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efort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endParaRPr lang="ro-RO" sz="1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o-RO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Persoanele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orientate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văd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eșecurile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 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necesară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procesului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învățare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revin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la „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eșec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efortului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endParaRPr lang="ro-RO" sz="1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o-RO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Această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are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efecte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pozitive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asupra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motivației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performanței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academice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studenți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endParaRPr lang="ro-RO" sz="1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o-RO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Dovezile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limitate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din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neuroștiință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sugerează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creierul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oamenilor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 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creștere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activ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decât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 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mentalitate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fixă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​​–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special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domeniile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asociate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corectarea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erorilor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și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învățarea</a:t>
            </a:r>
            <a:r>
              <a:rPr lang="en-GB" sz="1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20501-D975-E94A-394A-74F78A6B12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l="10833" t="20370" r="15000" b="14445"/>
          <a:stretch/>
        </p:blipFill>
        <p:spPr>
          <a:xfrm>
            <a:off x="5313218" y="2876550"/>
            <a:ext cx="36991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11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50DA6-3635-0927-16F6-6C51E779CCC2}"/>
              </a:ext>
            </a:extLst>
          </p:cNvPr>
          <p:cNvSpPr txBox="1"/>
          <p:nvPr/>
        </p:nvSpPr>
        <p:spPr>
          <a:xfrm>
            <a:off x="2971799" y="1657350"/>
            <a:ext cx="586740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Mentalitate</a:t>
            </a:r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 de </a:t>
            </a:r>
            <a:r>
              <a:rPr lang="en-GB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dezvoltare</a:t>
            </a:r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</a:t>
            </a:r>
            <a:r>
              <a:rPr lang="en-GB" dirty="0" err="1">
                <a:latin typeface="Century Gothic" panose="020B0502020202020204" pitchFamily="34" charset="0"/>
              </a:rPr>
              <a:t>persoane</a:t>
            </a:r>
            <a:r>
              <a:rPr lang="en-GB" dirty="0">
                <a:latin typeface="Century Gothic" panose="020B0502020202020204" pitchFamily="34" charset="0"/>
              </a:rPr>
              <a:t> care </a:t>
            </a:r>
            <a:r>
              <a:rPr lang="en-GB" dirty="0" err="1">
                <a:latin typeface="Century Gothic" panose="020B0502020202020204" pitchFamily="34" charset="0"/>
              </a:rPr>
              <a:t>vad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inteligența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abilitățile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talentele</a:t>
            </a:r>
            <a:r>
              <a:rPr lang="en-GB" dirty="0">
                <a:latin typeface="Century Gothic" panose="020B0502020202020204" pitchFamily="34" charset="0"/>
              </a:rPr>
              <a:t> ca </a:t>
            </a:r>
            <a:r>
              <a:rPr lang="en-GB" dirty="0" err="1">
                <a:latin typeface="Century Gothic" panose="020B0502020202020204" pitchFamily="34" charset="0"/>
              </a:rPr>
              <a:t>fiind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capabile</a:t>
            </a:r>
            <a:r>
              <a:rPr lang="en-GB" dirty="0">
                <a:latin typeface="Century Gothic" panose="020B0502020202020204" pitchFamily="34" charset="0"/>
              </a:rPr>
              <a:t> de a fi </a:t>
            </a:r>
            <a:r>
              <a:rPr lang="en-GB" dirty="0" err="1">
                <a:latin typeface="Century Gothic" panose="020B0502020202020204" pitchFamily="34" charset="0"/>
              </a:rPr>
              <a:t>învățate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îmbunătățite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prin</a:t>
            </a:r>
            <a:r>
              <a:rPr lang="en-GB" dirty="0">
                <a:latin typeface="Century Gothic" panose="020B0502020202020204" pitchFamily="34" charset="0"/>
              </a:rPr>
              <a:t> effort. </a:t>
            </a:r>
            <a:r>
              <a:rPr lang="en-GB" dirty="0" err="1">
                <a:latin typeface="Century Gothic" panose="020B0502020202020204" pitchFamily="34" charset="0"/>
              </a:rPr>
              <a:t>Oamenii</a:t>
            </a:r>
            <a:r>
              <a:rPr lang="en-GB" dirty="0">
                <a:latin typeface="Century Gothic" panose="020B0502020202020204" pitchFamily="34" charset="0"/>
              </a:rPr>
              <a:t> cu </a:t>
            </a:r>
            <a:r>
              <a:rPr lang="en-GB" dirty="0" err="1">
                <a:latin typeface="Century Gothic" panose="020B0502020202020204" pitchFamily="34" charset="0"/>
              </a:rPr>
              <a:t>aceasta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mentalitate</a:t>
            </a:r>
            <a:r>
              <a:rPr lang="en-GB" dirty="0">
                <a:latin typeface="Century Gothic" panose="020B0502020202020204" pitchFamily="34" charset="0"/>
              </a:rPr>
              <a:t> cred </a:t>
            </a:r>
            <a:r>
              <a:rPr lang="en-GB" dirty="0" err="1">
                <a:latin typeface="Century Gothic" panose="020B0502020202020204" pitchFamily="34" charset="0"/>
              </a:rPr>
              <a:t>că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inteligența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talentele</a:t>
            </a:r>
            <a:r>
              <a:rPr lang="en-GB" dirty="0">
                <a:latin typeface="Century Gothic" panose="020B0502020202020204" pitchFamily="34" charset="0"/>
              </a:rPr>
              <a:t> pot fi </a:t>
            </a:r>
            <a:r>
              <a:rPr lang="en-GB" dirty="0" err="1">
                <a:latin typeface="Century Gothic" panose="020B0502020202020204" pitchFamily="34" charset="0"/>
              </a:rPr>
              <a:t>îmbunătățite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prin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efort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învățare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o-RO" dirty="0">
              <a:latin typeface="Century Gothic" panose="020B0502020202020204" pitchFamily="34" charset="0"/>
            </a:endParaRPr>
          </a:p>
          <a:p>
            <a:pPr algn="just"/>
            <a:endParaRPr lang="en-GB" dirty="0">
              <a:latin typeface="Century Gothic" panose="020B0502020202020204" pitchFamily="34" charset="0"/>
            </a:endParaRPr>
          </a:p>
          <a:p>
            <a:pPr algn="just"/>
            <a:r>
              <a:rPr lang="en-GB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Mentalitate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fixă</a:t>
            </a:r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​​- </a:t>
            </a:r>
            <a:r>
              <a:rPr lang="en-GB" dirty="0" err="1">
                <a:latin typeface="Century Gothic" panose="020B0502020202020204" pitchFamily="34" charset="0"/>
              </a:rPr>
              <a:t>persoane</a:t>
            </a:r>
            <a:r>
              <a:rPr lang="en-GB" dirty="0">
                <a:latin typeface="Century Gothic" panose="020B0502020202020204" pitchFamily="34" charset="0"/>
              </a:rPr>
              <a:t> care </a:t>
            </a:r>
            <a:r>
              <a:rPr lang="en-GB" dirty="0" err="1">
                <a:latin typeface="Century Gothic" panose="020B0502020202020204" pitchFamily="34" charset="0"/>
              </a:rPr>
              <a:t>consideră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aceleași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trăsături</a:t>
            </a:r>
            <a:r>
              <a:rPr lang="en-GB" dirty="0">
                <a:latin typeface="Century Gothic" panose="020B0502020202020204" pitchFamily="34" charset="0"/>
              </a:rPr>
              <a:t> ca </a:t>
            </a:r>
            <a:r>
              <a:rPr lang="en-GB" dirty="0" err="1">
                <a:latin typeface="Century Gothic" panose="020B0502020202020204" pitchFamily="34" charset="0"/>
              </a:rPr>
              <a:t>fiind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mod </a:t>
            </a:r>
            <a:r>
              <a:rPr lang="en-GB" dirty="0" err="1">
                <a:latin typeface="Century Gothic" panose="020B0502020202020204" pitchFamily="34" charset="0"/>
              </a:rPr>
              <a:t>inerent</a:t>
            </a:r>
            <a:r>
              <a:rPr lang="en-GB" dirty="0">
                <a:latin typeface="Century Gothic" panose="020B0502020202020204" pitchFamily="34" charset="0"/>
              </a:rPr>
              <a:t> stabile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neschimbabile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timp.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Oamenii</a:t>
            </a:r>
            <a:r>
              <a:rPr lang="en-GB" dirty="0">
                <a:latin typeface="Century Gothic" panose="020B0502020202020204" pitchFamily="34" charset="0"/>
              </a:rPr>
              <a:t> cu </a:t>
            </a:r>
            <a:r>
              <a:rPr lang="en-GB" dirty="0" err="1">
                <a:latin typeface="Century Gothic" panose="020B0502020202020204" pitchFamily="34" charset="0"/>
              </a:rPr>
              <a:t>aceasta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mentalitate</a:t>
            </a:r>
            <a:r>
              <a:rPr lang="en-GB" dirty="0">
                <a:latin typeface="Century Gothic" panose="020B0502020202020204" pitchFamily="34" charset="0"/>
              </a:rPr>
              <a:t> cred </a:t>
            </a:r>
            <a:r>
              <a:rPr lang="en-GB" dirty="0" err="1">
                <a:latin typeface="Century Gothic" panose="020B0502020202020204" pitchFamily="34" charset="0"/>
              </a:rPr>
              <a:t>că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inteligența</a:t>
            </a:r>
            <a:r>
              <a:rPr lang="en-GB" dirty="0">
                <a:latin typeface="Century Gothic" panose="020B0502020202020204" pitchFamily="34" charset="0"/>
              </a:rPr>
              <a:t> lor </a:t>
            </a:r>
            <a:r>
              <a:rPr lang="en-GB" dirty="0" err="1">
                <a:latin typeface="Century Gothic" panose="020B0502020202020204" pitchFamily="34" charset="0"/>
              </a:rPr>
              <a:t>este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fixă</a:t>
            </a:r>
            <a:r>
              <a:rPr lang="en-GB" dirty="0">
                <a:latin typeface="Century Gothic" panose="020B0502020202020204" pitchFamily="34" charset="0"/>
              </a:rPr>
              <a:t> ​​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statică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3D9AA4-834D-7FFD-874D-C8969271A155}"/>
              </a:ext>
            </a:extLst>
          </p:cNvPr>
          <p:cNvSpPr/>
          <p:nvPr/>
        </p:nvSpPr>
        <p:spPr>
          <a:xfrm>
            <a:off x="531479" y="1962150"/>
            <a:ext cx="2135521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Growth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mindset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D51D8-5191-E3C9-DE1F-56DFC9813986}"/>
              </a:ext>
            </a:extLst>
          </p:cNvPr>
          <p:cNvSpPr/>
          <p:nvPr/>
        </p:nvSpPr>
        <p:spPr>
          <a:xfrm>
            <a:off x="531479" y="3486150"/>
            <a:ext cx="2135521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Fixed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mindset</a:t>
            </a:r>
          </a:p>
        </p:txBody>
      </p:sp>
    </p:spTree>
    <p:extLst>
      <p:ext uri="{BB962C8B-B14F-4D97-AF65-F5344CB8AC3E}">
        <p14:creationId xmlns:p14="http://schemas.microsoft.com/office/powerpoint/2010/main" val="24728747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3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C0402325-C702-C544-9327-A31129118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3950"/>
            <a:ext cx="1981200" cy="3595337"/>
          </a:xfrm>
          <a:prstGeom prst="rect">
            <a:avLst/>
          </a:prstGeom>
        </p:spPr>
      </p:pic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D1767530-2DFF-2D60-6E39-E6D9C2CC4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0"/>
          <a:stretch/>
        </p:blipFill>
        <p:spPr>
          <a:xfrm>
            <a:off x="3118029" y="1144110"/>
            <a:ext cx="5467918" cy="3575177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C8CBB36-FCB7-8460-0880-C70B527736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586" r="4180"/>
          <a:stretch/>
        </p:blipFill>
        <p:spPr>
          <a:xfrm>
            <a:off x="4571999" y="1123950"/>
            <a:ext cx="2902079" cy="35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24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C7450-E228-B559-1674-68958D88B70F}"/>
              </a:ext>
            </a:extLst>
          </p:cNvPr>
          <p:cNvSpPr txBox="1"/>
          <p:nvPr/>
        </p:nvSpPr>
        <p:spPr>
          <a:xfrm>
            <a:off x="381000" y="1276350"/>
            <a:ext cx="79248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Century Gothic" panose="020B0502020202020204" pitchFamily="34" charset="0"/>
              </a:rPr>
              <a:t>O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vede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inteligența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talentul</a:t>
            </a:r>
            <a:r>
              <a:rPr lang="en-GB" sz="1400" dirty="0">
                <a:latin typeface="Century Gothic" panose="020B0502020202020204" pitchFamily="34" charset="0"/>
              </a:rPr>
              <a:t> ca </a:t>
            </a:r>
            <a:r>
              <a:rPr lang="en-GB" sz="1400" dirty="0" err="1">
                <a:latin typeface="Century Gothic" panose="020B0502020202020204" pitchFamily="34" charset="0"/>
              </a:rPr>
              <a:t>fiind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calități</a:t>
            </a:r>
            <a:r>
              <a:rPr lang="en-GB" sz="1400" dirty="0">
                <a:latin typeface="Century Gothic" panose="020B0502020202020204" pitchFamily="34" charset="0"/>
              </a:rPr>
              <a:t> care pot fi </a:t>
            </a:r>
            <a:r>
              <a:rPr lang="en-GB" sz="1400" dirty="0" err="1">
                <a:latin typeface="Century Gothic" panose="020B0502020202020204" pitchFamily="34" charset="0"/>
              </a:rPr>
              <a:t>dezvoltate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în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timp.</a:t>
            </a:r>
            <a:r>
              <a:rPr lang="ro-RO" sz="1400" dirty="0">
                <a:latin typeface="Century Gothic" panose="020B0502020202020204" pitchFamily="34" charset="0"/>
              </a:rPr>
              <a:t> </a:t>
            </a:r>
            <a:endParaRPr lang="en-GB" sz="1400" dirty="0">
              <a:latin typeface="Century Gothic" panose="020B0502020202020204" pitchFamily="34" charset="0"/>
            </a:endParaRPr>
          </a:p>
          <a:p>
            <a:pPr algn="just"/>
            <a:endParaRPr lang="en-GB" sz="1400" dirty="0">
              <a:latin typeface="Century Gothic" panose="020B0502020202020204" pitchFamily="34" charset="0"/>
            </a:endParaRPr>
          </a:p>
          <a:p>
            <a:pPr algn="just"/>
            <a:r>
              <a:rPr lang="en-GB" sz="1400" dirty="0">
                <a:latin typeface="Century Gothic" panose="020B0502020202020204" pitchFamily="34" charset="0"/>
              </a:rPr>
              <a:t>O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recunoaște</a:t>
            </a:r>
            <a:r>
              <a:rPr lang="en-GB" sz="1400" dirty="0">
                <a:latin typeface="Century Gothic" panose="020B0502020202020204" pitchFamily="34" charset="0"/>
              </a:rPr>
              <a:t>, de </a:t>
            </a:r>
            <a:r>
              <a:rPr lang="en-GB" sz="1400" dirty="0" err="1">
                <a:latin typeface="Century Gothic" panose="020B0502020202020204" pitchFamily="34" charset="0"/>
              </a:rPr>
              <a:t>asemenea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eșecurile</a:t>
            </a:r>
            <a:r>
              <a:rPr lang="en-GB" sz="1400" dirty="0">
                <a:latin typeface="Century Gothic" panose="020B0502020202020204" pitchFamily="34" charset="0"/>
              </a:rPr>
              <a:t> sunt o </a:t>
            </a:r>
            <a:r>
              <a:rPr lang="en-GB" sz="1400" dirty="0" err="1">
                <a:latin typeface="Century Gothic" panose="020B0502020202020204" pitchFamily="34" charset="0"/>
              </a:rPr>
              <a:t>parte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necesară</a:t>
            </a:r>
            <a:r>
              <a:rPr lang="en-GB" sz="1400" dirty="0">
                <a:latin typeface="Century Gothic" panose="020B0502020202020204" pitchFamily="34" charset="0"/>
              </a:rPr>
              <a:t> a </a:t>
            </a:r>
            <a:r>
              <a:rPr lang="en-GB" sz="1400" dirty="0" err="1">
                <a:latin typeface="Century Gothic" panose="020B0502020202020204" pitchFamily="34" charset="0"/>
              </a:rPr>
              <a:t>procesului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învățare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le </a:t>
            </a:r>
            <a:r>
              <a:rPr lang="en-GB" sz="1400" dirty="0" err="1">
                <a:latin typeface="Century Gothic" panose="020B0502020202020204" pitchFamily="34" charset="0"/>
              </a:rPr>
              <a:t>permite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oamenilor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să</a:t>
            </a:r>
            <a:r>
              <a:rPr lang="en-GB" sz="1400" dirty="0">
                <a:latin typeface="Century Gothic" panose="020B0502020202020204" pitchFamily="34" charset="0"/>
              </a:rPr>
              <a:t> se „reduce” </a:t>
            </a:r>
            <a:r>
              <a:rPr lang="en-GB" sz="1400" dirty="0" err="1">
                <a:latin typeface="Century Gothic" panose="020B0502020202020204" pitchFamily="34" charset="0"/>
              </a:rPr>
              <a:t>prin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creșterea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efortului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motivațional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  <a:r>
              <a:rPr lang="ro-RO" sz="1400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ro-RO" sz="1400" dirty="0">
              <a:latin typeface="Century Gothic" panose="020B0502020202020204" pitchFamily="34" charset="0"/>
            </a:endParaRPr>
          </a:p>
          <a:p>
            <a:pPr algn="just"/>
            <a:r>
              <a:rPr lang="en-GB" sz="1400" dirty="0" err="1">
                <a:latin typeface="Century Gothic" panose="020B0502020202020204" pitchFamily="34" charset="0"/>
              </a:rPr>
              <a:t>Acest</a:t>
            </a:r>
            <a:r>
              <a:rPr lang="en-GB" sz="1400" dirty="0">
                <a:latin typeface="Century Gothic" panose="020B0502020202020204" pitchFamily="34" charset="0"/>
              </a:rPr>
              <a:t> tip de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vede</a:t>
            </a:r>
            <a:r>
              <a:rPr lang="en-GB" sz="1400" dirty="0">
                <a:latin typeface="Century Gothic" panose="020B0502020202020204" pitchFamily="34" charset="0"/>
              </a:rPr>
              <a:t> „</a:t>
            </a:r>
            <a:r>
              <a:rPr lang="en-GB" sz="1400" dirty="0" err="1">
                <a:latin typeface="Century Gothic" panose="020B0502020202020204" pitchFamily="34" charset="0"/>
              </a:rPr>
              <a:t>eșecurile</a:t>
            </a:r>
            <a:r>
              <a:rPr lang="en-GB" sz="1400" dirty="0">
                <a:latin typeface="Century Gothic" panose="020B0502020202020204" pitchFamily="34" charset="0"/>
              </a:rPr>
              <a:t>” ca </a:t>
            </a:r>
            <a:r>
              <a:rPr lang="en-GB" sz="1400" dirty="0" err="1">
                <a:latin typeface="Century Gothic" panose="020B0502020202020204" pitchFamily="34" charset="0"/>
              </a:rPr>
              <a:t>fiind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temporare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schimbătoare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, ca </a:t>
            </a:r>
            <a:r>
              <a:rPr lang="en-GB" sz="1400" dirty="0" err="1">
                <a:latin typeface="Century Gothic" panose="020B0502020202020204" pitchFamily="34" charset="0"/>
              </a:rPr>
              <a:t>atare</a:t>
            </a:r>
            <a:r>
              <a:rPr lang="en-GB" sz="1400" dirty="0">
                <a:latin typeface="Century Gothic" panose="020B0502020202020204" pitchFamily="34" charset="0"/>
              </a:rPr>
              <a:t>, o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este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crucială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învățare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reziliență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motivație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performanță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  <a:endParaRPr lang="ro-RO" sz="1400" dirty="0">
              <a:latin typeface="Century Gothic" panose="020B0502020202020204" pitchFamily="34" charset="0"/>
            </a:endParaRPr>
          </a:p>
          <a:p>
            <a:pPr algn="just"/>
            <a:endParaRPr lang="ro-R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88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C7450-E228-B559-1674-68958D88B70F}"/>
              </a:ext>
            </a:extLst>
          </p:cNvPr>
          <p:cNvSpPr txBox="1"/>
          <p:nvPr/>
        </p:nvSpPr>
        <p:spPr>
          <a:xfrm>
            <a:off x="381000" y="1047750"/>
            <a:ext cx="7924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sz="1200" dirty="0">
              <a:latin typeface="Century Gothic" panose="020B0502020202020204" pitchFamily="34" charset="0"/>
            </a:endParaRPr>
          </a:p>
          <a:p>
            <a:r>
              <a:rPr lang="en-GB" sz="1200" dirty="0" err="1">
                <a:latin typeface="Century Gothic" panose="020B0502020202020204" pitchFamily="34" charset="0"/>
              </a:rPr>
              <a:t>Cei</a:t>
            </a:r>
            <a:r>
              <a:rPr lang="en-GB" sz="1200" dirty="0">
                <a:latin typeface="Century Gothic" panose="020B0502020202020204" pitchFamily="34" charset="0"/>
              </a:rPr>
              <a:t> care </a:t>
            </a:r>
            <a:r>
              <a:rPr lang="en-GB" sz="1200" dirty="0" err="1">
                <a:latin typeface="Century Gothic" panose="020B0502020202020204" pitchFamily="34" charset="0"/>
              </a:rPr>
              <a:t>adoptă</a:t>
            </a:r>
            <a:r>
              <a:rPr lang="en-GB" sz="1200" dirty="0">
                <a:latin typeface="Century Gothic" panose="020B0502020202020204" pitchFamily="34" charset="0"/>
              </a:rPr>
              <a:t> o </a:t>
            </a:r>
            <a:r>
              <a:rPr lang="en-GB" sz="1200" dirty="0" err="1">
                <a:latin typeface="Century Gothic" panose="020B0502020202020204" pitchFamily="34" charset="0"/>
              </a:rPr>
              <a:t>mentalitate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creștere</a:t>
            </a:r>
            <a:r>
              <a:rPr lang="en-GB" sz="1200" dirty="0">
                <a:latin typeface="Century Gothic" panose="020B0502020202020204" pitchFamily="34" charset="0"/>
              </a:rPr>
              <a:t> au </a:t>
            </a:r>
            <a:r>
              <a:rPr lang="en-GB" sz="1200" dirty="0" err="1">
                <a:latin typeface="Century Gothic" panose="020B0502020202020204" pitchFamily="34" charset="0"/>
              </a:rPr>
              <a:t>mai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multe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șanse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să</a:t>
            </a:r>
            <a:r>
              <a:rPr lang="en-GB" sz="1200" dirty="0">
                <a:latin typeface="Century Gothic" panose="020B0502020202020204" pitchFamily="34" charset="0"/>
              </a:rPr>
              <a:t>:</a:t>
            </a:r>
            <a:endParaRPr lang="ro-RO" sz="1200" dirty="0">
              <a:latin typeface="Century Gothic" panose="020B0502020202020204" pitchFamily="34" charset="0"/>
            </a:endParaRPr>
          </a:p>
          <a:p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î</a:t>
            </a:r>
            <a:r>
              <a:rPr lang="en-GB" sz="1200" dirty="0" err="1">
                <a:latin typeface="Century Gothic" panose="020B0502020202020204" pitchFamily="34" charset="0"/>
              </a:rPr>
              <a:t>mbrățișe</a:t>
            </a:r>
            <a:r>
              <a:rPr lang="ro-RO" sz="1200" dirty="0" err="1">
                <a:latin typeface="Century Gothic" panose="020B0502020202020204" pitchFamily="34" charset="0"/>
              </a:rPr>
              <a:t>ze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învățarea</a:t>
            </a:r>
            <a:r>
              <a:rPr lang="en-GB" sz="1200" dirty="0">
                <a:latin typeface="Century Gothic" panose="020B0502020202020204" pitchFamily="34" charset="0"/>
              </a:rPr>
              <a:t> pe tot </a:t>
            </a:r>
            <a:r>
              <a:rPr lang="en-GB" sz="1200" dirty="0" err="1">
                <a:latin typeface="Century Gothic" panose="020B0502020202020204" pitchFamily="34" charset="0"/>
              </a:rPr>
              <a:t>parcursul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vieții</a:t>
            </a: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c</a:t>
            </a:r>
            <a:r>
              <a:rPr lang="en-GB" sz="1200" dirty="0">
                <a:latin typeface="Century Gothic" panose="020B0502020202020204" pitchFamily="34" charset="0"/>
              </a:rPr>
              <a:t>re</a:t>
            </a:r>
            <a:r>
              <a:rPr lang="ro-RO" sz="1200" dirty="0" err="1">
                <a:latin typeface="Century Gothic" panose="020B0502020202020204" pitchFamily="34" charset="0"/>
              </a:rPr>
              <a:t>ada</a:t>
            </a:r>
            <a:r>
              <a:rPr lang="ro-RO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inteligența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poate</a:t>
            </a:r>
            <a:r>
              <a:rPr lang="en-GB" sz="1200" dirty="0">
                <a:latin typeface="Century Gothic" panose="020B0502020202020204" pitchFamily="34" charset="0"/>
              </a:rPr>
              <a:t> fi </a:t>
            </a:r>
            <a:r>
              <a:rPr lang="en-GB" sz="1200" dirty="0" err="1">
                <a:latin typeface="Century Gothic" panose="020B0502020202020204" pitchFamily="34" charset="0"/>
              </a:rPr>
              <a:t>îmbunătățită</a:t>
            </a: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d</a:t>
            </a:r>
            <a:r>
              <a:rPr lang="en-GB" sz="1200" dirty="0" err="1">
                <a:latin typeface="Century Gothic" panose="020B0502020202020204" pitchFamily="34" charset="0"/>
              </a:rPr>
              <a:t>epune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mai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mult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efort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pentru</a:t>
            </a:r>
            <a:r>
              <a:rPr lang="en-GB" sz="1200" dirty="0">
                <a:latin typeface="Century Gothic" panose="020B0502020202020204" pitchFamily="34" charset="0"/>
              </a:rPr>
              <a:t> a </a:t>
            </a:r>
            <a:r>
              <a:rPr lang="en-GB" sz="1200" dirty="0" err="1">
                <a:latin typeface="Century Gothic" panose="020B0502020202020204" pitchFamily="34" charset="0"/>
              </a:rPr>
              <a:t>învăța</a:t>
            </a: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c</a:t>
            </a:r>
            <a:r>
              <a:rPr lang="en-GB" sz="1200" dirty="0">
                <a:latin typeface="Century Gothic" panose="020B0502020202020204" pitchFamily="34" charset="0"/>
              </a:rPr>
              <a:t>re</a:t>
            </a:r>
            <a:r>
              <a:rPr lang="ro-RO" sz="1200" dirty="0" err="1">
                <a:latin typeface="Century Gothic" panose="020B0502020202020204" pitchFamily="34" charset="0"/>
              </a:rPr>
              <a:t>adă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efortul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duc</a:t>
            </a:r>
            <a:r>
              <a:rPr lang="ro-RO" sz="1200" dirty="0">
                <a:latin typeface="Century Gothic" panose="020B0502020202020204" pitchFamily="34" charset="0"/>
              </a:rPr>
              <a:t>e</a:t>
            </a:r>
            <a:r>
              <a:rPr lang="en-GB" sz="1200" dirty="0">
                <a:latin typeface="Century Gothic" panose="020B0502020202020204" pitchFamily="34" charset="0"/>
              </a:rPr>
              <a:t> la </a:t>
            </a:r>
            <a:r>
              <a:rPr lang="ro-RO" sz="1200" dirty="0">
                <a:latin typeface="Century Gothic" panose="020B0502020202020204" pitchFamily="34" charset="0"/>
              </a:rPr>
              <a:t>performantă si măiestrie</a:t>
            </a: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c</a:t>
            </a:r>
            <a:r>
              <a:rPr lang="en-GB" sz="1200" dirty="0">
                <a:latin typeface="Century Gothic" panose="020B0502020202020204" pitchFamily="34" charset="0"/>
              </a:rPr>
              <a:t>re</a:t>
            </a:r>
            <a:r>
              <a:rPr lang="ro-RO" sz="1200" dirty="0" err="1">
                <a:latin typeface="Century Gothic" panose="020B0502020202020204" pitchFamily="34" charset="0"/>
              </a:rPr>
              <a:t>adă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eșecurile</a:t>
            </a:r>
            <a:r>
              <a:rPr lang="en-GB" sz="1200" dirty="0">
                <a:latin typeface="Century Gothic" panose="020B0502020202020204" pitchFamily="34" charset="0"/>
              </a:rPr>
              <a:t> sunt </a:t>
            </a:r>
            <a:r>
              <a:rPr lang="en-GB" sz="1200" dirty="0" err="1">
                <a:latin typeface="Century Gothic" panose="020B0502020202020204" pitchFamily="34" charset="0"/>
              </a:rPr>
              <a:t>doar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ro-RO" sz="1200" dirty="0">
                <a:latin typeface="Century Gothic" panose="020B0502020202020204" pitchFamily="34" charset="0"/>
              </a:rPr>
              <a:t>înfrângeri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temporare</a:t>
            </a: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vadă</a:t>
            </a:r>
            <a:r>
              <a:rPr lang="en-GB" sz="1200" dirty="0">
                <a:latin typeface="Century Gothic" panose="020B0502020202020204" pitchFamily="34" charset="0"/>
              </a:rPr>
              <a:t> ca </a:t>
            </a:r>
            <a:r>
              <a:rPr lang="en-GB" sz="1200" dirty="0" err="1">
                <a:latin typeface="Century Gothic" panose="020B0502020202020204" pitchFamily="34" charset="0"/>
              </a:rPr>
              <a:t>sursă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informații</a:t>
            </a:r>
            <a:r>
              <a:rPr lang="ro-RO" sz="1200" dirty="0">
                <a:latin typeface="Century Gothic" panose="020B0502020202020204" pitchFamily="34" charset="0"/>
              </a:rPr>
              <a:t> si </a:t>
            </a:r>
            <a:r>
              <a:rPr lang="en-GB" sz="1200" dirty="0">
                <a:latin typeface="Century Gothic" panose="020B0502020202020204" pitchFamily="34" charset="0"/>
              </a:rPr>
              <a:t>ca pe o </a:t>
            </a:r>
            <a:r>
              <a:rPr lang="en-GB" sz="1200" dirty="0" err="1">
                <a:latin typeface="Century Gothic" panose="020B0502020202020204" pitchFamily="34" charset="0"/>
              </a:rPr>
              <a:t>oportunitate</a:t>
            </a:r>
            <a:r>
              <a:rPr lang="en-GB" sz="1200" dirty="0">
                <a:latin typeface="Century Gothic" panose="020B0502020202020204" pitchFamily="34" charset="0"/>
              </a:rPr>
              <a:t> de a </a:t>
            </a:r>
            <a:r>
              <a:rPr lang="en-GB" sz="1200" dirty="0" err="1">
                <a:latin typeface="Century Gothic" panose="020B0502020202020204" pitchFamily="34" charset="0"/>
              </a:rPr>
              <a:t>învăța</a:t>
            </a: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a</a:t>
            </a:r>
            <a:r>
              <a:rPr lang="en-GB" sz="1200" dirty="0" err="1">
                <a:latin typeface="Century Gothic" panose="020B0502020202020204" pitchFamily="34" charset="0"/>
              </a:rPr>
              <a:t>ccept</a:t>
            </a:r>
            <a:r>
              <a:rPr lang="ro-RO" sz="1200" dirty="0">
                <a:latin typeface="Century Gothic" panose="020B0502020202020204" pitchFamily="34" charset="0"/>
              </a:rPr>
              <a:t>e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bunăvoie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provocările</a:t>
            </a: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ro-RO" sz="1200" dirty="0">
                <a:latin typeface="Century Gothic" panose="020B0502020202020204" pitchFamily="34" charset="0"/>
              </a:rPr>
              <a:t>Să p</a:t>
            </a:r>
            <a:r>
              <a:rPr lang="en-GB" sz="1200" dirty="0" err="1">
                <a:latin typeface="Century Gothic" panose="020B0502020202020204" pitchFamily="34" charset="0"/>
              </a:rPr>
              <a:t>riv</a:t>
            </a:r>
            <a:r>
              <a:rPr lang="ro-RO" sz="1200" dirty="0" err="1">
                <a:latin typeface="Century Gothic" panose="020B0502020202020204" pitchFamily="34" charset="0"/>
              </a:rPr>
              <a:t>ească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succesul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altora</a:t>
            </a:r>
            <a:r>
              <a:rPr lang="en-GB" sz="1200" dirty="0">
                <a:latin typeface="Century Gothic" panose="020B0502020202020204" pitchFamily="34" charset="0"/>
              </a:rPr>
              <a:t> ca pe o </a:t>
            </a:r>
            <a:r>
              <a:rPr lang="en-GB" sz="1200" dirty="0" err="1">
                <a:latin typeface="Century Gothic" panose="020B0502020202020204" pitchFamily="34" charset="0"/>
              </a:rPr>
              <a:t>sursă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inspirație</a:t>
            </a:r>
            <a:endParaRPr lang="en-GB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841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C7450-E228-B559-1674-68958D88B70F}"/>
              </a:ext>
            </a:extLst>
          </p:cNvPr>
          <p:cNvSpPr txBox="1"/>
          <p:nvPr/>
        </p:nvSpPr>
        <p:spPr>
          <a:xfrm>
            <a:off x="381000" y="1276350"/>
            <a:ext cx="7924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latin typeface="Century Gothic" panose="020B0502020202020204" pitchFamily="34" charset="0"/>
              </a:rPr>
              <a:t>Într</a:t>
            </a:r>
            <a:r>
              <a:rPr lang="en-GB" sz="1400" dirty="0">
                <a:latin typeface="Century Gothic" panose="020B0502020202020204" pitchFamily="34" charset="0"/>
              </a:rPr>
              <a:t>-o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fixă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oamenii</a:t>
            </a:r>
            <a:r>
              <a:rPr lang="en-GB" sz="1400" dirty="0">
                <a:latin typeface="Century Gothic" panose="020B0502020202020204" pitchFamily="34" charset="0"/>
              </a:rPr>
              <a:t> cred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atributele</a:t>
            </a:r>
            <a:r>
              <a:rPr lang="en-GB" sz="1400" dirty="0">
                <a:latin typeface="Century Gothic" panose="020B0502020202020204" pitchFamily="34" charset="0"/>
              </a:rPr>
              <a:t>, cum </a:t>
            </a:r>
            <a:r>
              <a:rPr lang="en-GB" sz="1400" dirty="0" err="1">
                <a:latin typeface="Century Gothic" panose="020B0502020202020204" pitchFamily="34" charset="0"/>
              </a:rPr>
              <a:t>ar</a:t>
            </a:r>
            <a:r>
              <a:rPr lang="en-GB" sz="1400" dirty="0">
                <a:latin typeface="Century Gothic" panose="020B0502020202020204" pitchFamily="34" charset="0"/>
              </a:rPr>
              <a:t> fi </a:t>
            </a:r>
            <a:r>
              <a:rPr lang="en-GB" sz="1400" dirty="0" err="1">
                <a:latin typeface="Century Gothic" panose="020B0502020202020204" pitchFamily="34" charset="0"/>
              </a:rPr>
              <a:t>talentul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inteligența</a:t>
            </a:r>
            <a:r>
              <a:rPr lang="en-GB" sz="1400" dirty="0">
                <a:latin typeface="Century Gothic" panose="020B0502020202020204" pitchFamily="34" charset="0"/>
              </a:rPr>
              <a:t>, sunt fixe - </a:t>
            </a:r>
            <a:r>
              <a:rPr lang="en-GB" sz="1400" dirty="0" err="1">
                <a:latin typeface="Century Gothic" panose="020B0502020202020204" pitchFamily="34" charset="0"/>
              </a:rPr>
              <a:t>adică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ei</a:t>
            </a:r>
            <a:r>
              <a:rPr lang="en-GB" sz="1400" dirty="0">
                <a:latin typeface="Century Gothic" panose="020B0502020202020204" pitchFamily="34" charset="0"/>
              </a:rPr>
              <a:t> cred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s-au </a:t>
            </a:r>
            <a:r>
              <a:rPr lang="en-GB" sz="1400" dirty="0" err="1">
                <a:latin typeface="Century Gothic" panose="020B0502020202020204" pitchFamily="34" charset="0"/>
              </a:rPr>
              <a:t>născut</a:t>
            </a:r>
            <a:r>
              <a:rPr lang="en-GB" sz="1400" dirty="0">
                <a:latin typeface="Century Gothic" panose="020B0502020202020204" pitchFamily="34" charset="0"/>
              </a:rPr>
              <a:t> cu </a:t>
            </a:r>
            <a:r>
              <a:rPr lang="en-GB" sz="1400" dirty="0" err="1">
                <a:latin typeface="Century Gothic" panose="020B0502020202020204" pitchFamily="34" charset="0"/>
              </a:rPr>
              <a:t>nivelul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inteligență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talente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naturale</a:t>
            </a:r>
            <a:r>
              <a:rPr lang="en-GB" sz="1400" dirty="0">
                <a:latin typeface="Century Gothic" panose="020B0502020202020204" pitchFamily="34" charset="0"/>
              </a:rPr>
              <a:t> pe care le </a:t>
            </a:r>
            <a:r>
              <a:rPr lang="en-GB" sz="1400" dirty="0" err="1">
                <a:latin typeface="Century Gothic" panose="020B0502020202020204" pitchFamily="34" charset="0"/>
              </a:rPr>
              <a:t>vor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atinge</a:t>
            </a:r>
            <a:r>
              <a:rPr lang="en-GB" sz="1400" dirty="0">
                <a:latin typeface="Century Gothic" panose="020B0502020202020204" pitchFamily="34" charset="0"/>
              </a:rPr>
              <a:t> la </a:t>
            </a:r>
            <a:r>
              <a:rPr lang="en-GB" sz="1400" dirty="0" err="1">
                <a:latin typeface="Century Gothic" panose="020B0502020202020204" pitchFamily="34" charset="0"/>
              </a:rPr>
              <a:t>vârsta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adultă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  <a:r>
              <a:rPr lang="ro-RO" sz="1400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ro-RO" sz="1400" dirty="0">
              <a:latin typeface="Century Gothic" panose="020B0502020202020204" pitchFamily="34" charset="0"/>
            </a:endParaRPr>
          </a:p>
          <a:p>
            <a:pPr algn="just"/>
            <a:r>
              <a:rPr lang="en-GB" sz="1400" dirty="0">
                <a:latin typeface="Century Gothic" panose="020B0502020202020204" pitchFamily="34" charset="0"/>
              </a:rPr>
              <a:t>O </a:t>
            </a:r>
            <a:r>
              <a:rPr lang="en-GB" sz="1400" dirty="0" err="1">
                <a:latin typeface="Century Gothic" panose="020B0502020202020204" pitchFamily="34" charset="0"/>
              </a:rPr>
              <a:t>persoană</a:t>
            </a:r>
            <a:r>
              <a:rPr lang="en-GB" sz="1400" dirty="0">
                <a:latin typeface="Century Gothic" panose="020B0502020202020204" pitchFamily="34" charset="0"/>
              </a:rPr>
              <a:t> cu </a:t>
            </a:r>
            <a:r>
              <a:rPr lang="en-GB" sz="1400" dirty="0" err="1">
                <a:latin typeface="Century Gothic" panose="020B0502020202020204" pitchFamily="34" charset="0"/>
              </a:rPr>
              <a:t>mintea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fixă</a:t>
            </a:r>
            <a:r>
              <a:rPr lang="en-GB" sz="1400" dirty="0">
                <a:latin typeface="Century Gothic" panose="020B0502020202020204" pitchFamily="34" charset="0"/>
              </a:rPr>
              <a:t> ​​</a:t>
            </a:r>
            <a:r>
              <a:rPr lang="en-GB" sz="1400" dirty="0" err="1">
                <a:latin typeface="Century Gothic" panose="020B0502020202020204" pitchFamily="34" charset="0"/>
              </a:rPr>
              <a:t>evită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obicei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provocările</a:t>
            </a:r>
            <a:r>
              <a:rPr lang="en-GB" sz="1400" dirty="0">
                <a:latin typeface="Century Gothic" panose="020B0502020202020204" pitchFamily="34" charset="0"/>
              </a:rPr>
              <a:t> din </a:t>
            </a:r>
            <a:r>
              <a:rPr lang="en-GB" sz="1400" dirty="0" err="1">
                <a:latin typeface="Century Gothic" panose="020B0502020202020204" pitchFamily="34" charset="0"/>
              </a:rPr>
              <a:t>viață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renunță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ușor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devine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intimidată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sau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amenințată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succesul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altor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oameni</a:t>
            </a:r>
            <a:r>
              <a:rPr lang="en-GB" sz="1400" dirty="0"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latin typeface="Century Gothic" panose="020B0502020202020204" pitchFamily="34" charset="0"/>
              </a:rPr>
              <a:t>Acest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lucru</a:t>
            </a:r>
            <a:r>
              <a:rPr lang="en-GB" sz="1400" dirty="0">
                <a:latin typeface="Century Gothic" panose="020B0502020202020204" pitchFamily="34" charset="0"/>
              </a:rPr>
              <a:t> se </a:t>
            </a:r>
            <a:r>
              <a:rPr lang="en-GB" sz="1400" dirty="0" err="1">
                <a:latin typeface="Century Gothic" panose="020B0502020202020204" pitchFamily="34" charset="0"/>
              </a:rPr>
              <a:t>datorează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în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parte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o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fixă</a:t>
            </a:r>
            <a:r>
              <a:rPr lang="en-GB" sz="1400" dirty="0">
                <a:latin typeface="Century Gothic" panose="020B0502020202020204" pitchFamily="34" charset="0"/>
              </a:rPr>
              <a:t> ​​nu </a:t>
            </a:r>
            <a:r>
              <a:rPr lang="en-GB" sz="1400" dirty="0" err="1">
                <a:latin typeface="Century Gothic" panose="020B0502020202020204" pitchFamily="34" charset="0"/>
              </a:rPr>
              <a:t>vede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inteligența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talentul</a:t>
            </a:r>
            <a:r>
              <a:rPr lang="en-GB" sz="1400" dirty="0">
                <a:latin typeface="Century Gothic" panose="020B0502020202020204" pitchFamily="34" charset="0"/>
              </a:rPr>
              <a:t> ca pe </a:t>
            </a:r>
            <a:r>
              <a:rPr lang="en-GB" sz="1400" dirty="0" err="1">
                <a:latin typeface="Century Gothic" panose="020B0502020202020204" pitchFamily="34" charset="0"/>
              </a:rPr>
              <a:t>ceva</a:t>
            </a:r>
            <a:r>
              <a:rPr lang="en-GB" sz="1400" dirty="0">
                <a:latin typeface="Century Gothic" panose="020B0502020202020204" pitchFamily="34" charset="0"/>
              </a:rPr>
              <a:t> pe care </a:t>
            </a:r>
            <a:r>
              <a:rPr lang="en-GB" sz="1400" dirty="0" err="1">
                <a:latin typeface="Century Gothic" panose="020B0502020202020204" pitchFamily="34" charset="0"/>
              </a:rPr>
              <a:t>îl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dezvoltați</a:t>
            </a:r>
            <a:r>
              <a:rPr lang="en-GB" sz="1400" dirty="0">
                <a:latin typeface="Century Gothic" panose="020B0502020202020204" pitchFamily="34" charset="0"/>
              </a:rPr>
              <a:t> - </a:t>
            </a:r>
            <a:r>
              <a:rPr lang="en-GB" sz="1400" dirty="0" err="1">
                <a:latin typeface="Century Gothic" panose="020B0502020202020204" pitchFamily="34" charset="0"/>
              </a:rPr>
              <a:t>este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ceva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 „</a:t>
            </a:r>
            <a:r>
              <a:rPr lang="en-GB" sz="1400" dirty="0" err="1">
                <a:latin typeface="Century Gothic" panose="020B0502020202020204" pitchFamily="34" charset="0"/>
              </a:rPr>
              <a:t>ești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  <a:p>
            <a:pPr algn="just"/>
            <a:endParaRPr lang="en-GB" sz="1400" dirty="0">
              <a:latin typeface="Century Gothic" panose="020B0502020202020204" pitchFamily="34" charset="0"/>
            </a:endParaRPr>
          </a:p>
          <a:p>
            <a:pPr algn="just"/>
            <a:r>
              <a:rPr lang="en-GB" sz="1400" dirty="0" err="1">
                <a:latin typeface="Century Gothic" panose="020B0502020202020204" pitchFamily="34" charset="0"/>
              </a:rPr>
              <a:t>Mentalitățile</a:t>
            </a:r>
            <a:r>
              <a:rPr lang="en-GB" sz="1400" dirty="0">
                <a:latin typeface="Century Gothic" panose="020B0502020202020204" pitchFamily="34" charset="0"/>
              </a:rPr>
              <a:t> fixe pot </a:t>
            </a:r>
            <a:r>
              <a:rPr lang="en-GB" sz="1400" dirty="0" err="1">
                <a:latin typeface="Century Gothic" panose="020B0502020202020204" pitchFamily="34" charset="0"/>
              </a:rPr>
              <a:t>duce</a:t>
            </a:r>
            <a:r>
              <a:rPr lang="en-GB" sz="1400" dirty="0">
                <a:latin typeface="Century Gothic" panose="020B0502020202020204" pitchFamily="34" charset="0"/>
              </a:rPr>
              <a:t> la </a:t>
            </a:r>
            <a:r>
              <a:rPr lang="en-GB" sz="1400" dirty="0" err="1">
                <a:latin typeface="Century Gothic" panose="020B0502020202020204" pitchFamily="34" charset="0"/>
              </a:rPr>
              <a:t>gândire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negativă</a:t>
            </a:r>
            <a:r>
              <a:rPr lang="en-GB" sz="1400" dirty="0">
                <a:latin typeface="Century Gothic" panose="020B0502020202020204" pitchFamily="34" charset="0"/>
              </a:rPr>
              <a:t>. De </a:t>
            </a:r>
            <a:r>
              <a:rPr lang="en-GB" sz="1400" dirty="0" err="1">
                <a:latin typeface="Century Gothic" panose="020B0502020202020204" pitchFamily="34" charset="0"/>
              </a:rPr>
              <a:t>exemplu</a:t>
            </a:r>
            <a:r>
              <a:rPr lang="en-GB" sz="1400" dirty="0">
                <a:latin typeface="Century Gothic" panose="020B0502020202020204" pitchFamily="34" charset="0"/>
              </a:rPr>
              <a:t>, o </a:t>
            </a:r>
            <a:r>
              <a:rPr lang="en-GB" sz="1400" dirty="0" err="1">
                <a:latin typeface="Century Gothic" panose="020B0502020202020204" pitchFamily="34" charset="0"/>
              </a:rPr>
              <a:t>persoană</a:t>
            </a:r>
            <a:r>
              <a:rPr lang="en-GB" sz="1400" dirty="0">
                <a:latin typeface="Century Gothic" panose="020B0502020202020204" pitchFamily="34" charset="0"/>
              </a:rPr>
              <a:t> cu o </a:t>
            </a:r>
            <a:r>
              <a:rPr lang="en-GB" sz="1400" dirty="0" err="1">
                <a:latin typeface="Century Gothic" panose="020B0502020202020204" pitchFamily="34" charset="0"/>
              </a:rPr>
              <a:t>mentalitate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fixă</a:t>
            </a:r>
            <a:r>
              <a:rPr lang="en-GB" sz="1400" dirty="0">
                <a:latin typeface="Century Gothic" panose="020B0502020202020204" pitchFamily="34" charset="0"/>
              </a:rPr>
              <a:t> ​​</a:t>
            </a:r>
            <a:r>
              <a:rPr lang="en-GB" sz="1400" dirty="0" err="1">
                <a:latin typeface="Century Gothic" panose="020B0502020202020204" pitchFamily="34" charset="0"/>
              </a:rPr>
              <a:t>ar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putea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eșua</a:t>
            </a:r>
            <a:r>
              <a:rPr lang="en-GB" sz="1400" dirty="0">
                <a:latin typeface="Century Gothic" panose="020B0502020202020204" pitchFamily="34" charset="0"/>
              </a:rPr>
              <a:t> la o </a:t>
            </a:r>
            <a:r>
              <a:rPr lang="en-GB" sz="1400" dirty="0" err="1">
                <a:latin typeface="Century Gothic" panose="020B0502020202020204" pitchFamily="34" charset="0"/>
              </a:rPr>
              <a:t>sarcină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creadă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este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nu </a:t>
            </a:r>
            <a:r>
              <a:rPr lang="en-GB" sz="1400" dirty="0" err="1">
                <a:latin typeface="Century Gothic" panose="020B0502020202020204" pitchFamily="34" charset="0"/>
              </a:rPr>
              <a:t>este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suficient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inteligentă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latin typeface="Century Gothic" panose="020B0502020202020204" pitchFamily="34" charset="0"/>
              </a:rPr>
              <a:t> a o face. </a:t>
            </a:r>
            <a:r>
              <a:rPr lang="en-GB" sz="1400" dirty="0" err="1">
                <a:latin typeface="Century Gothic" panose="020B0502020202020204" pitchFamily="34" charset="0"/>
              </a:rPr>
              <a:t>În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timp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 o </a:t>
            </a:r>
            <a:r>
              <a:rPr lang="en-GB" sz="1400" dirty="0" err="1">
                <a:latin typeface="Century Gothic" panose="020B0502020202020204" pitchFamily="34" charset="0"/>
              </a:rPr>
              <a:t>persoană</a:t>
            </a:r>
            <a:r>
              <a:rPr lang="en-GB" sz="1400" dirty="0">
                <a:latin typeface="Century Gothic" panose="020B0502020202020204" pitchFamily="34" charset="0"/>
              </a:rPr>
              <a:t> cu </a:t>
            </a:r>
            <a:r>
              <a:rPr lang="en-GB" sz="1400" dirty="0" err="1">
                <a:latin typeface="Century Gothic" panose="020B0502020202020204" pitchFamily="34" charset="0"/>
              </a:rPr>
              <a:t>mentalitatea</a:t>
            </a:r>
            <a:r>
              <a:rPr lang="en-GB" sz="1400" dirty="0">
                <a:latin typeface="Century Gothic" panose="020B0502020202020204" pitchFamily="34" charset="0"/>
              </a:rPr>
              <a:t> de </a:t>
            </a:r>
            <a:r>
              <a:rPr lang="en-GB" sz="1400" dirty="0" err="1">
                <a:latin typeface="Century Gothic" panose="020B0502020202020204" pitchFamily="34" charset="0"/>
              </a:rPr>
              <a:t>creștere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ar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putea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eșua</a:t>
            </a:r>
            <a:r>
              <a:rPr lang="en-GB" sz="1400" dirty="0">
                <a:latin typeface="Century Gothic" panose="020B0502020202020204" pitchFamily="34" charset="0"/>
              </a:rPr>
              <a:t> la </a:t>
            </a:r>
            <a:r>
              <a:rPr lang="en-GB" sz="1400" dirty="0" err="1">
                <a:latin typeface="Century Gothic" panose="020B0502020202020204" pitchFamily="34" charset="0"/>
              </a:rPr>
              <a:t>aceeași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sarcină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și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creadă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este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pentru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trebuie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să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petreacă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mai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mult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timp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exersând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  <a:endParaRPr lang="ro-R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575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C7450-E228-B559-1674-68958D88B70F}"/>
              </a:ext>
            </a:extLst>
          </p:cNvPr>
          <p:cNvSpPr txBox="1"/>
          <p:nvPr/>
        </p:nvSpPr>
        <p:spPr>
          <a:xfrm>
            <a:off x="381000" y="1276350"/>
            <a:ext cx="79248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latin typeface="Century Gothic" panose="020B0502020202020204" pitchFamily="34" charset="0"/>
              </a:rPr>
              <a:t>Oamenii</a:t>
            </a:r>
            <a:r>
              <a:rPr lang="en-GB" sz="1200" dirty="0">
                <a:latin typeface="Century Gothic" panose="020B0502020202020204" pitchFamily="34" charset="0"/>
              </a:rPr>
              <a:t> cu o </a:t>
            </a:r>
            <a:r>
              <a:rPr lang="en-GB" sz="1200" dirty="0" err="1">
                <a:latin typeface="Century Gothic" panose="020B0502020202020204" pitchFamily="34" charset="0"/>
              </a:rPr>
              <a:t>mentalitate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fixă</a:t>
            </a:r>
            <a:r>
              <a:rPr lang="en-GB" sz="1200" dirty="0">
                <a:latin typeface="Century Gothic" panose="020B0502020202020204" pitchFamily="34" charset="0"/>
              </a:rPr>
              <a:t> ​​cred </a:t>
            </a:r>
            <a:r>
              <a:rPr lang="en-GB" sz="1200" dirty="0" err="1">
                <a:latin typeface="Century Gothic" panose="020B0502020202020204" pitchFamily="34" charset="0"/>
              </a:rPr>
              <a:t>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trăsăturile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individuale</a:t>
            </a:r>
            <a:r>
              <a:rPr lang="en-GB" sz="1200" dirty="0">
                <a:latin typeface="Century Gothic" panose="020B0502020202020204" pitchFamily="34" charset="0"/>
              </a:rPr>
              <a:t> nu se pot </a:t>
            </a:r>
            <a:r>
              <a:rPr lang="en-GB" sz="1200" dirty="0" err="1">
                <a:latin typeface="Century Gothic" panose="020B0502020202020204" pitchFamily="34" charset="0"/>
              </a:rPr>
              <a:t>schimba</a:t>
            </a:r>
            <a:r>
              <a:rPr lang="en-GB" sz="1200" dirty="0">
                <a:latin typeface="Century Gothic" panose="020B0502020202020204" pitchFamily="34" charset="0"/>
              </a:rPr>
              <a:t>, </a:t>
            </a:r>
            <a:r>
              <a:rPr lang="en-GB" sz="1200" dirty="0" err="1">
                <a:latin typeface="Century Gothic" panose="020B0502020202020204" pitchFamily="34" charset="0"/>
              </a:rPr>
              <a:t>indiferent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cât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mult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efort</a:t>
            </a:r>
            <a:r>
              <a:rPr lang="en-GB" sz="1200" dirty="0">
                <a:latin typeface="Century Gothic" panose="020B0502020202020204" pitchFamily="34" charset="0"/>
              </a:rPr>
              <a:t> ai </a:t>
            </a:r>
            <a:r>
              <a:rPr lang="en-GB" sz="1200" dirty="0" err="1">
                <a:latin typeface="Century Gothic" panose="020B0502020202020204" pitchFamily="34" charset="0"/>
              </a:rPr>
              <a:t>depus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și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ro-RO" sz="1200" dirty="0">
                <a:latin typeface="Century Gothic" panose="020B0502020202020204" pitchFamily="34" charset="0"/>
              </a:rPr>
              <a:t>cel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mai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probabil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ro-RO" sz="1200" dirty="0">
                <a:latin typeface="Century Gothic" panose="020B0502020202020204" pitchFamily="34" charset="0"/>
              </a:rPr>
              <a:t>sunt cei care</a:t>
            </a:r>
            <a:r>
              <a:rPr lang="en-GB" sz="1200" dirty="0">
                <a:latin typeface="Century Gothic" panose="020B0502020202020204" pitchFamily="34" charset="0"/>
              </a:rPr>
              <a:t>:</a:t>
            </a:r>
            <a:endParaRPr lang="ro-RO" sz="1200" dirty="0">
              <a:latin typeface="Century Gothic" panose="020B0502020202020204" pitchFamily="34" charset="0"/>
            </a:endParaRPr>
          </a:p>
          <a:p>
            <a:endParaRPr lang="ro-RO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Century Gothic" panose="020B0502020202020204" pitchFamily="34" charset="0"/>
              </a:rPr>
              <a:t>Cred </a:t>
            </a:r>
            <a:r>
              <a:rPr lang="en-GB" sz="1200" dirty="0" err="1">
                <a:latin typeface="Century Gothic" panose="020B0502020202020204" pitchFamily="34" charset="0"/>
              </a:rPr>
              <a:t>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inteligența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și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talentul</a:t>
            </a:r>
            <a:r>
              <a:rPr lang="en-GB" sz="1200" dirty="0">
                <a:latin typeface="Century Gothic" panose="020B0502020202020204" pitchFamily="34" charset="0"/>
              </a:rPr>
              <a:t> sunt statice</a:t>
            </a:r>
            <a:r>
              <a:rPr lang="ro-RO" sz="1200" dirty="0">
                <a:latin typeface="Century Gothic" panose="020B0502020202020204" pitchFamily="34" charset="0"/>
              </a:rPr>
              <a:t> 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Century Gothic" panose="020B0502020202020204" pitchFamily="34" charset="0"/>
              </a:rPr>
              <a:t>Evita </a:t>
            </a:r>
            <a:r>
              <a:rPr lang="en-GB" sz="1200" dirty="0" err="1">
                <a:latin typeface="Century Gothic" panose="020B0502020202020204" pitchFamily="34" charset="0"/>
              </a:rPr>
              <a:t>provocările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pentru</a:t>
            </a:r>
            <a:r>
              <a:rPr lang="en-GB" sz="1200" dirty="0">
                <a:latin typeface="Century Gothic" panose="020B0502020202020204" pitchFamily="34" charset="0"/>
              </a:rPr>
              <a:t> a </a:t>
            </a:r>
            <a:r>
              <a:rPr lang="en-GB" sz="1200" dirty="0" err="1">
                <a:latin typeface="Century Gothic" panose="020B0502020202020204" pitchFamily="34" charset="0"/>
              </a:rPr>
              <a:t>evita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eșecul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 err="1">
                <a:latin typeface="Century Gothic" panose="020B0502020202020204" pitchFamily="34" charset="0"/>
              </a:rPr>
              <a:t>Ignora</a:t>
            </a:r>
            <a:r>
              <a:rPr lang="en-GB" sz="1200" dirty="0">
                <a:latin typeface="Century Gothic" panose="020B0502020202020204" pitchFamily="34" charset="0"/>
              </a:rPr>
              <a:t> feedback-</a:t>
            </a:r>
            <a:r>
              <a:rPr lang="en-GB" sz="1200" dirty="0" err="1">
                <a:latin typeface="Century Gothic" panose="020B0502020202020204" pitchFamily="34" charset="0"/>
              </a:rPr>
              <a:t>ul</a:t>
            </a:r>
            <a:r>
              <a:rPr lang="en-GB" sz="1200" dirty="0">
                <a:latin typeface="Century Gothic" panose="020B0502020202020204" pitchFamily="34" charset="0"/>
              </a:rPr>
              <a:t> de la </a:t>
            </a:r>
            <a:r>
              <a:rPr lang="en-GB" sz="1200" dirty="0" err="1">
                <a:latin typeface="Century Gothic" panose="020B0502020202020204" pitchFamily="34" charset="0"/>
              </a:rPr>
              <a:t>alții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Century Gothic" panose="020B0502020202020204" pitchFamily="34" charset="0"/>
              </a:rPr>
              <a:t>Se </a:t>
            </a:r>
            <a:r>
              <a:rPr lang="en-GB" sz="1200" dirty="0" err="1">
                <a:latin typeface="Century Gothic" panose="020B0502020202020204" pitchFamily="34" charset="0"/>
              </a:rPr>
              <a:t>simt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amenințati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succesul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celorlalți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 err="1">
                <a:latin typeface="Century Gothic" panose="020B0502020202020204" pitchFamily="34" charset="0"/>
              </a:rPr>
              <a:t>Ascunde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defectele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pentru</a:t>
            </a:r>
            <a:r>
              <a:rPr lang="en-GB" sz="1200" dirty="0">
                <a:latin typeface="Century Gothic" panose="020B0502020202020204" pitchFamily="34" charset="0"/>
              </a:rPr>
              <a:t> a nu fi </a:t>
            </a:r>
            <a:r>
              <a:rPr lang="en-GB" sz="1200" dirty="0" err="1">
                <a:latin typeface="Century Gothic" panose="020B0502020202020204" pitchFamily="34" charset="0"/>
              </a:rPr>
              <a:t>judecat</a:t>
            </a:r>
            <a:r>
              <a:rPr lang="en-GB" sz="1200" dirty="0">
                <a:latin typeface="Century Gothic" panose="020B0502020202020204" pitchFamily="34" charset="0"/>
              </a:rPr>
              <a:t> de </a:t>
            </a:r>
            <a:r>
              <a:rPr lang="en-GB" sz="1200" dirty="0" err="1">
                <a:latin typeface="Century Gothic" panose="020B0502020202020204" pitchFamily="34" charset="0"/>
              </a:rPr>
              <a:t>alții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 err="1">
                <a:latin typeface="Century Gothic" panose="020B0502020202020204" pitchFamily="34" charset="0"/>
              </a:rPr>
              <a:t>Credi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depunerea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efortului</a:t>
            </a:r>
            <a:r>
              <a:rPr lang="en-GB" sz="1200" dirty="0">
                <a:latin typeface="Century Gothic" panose="020B0502020202020204" pitchFamily="34" charset="0"/>
              </a:rPr>
              <a:t> nu are </a:t>
            </a:r>
            <a:r>
              <a:rPr lang="en-GB" sz="1200" dirty="0" err="1">
                <a:latin typeface="Century Gothic" panose="020B0502020202020204" pitchFamily="34" charset="0"/>
              </a:rPr>
              <a:t>valoare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 err="1">
                <a:latin typeface="Century Gothic" panose="020B0502020202020204" pitchFamily="34" charset="0"/>
              </a:rPr>
              <a:t>Vad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feedbackul</a:t>
            </a:r>
            <a:r>
              <a:rPr lang="en-GB" sz="1200" dirty="0">
                <a:latin typeface="Century Gothic" panose="020B0502020202020204" pitchFamily="34" charset="0"/>
              </a:rPr>
              <a:t> ca o </a:t>
            </a:r>
            <a:r>
              <a:rPr lang="en-GB" sz="1200" dirty="0" err="1">
                <a:latin typeface="Century Gothic" panose="020B0502020202020204" pitchFamily="34" charset="0"/>
              </a:rPr>
              <a:t>critică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personală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1025525" lvl="2" indent="-285750">
              <a:buFont typeface="Wingdings" panose="05000000000000000000" pitchFamily="2" charset="2"/>
              <a:buChar char="Ø"/>
            </a:pPr>
            <a:r>
              <a:rPr lang="en-GB" sz="1200" dirty="0" err="1">
                <a:latin typeface="Century Gothic" panose="020B0502020202020204" pitchFamily="34" charset="0"/>
              </a:rPr>
              <a:t>Renunță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ușor</a:t>
            </a:r>
            <a:endParaRPr lang="ro-RO" sz="1200" dirty="0">
              <a:latin typeface="Century Gothic" panose="020B0502020202020204" pitchFamily="34" charset="0"/>
            </a:endParaRPr>
          </a:p>
          <a:p>
            <a:endParaRPr lang="ro-RO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911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9A031-07DA-7EB3-902D-01915B57F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833" t="21819" r="15000" b="14445"/>
          <a:stretch/>
        </p:blipFill>
        <p:spPr>
          <a:xfrm>
            <a:off x="761999" y="1123950"/>
            <a:ext cx="756647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92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9A031-07DA-7EB3-902D-01915B57F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833" t="20370" r="15000" b="14445"/>
          <a:stretch/>
        </p:blipFill>
        <p:spPr>
          <a:xfrm>
            <a:off x="5922818" y="3638550"/>
            <a:ext cx="1849582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F934-82F3-6299-44C5-7E8C3A29D965}"/>
              </a:ext>
            </a:extLst>
          </p:cNvPr>
          <p:cNvSpPr txBox="1"/>
          <p:nvPr/>
        </p:nvSpPr>
        <p:spPr>
          <a:xfrm>
            <a:off x="266700" y="1352550"/>
            <a:ext cx="8420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Cine a </a:t>
            </a:r>
            <a:r>
              <a:rPr lang="en-GB" sz="1800" b="1" dirty="0" err="1">
                <a:latin typeface="Century Gothic" panose="020B0502020202020204" pitchFamily="34" charset="0"/>
              </a:rPr>
              <a:t>identificat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mentalitatea</a:t>
            </a:r>
            <a:r>
              <a:rPr lang="en-GB" sz="1800" b="1" dirty="0">
                <a:latin typeface="Century Gothic" panose="020B0502020202020204" pitchFamily="34" charset="0"/>
              </a:rPr>
              <a:t> de </a:t>
            </a:r>
            <a:r>
              <a:rPr lang="en-GB" sz="1800" b="1" dirty="0" err="1">
                <a:latin typeface="Century Gothic" panose="020B0502020202020204" pitchFamily="34" charset="0"/>
              </a:rPr>
              <a:t>creștere</a:t>
            </a:r>
            <a:r>
              <a:rPr lang="en-GB" sz="1800" b="1" dirty="0">
                <a:latin typeface="Century Gothic" panose="020B0502020202020204" pitchFamily="34" charset="0"/>
              </a:rPr>
              <a:t>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>
                <a:latin typeface="Century Gothic" panose="020B0502020202020204" pitchFamily="34" charset="0"/>
              </a:rPr>
              <a:t>Psiholog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Carol Dweck de la </a:t>
            </a:r>
            <a:r>
              <a:rPr lang="en-GB" dirty="0" err="1">
                <a:latin typeface="Century Gothic" panose="020B0502020202020204" pitchFamily="34" charset="0"/>
              </a:rPr>
              <a:t>Universitatea</a:t>
            </a:r>
            <a:r>
              <a:rPr lang="en-GB" dirty="0">
                <a:latin typeface="Century Gothic" panose="020B0502020202020204" pitchFamily="34" charset="0"/>
              </a:rPr>
              <a:t> Stanford a </a:t>
            </a:r>
            <a:r>
              <a:rPr lang="en-GB" dirty="0" err="1">
                <a:latin typeface="Century Gothic" panose="020B0502020202020204" pitchFamily="34" charset="0"/>
              </a:rPr>
              <a:t>fost</a:t>
            </a:r>
            <a:r>
              <a:rPr lang="en-GB" dirty="0">
                <a:latin typeface="Century Gothic" panose="020B0502020202020204" pitchFamily="34" charset="0"/>
              </a:rPr>
              <a:t> prima care a </a:t>
            </a:r>
            <a:r>
              <a:rPr lang="en-GB" dirty="0" err="1">
                <a:latin typeface="Century Gothic" panose="020B0502020202020204" pitchFamily="34" charset="0"/>
              </a:rPr>
              <a:t>descris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mentalitatea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creștere</a:t>
            </a: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>
                <a:latin typeface="Century Gothic" panose="020B0502020202020204" pitchFamily="34" charset="0"/>
              </a:rPr>
              <a:t>Cercetările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lui</a:t>
            </a:r>
            <a:r>
              <a:rPr lang="en-GB" dirty="0">
                <a:latin typeface="Century Gothic" panose="020B0502020202020204" pitchFamily="34" charset="0"/>
              </a:rPr>
              <a:t> Dweck au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descoperit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contrar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opiniei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populare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că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este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mai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benefic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nu </a:t>
            </a:r>
            <a:r>
              <a:rPr lang="en-GB" dirty="0" err="1">
                <a:latin typeface="Century Gothic" panose="020B0502020202020204" pitchFamily="34" charset="0"/>
              </a:rPr>
              <a:t>lăudați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talentul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sau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abilitățile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naturale</a:t>
            </a:r>
            <a:r>
              <a:rPr lang="en-GB" dirty="0">
                <a:latin typeface="Century Gothic" panose="020B0502020202020204" pitchFamily="34" charset="0"/>
              </a:rPr>
              <a:t>, ci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lăudați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procesul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special, </a:t>
            </a:r>
            <a:r>
              <a:rPr lang="en-GB" dirty="0" err="1">
                <a:latin typeface="Century Gothic" panose="020B0502020202020204" pitchFamily="34" charset="0"/>
              </a:rPr>
              <a:t>efortul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strategiile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persistența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rezistența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trebui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să</a:t>
            </a:r>
            <a:r>
              <a:rPr lang="en-GB" dirty="0">
                <a:latin typeface="Century Gothic" panose="020B0502020202020204" pitchFamily="34" charset="0"/>
              </a:rPr>
              <a:t> fie recompensate. </a:t>
            </a:r>
            <a:r>
              <a:rPr lang="en-GB" dirty="0" err="1">
                <a:latin typeface="Century Gothic" panose="020B0502020202020204" pitchFamily="34" charset="0"/>
              </a:rPr>
              <a:t>Aceste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procese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joacă</a:t>
            </a:r>
            <a:r>
              <a:rPr lang="en-GB" dirty="0">
                <a:latin typeface="Century Gothic" panose="020B0502020202020204" pitchFamily="34" charset="0"/>
              </a:rPr>
              <a:t> un </a:t>
            </a:r>
            <a:r>
              <a:rPr lang="en-GB" dirty="0" err="1">
                <a:latin typeface="Century Gothic" panose="020B0502020202020204" pitchFamily="34" charset="0"/>
              </a:rPr>
              <a:t>rol</a:t>
            </a:r>
            <a:r>
              <a:rPr lang="en-GB" dirty="0">
                <a:latin typeface="Century Gothic" panose="020B0502020202020204" pitchFamily="34" charset="0"/>
              </a:rPr>
              <a:t> major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furnizarea</a:t>
            </a:r>
            <a:r>
              <a:rPr lang="en-GB" dirty="0">
                <a:latin typeface="Century Gothic" panose="020B0502020202020204" pitchFamily="34" charset="0"/>
              </a:rPr>
              <a:t> de feedback </a:t>
            </a:r>
            <a:r>
              <a:rPr lang="en-GB" dirty="0" err="1">
                <a:latin typeface="Century Gothic" panose="020B0502020202020204" pitchFamily="34" charset="0"/>
              </a:rPr>
              <a:t>constructiv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și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în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crearea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unei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relații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pozitive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elev-profesor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5993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131</TotalTime>
  <Words>2074</Words>
  <Application>Microsoft Office PowerPoint</Application>
  <PresentationFormat>On-screen Show (16:9)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Century Gothic</vt:lpstr>
      <vt:lpstr>Times New Roman</vt:lpstr>
      <vt:lpstr>Calibri</vt:lpstr>
      <vt:lpstr>PresentationCCD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Olga Melihov</cp:lastModifiedBy>
  <cp:revision>22</cp:revision>
  <dcterms:created xsi:type="dcterms:W3CDTF">2015-03-09T15:19:43Z</dcterms:created>
  <dcterms:modified xsi:type="dcterms:W3CDTF">2022-08-12T09:30:52Z</dcterms:modified>
</cp:coreProperties>
</file>