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27" r:id="rId3"/>
    <p:sldId id="333" r:id="rId4"/>
    <p:sldId id="341" r:id="rId5"/>
    <p:sldId id="332" r:id="rId6"/>
    <p:sldId id="335" r:id="rId7"/>
    <p:sldId id="338" r:id="rId8"/>
    <p:sldId id="334" r:id="rId9"/>
    <p:sldId id="322" r:id="rId10"/>
    <p:sldId id="324" r:id="rId11"/>
    <p:sldId id="325" r:id="rId12"/>
    <p:sldId id="265" r:id="rId13"/>
    <p:sldId id="307" r:id="rId14"/>
    <p:sldId id="266" r:id="rId15"/>
    <p:sldId id="342" r:id="rId16"/>
    <p:sldId id="267" r:id="rId17"/>
    <p:sldId id="323" r:id="rId18"/>
    <p:sldId id="326" r:id="rId19"/>
    <p:sldId id="328" r:id="rId20"/>
    <p:sldId id="329" r:id="rId21"/>
    <p:sldId id="339" r:id="rId22"/>
    <p:sldId id="274" r:id="rId23"/>
    <p:sldId id="310" r:id="rId24"/>
    <p:sldId id="336" r:id="rId25"/>
    <p:sldId id="340" r:id="rId26"/>
    <p:sldId id="317" r:id="rId27"/>
  </p:sldIdLst>
  <p:sldSz cx="9144000" cy="5143500" type="screen16x9"/>
  <p:notesSz cx="7772400" cy="10058400"/>
  <p:embeddedFontLst>
    <p:embeddedFont>
      <p:font typeface="Calibri" panose="020F0502020204030204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algn="l" defTabSz="739775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369888" indent="87313" algn="l" defTabSz="739775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739775" indent="174625" algn="l" defTabSz="739775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109663" indent="261938" algn="l" defTabSz="739775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481138" indent="347663" algn="l" defTabSz="739775" rtl="0" fontAlgn="base">
      <a:spcBef>
        <a:spcPct val="0"/>
      </a:spcBef>
      <a:spcAft>
        <a:spcPct val="0"/>
      </a:spcAft>
      <a:defRPr sz="1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500"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1923"/>
    <a:srgbClr val="7C1019"/>
    <a:srgbClr val="450E0D"/>
    <a:srgbClr val="4D13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C5D259-5315-4A82-A073-89BCADAF4D7C}" v="592" dt="2022-11-04T15:41:59.5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3438" cy="503238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lvl1pPr defTabSz="740573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SimSun" pitchFamily="2"/>
                <a:cs typeface="Mangal" pitchFamily="2"/>
              </a:defRPr>
            </a:lvl1pPr>
          </a:lstStyle>
          <a:p>
            <a:pPr>
              <a:defRPr sz="1400"/>
            </a:pPr>
            <a:endParaRPr lang="en-US" dirty="0"/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8963" y="0"/>
            <a:ext cx="3373437" cy="503238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>
            <a:lvl1pPr algn="r" defTabSz="740573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SimSun" pitchFamily="2"/>
                <a:cs typeface="Mangal" pitchFamily="2"/>
              </a:defRPr>
            </a:lvl1pPr>
          </a:lstStyle>
          <a:p>
            <a:pPr>
              <a:defRPr sz="1400"/>
            </a:pPr>
            <a:endParaRPr lang="en-US" dirty="0"/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163"/>
            <a:ext cx="3373438" cy="503237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>
            <a:lvl1pPr defTabSz="740573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Arial" pitchFamily="18"/>
                <a:ea typeface="SimSun" pitchFamily="2"/>
                <a:cs typeface="Mangal" pitchFamily="2"/>
              </a:defRPr>
            </a:lvl1pPr>
          </a:lstStyle>
          <a:p>
            <a:pPr>
              <a:defRPr sz="1400"/>
            </a:pPr>
            <a:endParaRPr lang="en-US" dirty="0"/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8963" y="9555163"/>
            <a:ext cx="3373437" cy="503237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>
            <a:lvl1pPr algn="r" defTabSz="740573" fontAlgn="auto" hangingPunct="0">
              <a:spcBef>
                <a:spcPts val="0"/>
              </a:spcBef>
              <a:spcAft>
                <a:spcPts val="0"/>
              </a:spcAft>
              <a:defRPr sz="1400">
                <a:latin typeface="+mn-lt"/>
                <a:cs typeface="+mn-cs"/>
              </a:defRPr>
            </a:lvl1pPr>
          </a:lstStyle>
          <a:p>
            <a:pPr>
              <a:defRPr sz="1400"/>
            </a:pPr>
            <a:fld id="{03B095EF-1CA7-41CE-A5E8-39C8959A43CC}" type="slidenum">
              <a:rPr/>
              <a:pPr>
                <a:defRPr sz="1400"/>
              </a:pPr>
              <a:t>‹#›</a:t>
            </a:fld>
            <a:endParaRPr lang="en-US" dirty="0">
              <a:latin typeface="Arial" pitchFamily="18"/>
              <a:ea typeface="SimSun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6825618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lide Image Placeholder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533400" y="763588"/>
            <a:ext cx="67056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875" y="4776788"/>
            <a:ext cx="6216650" cy="452596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lvl="0"/>
            <a:endParaRPr lang="en-US" noProof="0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3438" cy="5032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defTabSz="740573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8963" y="0"/>
            <a:ext cx="3373437" cy="50323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defTabSz="740573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163"/>
            <a:ext cx="3373438" cy="5032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defTabSz="740573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8963" y="9555163"/>
            <a:ext cx="3373437" cy="50323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defTabSz="740573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fld id="{108F2DC1-9BF1-4730-BA00-2E6AC9514703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73507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4625" indent="-174625" algn="l" rtl="0" eaLnBrk="0" fontAlgn="base" hangingPunct="0">
      <a:spcBef>
        <a:spcPct val="30000"/>
      </a:spcBef>
      <a:spcAft>
        <a:spcPct val="0"/>
      </a:spcAft>
      <a:defRPr lang="en-US" sz="1600" kern="1200">
        <a:solidFill>
          <a:schemeClr val="tx1"/>
        </a:solidFill>
        <a:latin typeface="Arial" pitchFamily="18"/>
        <a:ea typeface="SimSun" pitchFamily="2"/>
        <a:cs typeface="SimSun" pitchFamily="2" charset="-122"/>
      </a:defRPr>
    </a:lvl1pPr>
    <a:lvl2pPr marL="742950" indent="-285750" algn="l" defTabSz="739775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SimSun" pitchFamily="2" charset="-122"/>
        <a:cs typeface="+mn-cs"/>
      </a:defRPr>
    </a:lvl2pPr>
    <a:lvl3pPr marL="1143000" indent="-228600" algn="l" defTabSz="739775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SimSun" pitchFamily="2" charset="-122"/>
        <a:cs typeface="+mn-cs"/>
      </a:defRPr>
    </a:lvl3pPr>
    <a:lvl4pPr marL="1600200" indent="-228600" algn="l" defTabSz="739775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SimSun" pitchFamily="2" charset="-122"/>
        <a:cs typeface="+mn-cs"/>
      </a:defRPr>
    </a:lvl4pPr>
    <a:lvl5pPr marL="2057400" indent="-228600" algn="l" defTabSz="739775" rtl="0" fontAlgn="base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SimSun" pitchFamily="2" charset="-122"/>
        <a:cs typeface="+mn-cs"/>
      </a:defRPr>
    </a:lvl5pPr>
    <a:lvl6pPr marL="1851431" algn="l" defTabSz="7405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21718" algn="l" defTabSz="7405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92004" algn="l" defTabSz="7405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62290" algn="l" defTabSz="740573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290892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34932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627820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91752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871759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773542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024487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33569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62467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0827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39758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99721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076220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88422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700816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589265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40065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38248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594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95809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7067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660865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9954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28283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0" y="763588"/>
            <a:ext cx="0" cy="15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4099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777875" y="4776788"/>
            <a:ext cx="6216650" cy="4527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endParaRPr dirty="0">
              <a:solidFill>
                <a:srgbClr val="000000"/>
              </a:solidFill>
              <a:latin typeface="Arial" pitchFamily="34" charset="0"/>
              <a:ea typeface="SimSun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70638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440" y="1597489"/>
            <a:ext cx="7773120" cy="110279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2321" y="2914146"/>
            <a:ext cx="6400800" cy="13144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70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0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08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1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1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17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920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62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9293F-7EB9-4568-B4A6-012BF8F520D6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1202992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6A3FB-B00D-44D3-8BD5-DFB78050B0C7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6080059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8320" y="204142"/>
            <a:ext cx="2056320" cy="43939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481" y="204142"/>
            <a:ext cx="6033600" cy="43939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04F02-4AC1-47A9-A2B2-BE2EEA63C2D1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62573404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4E817C-82F4-491C-9BD1-89D9CC526961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39085355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880" y="3305147"/>
            <a:ext cx="7771680" cy="1021787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880" y="2179669"/>
            <a:ext cx="7771680" cy="1125478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7028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4057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0859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8114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51431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22171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9200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6229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A9A14-0693-4094-8ACB-D623D8E8820C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40719261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203247"/>
            <a:ext cx="4044960" cy="3394797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680" y="1203247"/>
            <a:ext cx="4044960" cy="3394797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A9036-A80B-4EEB-97A3-9BB77F7C9201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0284660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1" y="206302"/>
            <a:ext cx="8229600" cy="85653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920" y="1151401"/>
            <a:ext cx="4039200" cy="4795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70286" indent="0">
              <a:buNone/>
              <a:defRPr sz="1600" b="1"/>
            </a:lvl2pPr>
            <a:lvl3pPr marL="740573" indent="0">
              <a:buNone/>
              <a:defRPr sz="1500" b="1"/>
            </a:lvl3pPr>
            <a:lvl4pPr marL="1110859" indent="0">
              <a:buNone/>
              <a:defRPr sz="1300" b="1"/>
            </a:lvl4pPr>
            <a:lvl5pPr marL="1481145" indent="0">
              <a:buNone/>
              <a:defRPr sz="1300" b="1"/>
            </a:lvl5pPr>
            <a:lvl6pPr marL="1851431" indent="0">
              <a:buNone/>
              <a:defRPr sz="1300" b="1"/>
            </a:lvl6pPr>
            <a:lvl7pPr marL="2221718" indent="0">
              <a:buNone/>
              <a:defRPr sz="1300" b="1"/>
            </a:lvl7pPr>
            <a:lvl8pPr marL="2592004" indent="0">
              <a:buNone/>
              <a:defRPr sz="1300" b="1"/>
            </a:lvl8pPr>
            <a:lvl9pPr marL="296229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920" y="1630971"/>
            <a:ext cx="4039200" cy="2963831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441" y="1151401"/>
            <a:ext cx="4042080" cy="479570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70286" indent="0">
              <a:buNone/>
              <a:defRPr sz="1600" b="1"/>
            </a:lvl2pPr>
            <a:lvl3pPr marL="740573" indent="0">
              <a:buNone/>
              <a:defRPr sz="1500" b="1"/>
            </a:lvl3pPr>
            <a:lvl4pPr marL="1110859" indent="0">
              <a:buNone/>
              <a:defRPr sz="1300" b="1"/>
            </a:lvl4pPr>
            <a:lvl5pPr marL="1481145" indent="0">
              <a:buNone/>
              <a:defRPr sz="1300" b="1"/>
            </a:lvl5pPr>
            <a:lvl6pPr marL="1851431" indent="0">
              <a:buNone/>
              <a:defRPr sz="1300" b="1"/>
            </a:lvl6pPr>
            <a:lvl7pPr marL="2221718" indent="0">
              <a:buNone/>
              <a:defRPr sz="1300" b="1"/>
            </a:lvl7pPr>
            <a:lvl8pPr marL="2592004" indent="0">
              <a:buNone/>
              <a:defRPr sz="1300" b="1"/>
            </a:lvl8pPr>
            <a:lvl9pPr marL="2962290" indent="0">
              <a:buNone/>
              <a:defRPr sz="1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441" y="1630971"/>
            <a:ext cx="4042080" cy="2963831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8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9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D3B4D-7A52-4962-BC27-8D809E4492DA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6939562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4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2DAB-F9C8-4CF9-9FCA-9C64EA1D1369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142001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3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4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897F0-6FD6-4408-8302-0B256EB58C86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627600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920" y="205222"/>
            <a:ext cx="3008160" cy="870571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521" y="205221"/>
            <a:ext cx="5112000" cy="4389581"/>
          </a:xfrm>
        </p:spPr>
        <p:txBody>
          <a:bodyPr/>
          <a:lstStyle>
            <a:lvl1pPr>
              <a:defRPr sz="2600"/>
            </a:lvl1pPr>
            <a:lvl2pPr>
              <a:defRPr sz="23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920" y="1075794"/>
            <a:ext cx="3008160" cy="3519009"/>
          </a:xfrm>
        </p:spPr>
        <p:txBody>
          <a:bodyPr/>
          <a:lstStyle>
            <a:lvl1pPr marL="0" indent="0">
              <a:buNone/>
              <a:defRPr sz="1100"/>
            </a:lvl1pPr>
            <a:lvl2pPr marL="370286" indent="0">
              <a:buNone/>
              <a:defRPr sz="1000"/>
            </a:lvl2pPr>
            <a:lvl3pPr marL="740573" indent="0">
              <a:buNone/>
              <a:defRPr sz="800"/>
            </a:lvl3pPr>
            <a:lvl4pPr marL="1110859" indent="0">
              <a:buNone/>
              <a:defRPr sz="700"/>
            </a:lvl4pPr>
            <a:lvl5pPr marL="1481145" indent="0">
              <a:buNone/>
              <a:defRPr sz="700"/>
            </a:lvl5pPr>
            <a:lvl6pPr marL="1851431" indent="0">
              <a:buNone/>
              <a:defRPr sz="700"/>
            </a:lvl6pPr>
            <a:lvl7pPr marL="2221718" indent="0">
              <a:buNone/>
              <a:defRPr sz="700"/>
            </a:lvl7pPr>
            <a:lvl8pPr marL="2592004" indent="0">
              <a:buNone/>
              <a:defRPr sz="700"/>
            </a:lvl8pPr>
            <a:lvl9pPr marL="296229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9ECC6-F5ED-4058-9B8E-2DE5F6812696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3234949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01" y="3600018"/>
            <a:ext cx="5486400" cy="42556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01" y="459049"/>
            <a:ext cx="5486400" cy="3086964"/>
          </a:xfrm>
        </p:spPr>
        <p:txBody>
          <a:bodyPr/>
          <a:lstStyle>
            <a:lvl1pPr marL="0" indent="0">
              <a:buNone/>
              <a:defRPr sz="2600"/>
            </a:lvl1pPr>
            <a:lvl2pPr marL="370286" indent="0">
              <a:buNone/>
              <a:defRPr sz="2300"/>
            </a:lvl2pPr>
            <a:lvl3pPr marL="740573" indent="0">
              <a:buNone/>
              <a:defRPr sz="1900"/>
            </a:lvl3pPr>
            <a:lvl4pPr marL="1110859" indent="0">
              <a:buNone/>
              <a:defRPr sz="1600"/>
            </a:lvl4pPr>
            <a:lvl5pPr marL="1481145" indent="0">
              <a:buNone/>
              <a:defRPr sz="1600"/>
            </a:lvl5pPr>
            <a:lvl6pPr marL="1851431" indent="0">
              <a:buNone/>
              <a:defRPr sz="1600"/>
            </a:lvl6pPr>
            <a:lvl7pPr marL="2221718" indent="0">
              <a:buNone/>
              <a:defRPr sz="1600"/>
            </a:lvl7pPr>
            <a:lvl8pPr marL="2592004" indent="0">
              <a:buNone/>
              <a:defRPr sz="1600"/>
            </a:lvl8pPr>
            <a:lvl9pPr marL="2962290" indent="0">
              <a:buNone/>
              <a:defRPr sz="16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01" y="4025583"/>
            <a:ext cx="5486400" cy="603783"/>
          </a:xfrm>
        </p:spPr>
        <p:txBody>
          <a:bodyPr/>
          <a:lstStyle>
            <a:lvl1pPr marL="0" indent="0">
              <a:buNone/>
              <a:defRPr sz="1100"/>
            </a:lvl1pPr>
            <a:lvl2pPr marL="370286" indent="0">
              <a:buNone/>
              <a:defRPr sz="1000"/>
            </a:lvl2pPr>
            <a:lvl3pPr marL="740573" indent="0">
              <a:buNone/>
              <a:defRPr sz="800"/>
            </a:lvl3pPr>
            <a:lvl4pPr marL="1110859" indent="0">
              <a:buNone/>
              <a:defRPr sz="700"/>
            </a:lvl4pPr>
            <a:lvl5pPr marL="1481145" indent="0">
              <a:buNone/>
              <a:defRPr sz="700"/>
            </a:lvl5pPr>
            <a:lvl6pPr marL="1851431" indent="0">
              <a:buNone/>
              <a:defRPr sz="700"/>
            </a:lvl6pPr>
            <a:lvl7pPr marL="2221718" indent="0">
              <a:buNone/>
              <a:defRPr sz="700"/>
            </a:lvl7pPr>
            <a:lvl8pPr marL="2592004" indent="0">
              <a:buNone/>
              <a:defRPr sz="700"/>
            </a:lvl8pPr>
            <a:lvl9pPr marL="296229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 txBox="1"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Footer Placeholder 4"/>
          <p:cNvSpPr txBox="1"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dirty="0"/>
          </a:p>
        </p:txBody>
      </p:sp>
      <p:sp>
        <p:nvSpPr>
          <p:cNvPr id="7" name="Slide Number Placeholder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0DA9C-1A47-4BE3-BD6F-D6CD1823A484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6950039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 txBox="1">
            <a:spLocks noGrp="1"/>
          </p:cNvSpPr>
          <p:nvPr>
            <p:ph type="title"/>
          </p:nvPr>
        </p:nvSpPr>
        <p:spPr bwMode="auto">
          <a:xfrm>
            <a:off x="457200" y="204788"/>
            <a:ext cx="8228013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1027" name="Text Placeholder 2"/>
          <p:cNvSpPr txBox="1">
            <a:spLocks noGrp="1"/>
          </p:cNvSpPr>
          <p:nvPr>
            <p:ph type="body" idx="1"/>
          </p:nvPr>
        </p:nvSpPr>
        <p:spPr bwMode="auto">
          <a:xfrm>
            <a:off x="457200" y="1203325"/>
            <a:ext cx="8228013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457200" y="4684713"/>
            <a:ext cx="2128838" cy="355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defTabSz="740573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11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125788" y="4684713"/>
            <a:ext cx="2898775" cy="355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defTabSz="740573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11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endParaRPr dirty="0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6554788" y="4684713"/>
            <a:ext cx="2130425" cy="355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defTabSz="740573" rtl="0" fontAlgn="auto" hangingPunct="0">
              <a:spcBef>
                <a:spcPts val="0"/>
              </a:spcBef>
              <a:spcAft>
                <a:spcPts val="0"/>
              </a:spcAft>
              <a:buNone/>
              <a:tabLst/>
              <a:defRPr lang="en-US" sz="11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>
              <a:defRPr/>
            </a:pPr>
            <a:fld id="{023E4EF1-B29C-40ED-93E4-A4D4BEA58486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en-US" sz="3600" kern="1200">
          <a:solidFill>
            <a:schemeClr val="tx2"/>
          </a:solidFill>
          <a:latin typeface="Arial" pitchFamily="18"/>
          <a:ea typeface="SimSun" pitchFamily="2"/>
          <a:cs typeface="SimSun" pitchFamily="2" charset="-122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Sun" pitchFamily="2" charset="-122"/>
          <a:cs typeface="SimSun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Sun" pitchFamily="2" charset="-122"/>
          <a:cs typeface="SimSun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Sun" pitchFamily="2" charset="-122"/>
          <a:cs typeface="SimSun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Sun" pitchFamily="2" charset="-122"/>
          <a:cs typeface="SimSun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Sun" pitchFamily="2" charset="-122"/>
          <a:cs typeface="SimSun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Sun" pitchFamily="2" charset="-122"/>
          <a:cs typeface="SimSun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Sun" pitchFamily="2" charset="-122"/>
          <a:cs typeface="SimSun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34" charset="0"/>
          <a:ea typeface="SimSun" pitchFamily="2" charset="-122"/>
          <a:cs typeface="SimSun" pitchFamily="2" charset="-122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ts val="1150"/>
        </a:spcAft>
        <a:defRPr lang="en-US" sz="2600" kern="1200">
          <a:solidFill>
            <a:schemeClr val="tx1"/>
          </a:solidFill>
          <a:latin typeface="Arial" pitchFamily="18"/>
          <a:ea typeface="SimSun" pitchFamily="2"/>
          <a:cs typeface="SimSun" pitchFamily="2" charset="-122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ea typeface="SimSun" pitchFamily="2" charset="-122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SimSun" pitchFamily="2" charset="-122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SimSun" pitchFamily="2" charset="-122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SimSun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SimSun" pitchFamily="2" charset="-122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SimSun" pitchFamily="2" charset="-122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SimSun" pitchFamily="2" charset="-122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SimSun" pitchFamily="2" charset="-122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AF8744-1FC8-4B92-A8E3-D7377786D57E}"/>
              </a:ext>
            </a:extLst>
          </p:cNvPr>
          <p:cNvSpPr txBox="1"/>
          <p:nvPr/>
        </p:nvSpPr>
        <p:spPr>
          <a:xfrm>
            <a:off x="571500" y="1733550"/>
            <a:ext cx="8001000" cy="1397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88900" algn="ctr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defRPr/>
            </a:pPr>
            <a:r>
              <a:rPr lang="en-GB" sz="3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Public speaking </a:t>
            </a:r>
            <a:r>
              <a:rPr lang="ro-RO" sz="3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î</a:t>
            </a:r>
            <a:r>
              <a:rPr lang="en-GB" sz="3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n business. </a:t>
            </a:r>
            <a:endParaRPr lang="ro-RO" sz="3200" b="1" kern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indent="-88900" algn="ctr" defTabSz="9144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defRPr/>
            </a:pPr>
            <a:r>
              <a:rPr lang="it-IT" sz="28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Cum m</a:t>
            </a:r>
            <a:r>
              <a:rPr lang="ro-RO" sz="28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ă</a:t>
            </a:r>
            <a:r>
              <a:rPr lang="it-IT" sz="28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ajut</a:t>
            </a:r>
            <a:r>
              <a:rPr lang="ro-RO" sz="28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ă</a:t>
            </a:r>
            <a:r>
              <a:rPr lang="it-IT" sz="28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s</a:t>
            </a:r>
            <a:r>
              <a:rPr lang="ro-RO" sz="28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ă</a:t>
            </a:r>
            <a:r>
              <a:rPr lang="it-IT" sz="28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ro-RO" sz="28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î</a:t>
            </a:r>
            <a:r>
              <a:rPr lang="it-IT" sz="28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mi cresc brandul personal? </a:t>
            </a:r>
            <a:endParaRPr lang="en-US" sz="2800" b="1" kern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54633A-E85F-41E1-9721-4E4C111DCF8A}"/>
              </a:ext>
            </a:extLst>
          </p:cNvPr>
          <p:cNvSpPr txBox="1"/>
          <p:nvPr/>
        </p:nvSpPr>
        <p:spPr>
          <a:xfrm>
            <a:off x="4724400" y="3714750"/>
            <a:ext cx="2666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-889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trainer: </a:t>
            </a:r>
            <a:r>
              <a:rPr kumimoji="0" lang="ro-RO" sz="18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Monica Eftimiu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tăText 2">
            <a:extLst>
              <a:ext uri="{FF2B5EF4-FFF2-40B4-BE49-F238E27FC236}">
                <a16:creationId xmlns:a16="http://schemas.microsoft.com/office/drawing/2014/main" id="{B49C495F-200C-166E-3ECD-3CE9B83C0CBD}"/>
              </a:ext>
            </a:extLst>
          </p:cNvPr>
          <p:cNvSpPr txBox="1"/>
          <p:nvPr/>
        </p:nvSpPr>
        <p:spPr>
          <a:xfrm>
            <a:off x="381000" y="1123950"/>
            <a:ext cx="8382000" cy="36163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400" kern="0" dirty="0">
                <a:solidFill>
                  <a:srgbClr val="C00000"/>
                </a:solidFill>
                <a:latin typeface="Arial"/>
                <a:cs typeface="Arial"/>
              </a:rPr>
              <a:t>2:</a:t>
            </a:r>
            <a:r>
              <a:rPr lang="en-US" sz="2400" kern="0" dirty="0">
                <a:solidFill>
                  <a:srgbClr val="C00000"/>
                </a:solidFill>
                <a:latin typeface="Arial"/>
                <a:cs typeface="Arial"/>
              </a:rPr>
              <a:t> Public </a:t>
            </a:r>
            <a:r>
              <a:rPr lang="en-US" sz="2400" kern="0" dirty="0" err="1">
                <a:solidFill>
                  <a:srgbClr val="C00000"/>
                </a:solidFill>
                <a:latin typeface="Arial"/>
                <a:cs typeface="Arial"/>
              </a:rPr>
              <a:t>nou</a:t>
            </a:r>
            <a:endParaRPr lang="en-US" sz="2400" kern="0" dirty="0">
              <a:solidFill>
                <a:srgbClr val="C00000"/>
              </a:solidFill>
              <a:latin typeface="Arial"/>
              <a:cs typeface="Arial"/>
            </a:endParaRPr>
          </a:p>
          <a:p>
            <a:r>
              <a:rPr lang="en-US" dirty="0"/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900" dirty="0">
                <a:latin typeface="Arial" panose="020B0604020202020204" pitchFamily="34" charset="0"/>
              </a:rPr>
              <a:t>Este </a:t>
            </a:r>
            <a:r>
              <a:rPr lang="en-US" sz="1900" dirty="0" err="1">
                <a:latin typeface="Arial" panose="020B0604020202020204" pitchFamily="34" charset="0"/>
              </a:rPr>
              <a:t>grozav</a:t>
            </a:r>
            <a:r>
              <a:rPr lang="en-US" sz="1900" dirty="0">
                <a:latin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</a:rPr>
              <a:t>să-ți</a:t>
            </a:r>
            <a:r>
              <a:rPr lang="en-US" sz="1900" dirty="0">
                <a:latin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</a:rPr>
              <a:t>extinzi</a:t>
            </a:r>
            <a:r>
              <a:rPr lang="en-US" sz="1900" dirty="0">
                <a:latin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</a:rPr>
              <a:t>orizonturile</a:t>
            </a:r>
            <a:r>
              <a:rPr lang="en-US" sz="1900" dirty="0">
                <a:latin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</a:rPr>
              <a:t>și</a:t>
            </a:r>
            <a:r>
              <a:rPr lang="en-US" sz="1900" dirty="0">
                <a:latin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</a:rPr>
              <a:t>să</a:t>
            </a:r>
            <a:r>
              <a:rPr lang="en-US" sz="1900" dirty="0">
                <a:latin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</a:rPr>
              <a:t>găsești</a:t>
            </a:r>
            <a:r>
              <a:rPr lang="en-US" sz="1900" dirty="0">
                <a:latin typeface="Arial" panose="020B0604020202020204" pitchFamily="34" charset="0"/>
              </a:rPr>
              <a:t> un public </a:t>
            </a:r>
            <a:r>
              <a:rPr lang="en-US" sz="1900" dirty="0" err="1">
                <a:latin typeface="Arial" panose="020B0604020202020204" pitchFamily="34" charset="0"/>
              </a:rPr>
              <a:t>nou</a:t>
            </a:r>
            <a:r>
              <a:rPr lang="ro-RO" sz="1900" dirty="0">
                <a:latin typeface="Arial" panose="020B0604020202020204" pitchFamily="34" charset="0"/>
              </a:rPr>
              <a:t>,</a:t>
            </a:r>
            <a:r>
              <a:rPr lang="en-US" sz="1900" dirty="0">
                <a:latin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</a:rPr>
              <a:t>interesat</a:t>
            </a:r>
            <a:r>
              <a:rPr lang="en-US" sz="1900" dirty="0">
                <a:latin typeface="Arial" panose="020B0604020202020204" pitchFamily="34" charset="0"/>
              </a:rPr>
              <a:t> de ceea ce ai de </a:t>
            </a:r>
            <a:r>
              <a:rPr lang="en-US" sz="1900" dirty="0" err="1">
                <a:latin typeface="Arial" panose="020B0604020202020204" pitchFamily="34" charset="0"/>
              </a:rPr>
              <a:t>oferit</a:t>
            </a:r>
            <a:r>
              <a:rPr lang="en-US" sz="1900" dirty="0">
                <a:latin typeface="Arial" panose="020B0604020202020204" pitchFamily="34" charset="0"/>
              </a:rPr>
              <a:t>. </a:t>
            </a:r>
            <a:r>
              <a:rPr lang="ro-RO" sz="1900" dirty="0">
                <a:latin typeface="Arial" panose="020B0604020202020204" pitchFamily="34" charset="0"/>
              </a:rPr>
              <a:t>Publicul online și cel offline pot fi diferite, caz în care speech-</a:t>
            </a:r>
            <a:r>
              <a:rPr lang="ro-RO" sz="1900" dirty="0" err="1">
                <a:latin typeface="Arial" panose="020B0604020202020204" pitchFamily="34" charset="0"/>
              </a:rPr>
              <a:t>ul</a:t>
            </a:r>
            <a:r>
              <a:rPr lang="ro-RO" sz="1900" dirty="0">
                <a:latin typeface="Arial" panose="020B0604020202020204" pitchFamily="34" charset="0"/>
              </a:rPr>
              <a:t> trebuie acordat la fiecare mediu/public. </a:t>
            </a:r>
            <a:r>
              <a:rPr lang="en-US" sz="1900" dirty="0">
                <a:latin typeface="Arial" panose="020B0604020202020204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1900" dirty="0"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o-RO" sz="1900" dirty="0">
                <a:latin typeface="Arial" panose="020B0604020202020204" pitchFamily="34" charset="0"/>
              </a:rPr>
              <a:t>E</a:t>
            </a:r>
            <a:r>
              <a:rPr lang="en-US" sz="1900" dirty="0" err="1">
                <a:latin typeface="Arial" panose="020B0604020202020204" pitchFamily="34" charset="0"/>
              </a:rPr>
              <a:t>ste</a:t>
            </a:r>
            <a:r>
              <a:rPr lang="en-US" sz="1900" dirty="0">
                <a:latin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</a:rPr>
              <a:t>întotdeauna</a:t>
            </a:r>
            <a:r>
              <a:rPr lang="en-US" sz="1900" dirty="0">
                <a:latin typeface="Arial" panose="020B0604020202020204" pitchFamily="34" charset="0"/>
              </a:rPr>
              <a:t> important </a:t>
            </a:r>
            <a:r>
              <a:rPr lang="en-US" sz="1900" dirty="0" err="1">
                <a:latin typeface="Arial" panose="020B0604020202020204" pitchFamily="34" charset="0"/>
              </a:rPr>
              <a:t>să</a:t>
            </a:r>
            <a:r>
              <a:rPr lang="en-US" sz="1900" dirty="0">
                <a:latin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</a:rPr>
              <a:t>îți</a:t>
            </a:r>
            <a:r>
              <a:rPr lang="en-US" sz="1900" dirty="0">
                <a:latin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</a:rPr>
              <a:t>extinzi</a:t>
            </a:r>
            <a:r>
              <a:rPr lang="en-US" sz="1900" dirty="0">
                <a:latin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</a:rPr>
              <a:t>audiența</a:t>
            </a:r>
            <a:r>
              <a:rPr lang="en-US" sz="1900" dirty="0">
                <a:latin typeface="Arial" panose="020B0604020202020204" pitchFamily="34" charset="0"/>
              </a:rPr>
              <a:t>, indiferent </a:t>
            </a:r>
            <a:r>
              <a:rPr lang="en-US" sz="1900" dirty="0" err="1">
                <a:latin typeface="Arial" panose="020B0604020202020204" pitchFamily="34" charset="0"/>
              </a:rPr>
              <a:t>cât</a:t>
            </a:r>
            <a:r>
              <a:rPr lang="en-US" sz="1900" dirty="0">
                <a:latin typeface="Arial" panose="020B0604020202020204" pitchFamily="34" charset="0"/>
              </a:rPr>
              <a:t> de mare sau mică este </a:t>
            </a:r>
            <a:r>
              <a:rPr lang="en-US" sz="1900" dirty="0" err="1">
                <a:latin typeface="Arial" panose="020B0604020202020204" pitchFamily="34" charset="0"/>
              </a:rPr>
              <a:t>aceasta</a:t>
            </a:r>
            <a:r>
              <a:rPr lang="en-US" sz="1900" dirty="0">
                <a:latin typeface="Arial" panose="020B0604020202020204" pitchFamily="34" charset="0"/>
              </a:rPr>
              <a:t>. </a:t>
            </a:r>
            <a:r>
              <a:rPr lang="ro-RO" sz="1900" dirty="0">
                <a:latin typeface="Arial" panose="020B0604020202020204" pitchFamily="34" charset="0"/>
              </a:rPr>
              <a:t>Nu evitați micile comunități, pentru că efectul se poate amplifica necontrolat.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o-RO" sz="1900" dirty="0"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900" dirty="0" err="1">
                <a:latin typeface="Arial" panose="020B0604020202020204" pitchFamily="34" charset="0"/>
              </a:rPr>
              <a:t>Și</a:t>
            </a:r>
            <a:r>
              <a:rPr lang="en-US" sz="1900" dirty="0">
                <a:latin typeface="Arial" panose="020B0604020202020204" pitchFamily="34" charset="0"/>
              </a:rPr>
              <a:t> cu </a:t>
            </a:r>
            <a:r>
              <a:rPr lang="en-US" sz="1900" dirty="0" err="1">
                <a:latin typeface="Arial" panose="020B0604020202020204" pitchFamily="34" charset="0"/>
              </a:rPr>
              <a:t>cât</a:t>
            </a:r>
            <a:r>
              <a:rPr lang="en-US" sz="1900" dirty="0">
                <a:latin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</a:rPr>
              <a:t>aveți</a:t>
            </a:r>
            <a:r>
              <a:rPr lang="en-US" sz="1900" dirty="0">
                <a:latin typeface="Arial" panose="020B0604020202020204" pitchFamily="34" charset="0"/>
              </a:rPr>
              <a:t> mai </a:t>
            </a:r>
            <a:r>
              <a:rPr lang="en-US" sz="1900" dirty="0" err="1">
                <a:latin typeface="Arial" panose="020B0604020202020204" pitchFamily="34" charset="0"/>
              </a:rPr>
              <a:t>multe</a:t>
            </a:r>
            <a:r>
              <a:rPr lang="en-US" sz="1900" dirty="0">
                <a:latin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</a:rPr>
              <a:t>oportunități</a:t>
            </a:r>
            <a:r>
              <a:rPr lang="en-US" sz="1900" dirty="0">
                <a:latin typeface="Arial" panose="020B0604020202020204" pitchFamily="34" charset="0"/>
              </a:rPr>
              <a:t> de a face </a:t>
            </a:r>
            <a:r>
              <a:rPr lang="en-US" sz="1900" dirty="0" err="1">
                <a:latin typeface="Arial" panose="020B0604020202020204" pitchFamily="34" charset="0"/>
              </a:rPr>
              <a:t>asta</a:t>
            </a:r>
            <a:r>
              <a:rPr lang="en-US" sz="1900" dirty="0">
                <a:latin typeface="Arial" panose="020B0604020202020204" pitchFamily="34" charset="0"/>
              </a:rPr>
              <a:t>, cu </a:t>
            </a:r>
            <a:r>
              <a:rPr lang="en-US" sz="1900" dirty="0" err="1">
                <a:latin typeface="Arial" panose="020B0604020202020204" pitchFamily="34" charset="0"/>
              </a:rPr>
              <a:t>atât</a:t>
            </a:r>
            <a:r>
              <a:rPr lang="en-US" sz="1900" dirty="0">
                <a:latin typeface="Arial" panose="020B0604020202020204" pitchFamily="34" charset="0"/>
              </a:rPr>
              <a:t> este mai bine pentru </a:t>
            </a:r>
            <a:r>
              <a:rPr lang="ro-RO" sz="1900" dirty="0">
                <a:latin typeface="Arial" panose="020B0604020202020204" pitchFamily="34" charset="0"/>
              </a:rPr>
              <a:t>brandul personal</a:t>
            </a:r>
            <a:r>
              <a:rPr lang="en-US" sz="1900" dirty="0">
                <a:latin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79398056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tăText 2">
            <a:extLst>
              <a:ext uri="{FF2B5EF4-FFF2-40B4-BE49-F238E27FC236}">
                <a16:creationId xmlns:a16="http://schemas.microsoft.com/office/drawing/2014/main" id="{928314CB-017B-4DC4-6575-0F910BC20063}"/>
              </a:ext>
            </a:extLst>
          </p:cNvPr>
          <p:cNvSpPr txBox="1"/>
          <p:nvPr/>
        </p:nvSpPr>
        <p:spPr>
          <a:xfrm>
            <a:off x="304800" y="1200150"/>
            <a:ext cx="8420099" cy="34624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400" kern="0" dirty="0">
                <a:solidFill>
                  <a:srgbClr val="C00000"/>
                </a:solidFill>
                <a:latin typeface="Arial"/>
                <a:cs typeface="Arial"/>
              </a:rPr>
              <a:t>3</a:t>
            </a:r>
            <a:r>
              <a:rPr lang="en-US" sz="2400" kern="0" dirty="0">
                <a:solidFill>
                  <a:srgbClr val="C00000"/>
                </a:solidFill>
                <a:latin typeface="Arial"/>
                <a:cs typeface="Arial"/>
              </a:rPr>
              <a:t>: </a:t>
            </a:r>
            <a:r>
              <a:rPr lang="ro-RO" sz="2400" kern="0" dirty="0">
                <a:solidFill>
                  <a:srgbClr val="C00000"/>
                </a:solidFill>
                <a:latin typeface="Arial"/>
                <a:cs typeface="Arial"/>
              </a:rPr>
              <a:t>Ești </a:t>
            </a:r>
            <a:r>
              <a:rPr lang="en-US" sz="2400" kern="0" dirty="0" err="1">
                <a:solidFill>
                  <a:srgbClr val="C00000"/>
                </a:solidFill>
                <a:latin typeface="Arial"/>
                <a:cs typeface="Arial"/>
              </a:rPr>
              <a:t>memorabil</a:t>
            </a:r>
            <a:endParaRPr lang="ro-RO" sz="2400" kern="0" dirty="0">
              <a:solidFill>
                <a:srgbClr val="C00000"/>
              </a:solidFill>
              <a:latin typeface="Arial"/>
              <a:cs typeface="Arial"/>
            </a:endParaRPr>
          </a:p>
          <a:p>
            <a:endParaRPr lang="en-US" sz="2400" kern="0" dirty="0">
              <a:solidFill>
                <a:srgbClr val="C00000"/>
              </a:solidFill>
              <a:latin typeface="Arial"/>
              <a:cs typeface="Arial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o-RO" sz="1900" dirty="0">
                <a:latin typeface="Arial" panose="020B0604020202020204" pitchFamily="34" charset="0"/>
              </a:rPr>
              <a:t>Se </a:t>
            </a:r>
            <a:r>
              <a:rPr lang="en-US" sz="1900" dirty="0" err="1">
                <a:latin typeface="Arial" panose="020B0604020202020204" pitchFamily="34" charset="0"/>
              </a:rPr>
              <a:t>spune</a:t>
            </a:r>
            <a:r>
              <a:rPr lang="en-US" sz="1900" dirty="0">
                <a:latin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</a:rPr>
              <a:t>adesea</a:t>
            </a:r>
            <a:r>
              <a:rPr lang="en-US" sz="1900" dirty="0">
                <a:latin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</a:rPr>
              <a:t>că</a:t>
            </a:r>
            <a:r>
              <a:rPr lang="en-US" sz="1900" dirty="0">
                <a:latin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</a:rPr>
              <a:t>oamenii</a:t>
            </a:r>
            <a:r>
              <a:rPr lang="en-US" sz="1900" dirty="0">
                <a:latin typeface="Arial" panose="020B0604020202020204" pitchFamily="34" charset="0"/>
              </a:rPr>
              <a:t> s-ar </a:t>
            </a:r>
            <a:r>
              <a:rPr lang="en-US" sz="1900" dirty="0" err="1">
                <a:latin typeface="Arial" panose="020B0604020202020204" pitchFamily="34" charset="0"/>
              </a:rPr>
              <a:t>putea</a:t>
            </a:r>
            <a:r>
              <a:rPr lang="en-US" sz="1900" dirty="0">
                <a:latin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</a:rPr>
              <a:t>să</a:t>
            </a:r>
            <a:r>
              <a:rPr lang="en-US" sz="1900" dirty="0">
                <a:latin typeface="Arial" panose="020B0604020202020204" pitchFamily="34" charset="0"/>
              </a:rPr>
              <a:t> nu-</a:t>
            </a:r>
            <a:r>
              <a:rPr lang="en-US" sz="1900" dirty="0" err="1">
                <a:latin typeface="Arial" panose="020B0604020202020204" pitchFamily="34" charset="0"/>
              </a:rPr>
              <a:t>și</a:t>
            </a:r>
            <a:r>
              <a:rPr lang="en-US" sz="1900" dirty="0">
                <a:latin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</a:rPr>
              <a:t>amintească</a:t>
            </a:r>
            <a:r>
              <a:rPr lang="en-US" sz="1900" dirty="0">
                <a:latin typeface="Arial" panose="020B0604020202020204" pitchFamily="34" charset="0"/>
              </a:rPr>
              <a:t> cum </a:t>
            </a:r>
            <a:r>
              <a:rPr lang="en-US" sz="1900" dirty="0" err="1">
                <a:latin typeface="Arial" panose="020B0604020202020204" pitchFamily="34" charset="0"/>
              </a:rPr>
              <a:t>arăți</a:t>
            </a:r>
            <a:r>
              <a:rPr lang="en-US" sz="1900" dirty="0">
                <a:latin typeface="Arial" panose="020B0604020202020204" pitchFamily="34" charset="0"/>
              </a:rPr>
              <a:t> sau ce ai </a:t>
            </a:r>
            <a:r>
              <a:rPr lang="en-US" sz="1900" dirty="0" err="1">
                <a:latin typeface="Arial" panose="020B0604020202020204" pitchFamily="34" charset="0"/>
              </a:rPr>
              <a:t>spus</a:t>
            </a:r>
            <a:r>
              <a:rPr lang="en-US" sz="1900" dirty="0">
                <a:latin typeface="Arial" panose="020B0604020202020204" pitchFamily="34" charset="0"/>
              </a:rPr>
              <a:t>, </a:t>
            </a:r>
            <a:r>
              <a:rPr lang="en-US" sz="1900" dirty="0" err="1">
                <a:latin typeface="Arial" panose="020B0604020202020204" pitchFamily="34" charset="0"/>
              </a:rPr>
              <a:t>dar</a:t>
            </a:r>
            <a:r>
              <a:rPr lang="en-US" sz="1900" dirty="0">
                <a:latin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</a:rPr>
              <a:t>își</a:t>
            </a:r>
            <a:r>
              <a:rPr lang="en-US" sz="1900" dirty="0">
                <a:latin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</a:rPr>
              <a:t>vor</a:t>
            </a:r>
            <a:r>
              <a:rPr lang="en-US" sz="1900" dirty="0">
                <a:latin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</a:rPr>
              <a:t>aminti</a:t>
            </a:r>
            <a:r>
              <a:rPr lang="en-US" sz="1900" dirty="0">
                <a:latin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</a:rPr>
              <a:t>întotdeauna</a:t>
            </a:r>
            <a:r>
              <a:rPr lang="en-US" sz="1900" dirty="0">
                <a:latin typeface="Arial" panose="020B0604020202020204" pitchFamily="34" charset="0"/>
              </a:rPr>
              <a:t> cum </a:t>
            </a:r>
            <a:r>
              <a:rPr lang="en-US" sz="1900" dirty="0" err="1">
                <a:latin typeface="Arial" panose="020B0604020202020204" pitchFamily="34" charset="0"/>
              </a:rPr>
              <a:t>i</a:t>
            </a:r>
            <a:r>
              <a:rPr lang="en-US" sz="1900" dirty="0">
                <a:latin typeface="Arial" panose="020B0604020202020204" pitchFamily="34" charset="0"/>
              </a:rPr>
              <a:t>-ai </a:t>
            </a:r>
            <a:r>
              <a:rPr lang="en-US" sz="1900" dirty="0" err="1">
                <a:latin typeface="Arial" panose="020B0604020202020204" pitchFamily="34" charset="0"/>
              </a:rPr>
              <a:t>făcut</a:t>
            </a:r>
            <a:r>
              <a:rPr lang="en-US" sz="1900" dirty="0">
                <a:latin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</a:rPr>
              <a:t>să</a:t>
            </a:r>
            <a:r>
              <a:rPr lang="en-US" sz="1900" dirty="0">
                <a:latin typeface="Arial" panose="020B0604020202020204" pitchFamily="34" charset="0"/>
              </a:rPr>
              <a:t> SE </a:t>
            </a:r>
            <a:r>
              <a:rPr lang="en-US" sz="1900" dirty="0" err="1">
                <a:latin typeface="Arial" panose="020B0604020202020204" pitchFamily="34" charset="0"/>
              </a:rPr>
              <a:t>SIMTĂ</a:t>
            </a:r>
            <a:r>
              <a:rPr lang="en-US" sz="1900" dirty="0">
                <a:latin typeface="Arial" panose="020B0604020202020204" pitchFamily="34" charset="0"/>
              </a:rPr>
              <a:t>. </a:t>
            </a:r>
            <a:endParaRPr lang="ro-RO" sz="1900" dirty="0"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o-RO" sz="1900" dirty="0"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900" dirty="0" err="1">
                <a:latin typeface="Arial" panose="020B0604020202020204" pitchFamily="34" charset="0"/>
              </a:rPr>
              <a:t>Spu</a:t>
            </a:r>
            <a:r>
              <a:rPr lang="ro-RO" sz="1900" dirty="0">
                <a:latin typeface="Arial" panose="020B0604020202020204" pitchFamily="34" charset="0"/>
              </a:rPr>
              <a:t>i</a:t>
            </a:r>
            <a:r>
              <a:rPr lang="en-US" sz="1900" dirty="0">
                <a:latin typeface="Arial" panose="020B0604020202020204" pitchFamily="34" charset="0"/>
              </a:rPr>
              <a:t> o </a:t>
            </a:r>
            <a:r>
              <a:rPr lang="en-US" sz="1900" dirty="0" err="1">
                <a:latin typeface="Arial" panose="020B0604020202020204" pitchFamily="34" charset="0"/>
              </a:rPr>
              <a:t>poveste</a:t>
            </a:r>
            <a:r>
              <a:rPr lang="en-US" sz="1900" dirty="0">
                <a:latin typeface="Arial" panose="020B0604020202020204" pitchFamily="34" charset="0"/>
              </a:rPr>
              <a:t>, ai </a:t>
            </a:r>
            <a:r>
              <a:rPr lang="en-US" sz="1900" dirty="0" err="1">
                <a:latin typeface="Arial" panose="020B0604020202020204" pitchFamily="34" charset="0"/>
              </a:rPr>
              <a:t>ocazia</a:t>
            </a:r>
            <a:r>
              <a:rPr lang="en-US" sz="1900" dirty="0">
                <a:latin typeface="Arial" panose="020B0604020202020204" pitchFamily="34" charset="0"/>
              </a:rPr>
              <a:t> de a </a:t>
            </a:r>
            <a:r>
              <a:rPr lang="en-US" sz="1900" dirty="0" err="1">
                <a:latin typeface="Arial" panose="020B0604020202020204" pitchFamily="34" charset="0"/>
              </a:rPr>
              <a:t>crea</a:t>
            </a:r>
            <a:r>
              <a:rPr lang="en-US" sz="1900" dirty="0">
                <a:latin typeface="Arial" panose="020B0604020202020204" pitchFamily="34" charset="0"/>
              </a:rPr>
              <a:t> o </a:t>
            </a:r>
            <a:r>
              <a:rPr lang="en-US" sz="1900" dirty="0" err="1">
                <a:latin typeface="Arial" panose="020B0604020202020204" pitchFamily="34" charset="0"/>
              </a:rPr>
              <a:t>emoție</a:t>
            </a:r>
            <a:r>
              <a:rPr lang="en-US" sz="1900" dirty="0">
                <a:latin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</a:rPr>
              <a:t>și</a:t>
            </a:r>
            <a:r>
              <a:rPr lang="en-US" sz="1900" dirty="0">
                <a:latin typeface="Arial" panose="020B0604020202020204" pitchFamily="34" charset="0"/>
              </a:rPr>
              <a:t> de a </a:t>
            </a:r>
            <a:r>
              <a:rPr lang="en-US" sz="1900" dirty="0" err="1">
                <a:latin typeface="Arial" panose="020B0604020202020204" pitchFamily="34" charset="0"/>
              </a:rPr>
              <a:t>deveni</a:t>
            </a:r>
            <a:r>
              <a:rPr lang="en-US" sz="1900" dirty="0">
                <a:latin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</a:rPr>
              <a:t>memorabil</a:t>
            </a:r>
            <a:r>
              <a:rPr lang="en-US" sz="1900" dirty="0">
                <a:latin typeface="Arial" panose="020B0604020202020204" pitchFamily="34" charset="0"/>
              </a:rPr>
              <a:t>.</a:t>
            </a:r>
            <a:endParaRPr lang="ro-RO" sz="1900" dirty="0"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o-RO" sz="1900" dirty="0"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o-RO" sz="1900" dirty="0" err="1">
                <a:latin typeface="Arial" panose="020B0604020202020204" pitchFamily="34" charset="0"/>
              </a:rPr>
              <a:t>Crează</a:t>
            </a:r>
            <a:r>
              <a:rPr lang="ro-RO" sz="1900" dirty="0">
                <a:latin typeface="Arial" panose="020B0604020202020204" pitchFamily="34" charset="0"/>
              </a:rPr>
              <a:t> deci un discurs bogat, valoros, autentic și cu impact emoțional.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o-RO" sz="1900" dirty="0"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o-RO" sz="1900" dirty="0">
                <a:latin typeface="Arial" panose="020B0604020202020204" pitchFamily="34" charset="0"/>
              </a:rPr>
              <a:t>Urci pe scenă pentru că ai ceva de spus, nu pentru a te expune doar pe o scenă. </a:t>
            </a:r>
            <a:endParaRPr lang="en-US" sz="19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609887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91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E8A3BF-FC9D-3051-6FA8-DAA2B175A532}"/>
              </a:ext>
            </a:extLst>
          </p:cNvPr>
          <p:cNvSpPr txBox="1"/>
          <p:nvPr/>
        </p:nvSpPr>
        <p:spPr>
          <a:xfrm>
            <a:off x="228600" y="1112112"/>
            <a:ext cx="8229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o-RO" sz="2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Comunicarea este individuală, nu suntem toți la fel</a:t>
            </a:r>
            <a:endParaRPr lang="en-US" sz="2400" b="1" kern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0DF4F9-C2C4-8547-D10B-67FC5AED945B}"/>
              </a:ext>
            </a:extLst>
          </p:cNvPr>
          <p:cNvSpPr txBox="1"/>
          <p:nvPr/>
        </p:nvSpPr>
        <p:spPr>
          <a:xfrm>
            <a:off x="3756033" y="1737182"/>
            <a:ext cx="5374319" cy="2773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ro-RO" sz="1700" dirty="0">
                <a:solidFill>
                  <a:prstClr val="black"/>
                </a:solidFill>
                <a:latin typeface="Arial" panose="020B0604020202020204" pitchFamily="34" charset="0"/>
              </a:rPr>
              <a:t>Procesul prin care informația este schimbată între emițător și receptor în scopul înțelegerii reciproce</a:t>
            </a:r>
            <a:endParaRPr lang="en-US" sz="17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ro-RO" sz="1700" dirty="0">
                <a:solidFill>
                  <a:prstClr val="black"/>
                </a:solidFill>
                <a:latin typeface="Arial" panose="020B0604020202020204" pitchFamily="34" charset="0"/>
              </a:rPr>
              <a:t>Să livrezi mesajul potrivit într-o manieră adecvată, care să creeze confort partenerilor de discuție</a:t>
            </a:r>
            <a:endParaRPr lang="en-US" sz="17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ro-RO" sz="1700" dirty="0">
                <a:solidFill>
                  <a:prstClr val="black"/>
                </a:solidFill>
                <a:latin typeface="Arial" panose="020B0604020202020204" pitchFamily="34" charset="0"/>
              </a:rPr>
              <a:t>Însumează totalitatea proceselor prin care o persoană poate să o influențeze pe cealaltă (sau mai multe)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1200"/>
              </a:spcAft>
            </a:pPr>
            <a:r>
              <a:rPr lang="ro-RO" sz="1700" dirty="0">
                <a:solidFill>
                  <a:prstClr val="black"/>
                </a:solidFill>
                <a:latin typeface="Arial" panose="020B0604020202020204" pitchFamily="34" charset="0"/>
              </a:rPr>
              <a:t>Pune în valoare persoana cu care discuți, pentru ca aceasta să se simtă bine (să relaționeze mai deschis)</a:t>
            </a:r>
            <a:endParaRPr lang="en-US" sz="17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C18A388-52A4-1A9B-FEBB-3F1663C1031E}"/>
              </a:ext>
            </a:extLst>
          </p:cNvPr>
          <p:cNvGrpSpPr/>
          <p:nvPr/>
        </p:nvGrpSpPr>
        <p:grpSpPr>
          <a:xfrm>
            <a:off x="210601" y="1872643"/>
            <a:ext cx="3525722" cy="2299307"/>
            <a:chOff x="210601" y="1962150"/>
            <a:chExt cx="3525722" cy="2299307"/>
          </a:xfrm>
        </p:grpSpPr>
        <p:pic>
          <p:nvPicPr>
            <p:cNvPr id="6" name="Picture 2" descr="Weather Cloud Vector SVG Icon (2) - SVG Repo">
              <a:extLst>
                <a:ext uri="{FF2B5EF4-FFF2-40B4-BE49-F238E27FC236}">
                  <a16:creationId xmlns:a16="http://schemas.microsoft.com/office/drawing/2014/main" id="{67581D0E-F15F-3800-CBDF-85ECE50FA3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126033">
              <a:off x="210601" y="1962150"/>
              <a:ext cx="2712521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785EAA1-4345-4157-F2F2-1359DF01C9D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895600" y="2142874"/>
              <a:ext cx="754465" cy="950438"/>
            </a:xfrm>
            <a:prstGeom prst="straightConnector1">
              <a:avLst/>
            </a:prstGeom>
            <a:ln w="19050">
              <a:prstDash val="solid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AB5E686-6082-38DB-F0F7-D53494D7561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03019" y="2816107"/>
              <a:ext cx="785537" cy="269409"/>
            </a:xfrm>
            <a:prstGeom prst="straightConnector1">
              <a:avLst/>
            </a:prstGeom>
            <a:ln w="19050">
              <a:prstDash val="solid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421F731-2651-9DB8-A75D-C3FCE4740EDB}"/>
                </a:ext>
              </a:extLst>
            </p:cNvPr>
            <p:cNvCxnSpPr>
              <a:cxnSpLocks/>
            </p:cNvCxnSpPr>
            <p:nvPr/>
          </p:nvCxnSpPr>
          <p:spPr>
            <a:xfrm>
              <a:off x="2903019" y="3085516"/>
              <a:ext cx="833304" cy="442653"/>
            </a:xfrm>
            <a:prstGeom prst="straightConnector1">
              <a:avLst/>
            </a:prstGeom>
            <a:ln w="19050">
              <a:prstDash val="solid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A3F4705-4B14-74D8-D681-CF54FAC6F9D1}"/>
                </a:ext>
              </a:extLst>
            </p:cNvPr>
            <p:cNvCxnSpPr>
              <a:cxnSpLocks/>
            </p:cNvCxnSpPr>
            <p:nvPr/>
          </p:nvCxnSpPr>
          <p:spPr>
            <a:xfrm>
              <a:off x="2903019" y="3085516"/>
              <a:ext cx="833304" cy="1175941"/>
            </a:xfrm>
            <a:prstGeom prst="straightConnector1">
              <a:avLst/>
            </a:prstGeom>
            <a:ln w="19050">
              <a:prstDash val="solid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D3D815A-20A8-CA9F-AD0B-0CD09EF11171}"/>
                </a:ext>
              </a:extLst>
            </p:cNvPr>
            <p:cNvSpPr txBox="1"/>
            <p:nvPr/>
          </p:nvSpPr>
          <p:spPr>
            <a:xfrm>
              <a:off x="312496" y="2834796"/>
              <a:ext cx="250873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ro-RO" sz="28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</a:rPr>
                <a:t>Comunicarea</a:t>
              </a:r>
              <a:endParaRPr lang="en-US" sz="16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5913015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64F1AF1-560F-65F7-BAF6-03C1FEE2FE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0568" y="2114550"/>
            <a:ext cx="5242864" cy="130306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2DEAEB3-EF2B-5955-3138-623FBFB82F03}"/>
              </a:ext>
            </a:extLst>
          </p:cNvPr>
          <p:cNvSpPr txBox="1"/>
          <p:nvPr/>
        </p:nvSpPr>
        <p:spPr>
          <a:xfrm>
            <a:off x="4443138" y="1525815"/>
            <a:ext cx="3259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739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DISCREPANȚĂ!!!!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98439AE-B538-BB20-2D76-74114B300860}"/>
              </a:ext>
            </a:extLst>
          </p:cNvPr>
          <p:cNvSpPr txBox="1"/>
          <p:nvPr/>
        </p:nvSpPr>
        <p:spPr>
          <a:xfrm>
            <a:off x="258889" y="1223897"/>
            <a:ext cx="43226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739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Di</a:t>
            </a:r>
            <a:r>
              <a:rPr lang="ro-RO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ferențele de percepție duc la...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FDCA5C-DAB9-6C2D-1DD3-3F62A7A36E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5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67576" y="3439326"/>
            <a:ext cx="2208848" cy="11759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8E5849-DAF0-1BD9-EEC9-7D21AC83CFC4}"/>
              </a:ext>
            </a:extLst>
          </p:cNvPr>
          <p:cNvSpPr txBox="1"/>
          <p:nvPr/>
        </p:nvSpPr>
        <p:spPr>
          <a:xfrm>
            <a:off x="1257326" y="3519493"/>
            <a:ext cx="21716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Continul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</a:rPr>
              <a:t> mesajului transmis de manager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B772152-DF5C-30E2-2151-040E4C632AC9}"/>
              </a:ext>
            </a:extLst>
          </p:cNvPr>
          <p:cNvSpPr txBox="1"/>
          <p:nvPr/>
        </p:nvSpPr>
        <p:spPr>
          <a:xfrm>
            <a:off x="5487260" y="3483133"/>
            <a:ext cx="2362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739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</a:rPr>
              <a:t>Recep</a:t>
            </a:r>
            <a:r>
              <a:rPr lang="ro-RO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ț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</a:rPr>
              <a:t>ionarea mesajului</a:t>
            </a:r>
          </a:p>
        </p:txBody>
      </p:sp>
    </p:spTree>
    <p:extLst>
      <p:ext uri="{BB962C8B-B14F-4D97-AF65-F5344CB8AC3E}">
        <p14:creationId xmlns:p14="http://schemas.microsoft.com/office/powerpoint/2010/main" val="4216281736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249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EF3A043-3D83-29FD-22EC-4D2922682A37}"/>
              </a:ext>
            </a:extLst>
          </p:cNvPr>
          <p:cNvSpPr txBox="1"/>
          <p:nvPr/>
        </p:nvSpPr>
        <p:spPr>
          <a:xfrm>
            <a:off x="304800" y="1047750"/>
            <a:ext cx="8229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o-RO" sz="2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Comunicarea - premisa reușitei în relațiile manageriale</a:t>
            </a:r>
            <a:endParaRPr lang="en-US" sz="2400" b="1" kern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EF219A-3376-0ABA-EA76-025079E695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2042960"/>
            <a:ext cx="2557196" cy="16652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547B80-1949-ACC9-8BF3-FD1FB230D9D7}"/>
              </a:ext>
            </a:extLst>
          </p:cNvPr>
          <p:cNvSpPr txBox="1"/>
          <p:nvPr/>
        </p:nvSpPr>
        <p:spPr>
          <a:xfrm>
            <a:off x="3048001" y="1504950"/>
            <a:ext cx="579119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000" dirty="0">
                <a:solidFill>
                  <a:srgbClr val="7C1019"/>
                </a:solidFill>
                <a:latin typeface="Arial" panose="020B0604020202020204" pitchFamily="34" charset="0"/>
              </a:rPr>
              <a:t>Cre</a:t>
            </a:r>
            <a:r>
              <a:rPr lang="en-US" sz="2000" dirty="0">
                <a:solidFill>
                  <a:srgbClr val="7C1019"/>
                </a:solidFill>
                <a:latin typeface="Arial" panose="020B0604020202020204" pitchFamily="34" charset="0"/>
              </a:rPr>
              <a:t>e</a:t>
            </a:r>
            <a:r>
              <a:rPr lang="ro-RO" sz="2000" dirty="0">
                <a:solidFill>
                  <a:srgbClr val="7C1019"/>
                </a:solidFill>
                <a:latin typeface="Arial" panose="020B0604020202020204" pitchFamily="34" charset="0"/>
              </a:rPr>
              <a:t>ază imaginea pozitivă înseamnă obținerea:</a:t>
            </a:r>
            <a:endParaRPr lang="en-US" sz="2000" dirty="0">
              <a:solidFill>
                <a:srgbClr val="7C1019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BBA5E8-6C73-337C-F402-F4A671CFCE41}"/>
              </a:ext>
            </a:extLst>
          </p:cNvPr>
          <p:cNvSpPr txBox="1"/>
          <p:nvPr/>
        </p:nvSpPr>
        <p:spPr>
          <a:xfrm>
            <a:off x="2557196" y="1896470"/>
            <a:ext cx="6510604" cy="2256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</a:pPr>
            <a:r>
              <a:rPr lang="ro-RO" sz="1700" dirty="0">
                <a:solidFill>
                  <a:prstClr val="black"/>
                </a:solidFill>
                <a:latin typeface="Calibri" panose="020F0502020204030204"/>
                <a:cs typeface="+mn-cs"/>
              </a:rPr>
              <a:t>-</a:t>
            </a:r>
            <a:r>
              <a:rPr lang="ro-RO" sz="1800" dirty="0">
                <a:solidFill>
                  <a:prstClr val="black"/>
                </a:solidFill>
                <a:latin typeface="Arial" panose="020B0604020202020204" pitchFamily="34" charset="0"/>
              </a:rPr>
              <a:t>unei legături care determină </a:t>
            </a:r>
            <a:r>
              <a:rPr lang="ro-RO" sz="1800" dirty="0">
                <a:solidFill>
                  <a:srgbClr val="7C1019"/>
                </a:solidFill>
                <a:latin typeface="Arial" panose="020B0604020202020204" pitchFamily="34" charset="0"/>
              </a:rPr>
              <a:t>o stare de bine de ambele părți</a:t>
            </a:r>
            <a:r>
              <a:rPr lang="ro-RO" sz="1800" dirty="0">
                <a:solidFill>
                  <a:prstClr val="black"/>
                </a:solidFill>
                <a:latin typeface="Arial" panose="020B0604020202020204" pitchFamily="34" charset="0"/>
              </a:rPr>
              <a:t>, care ii provoacă fiecăruia emoții pozitive și îi dă sentimentul că e recunoscut într-un mod pozitiv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</a:pPr>
            <a:r>
              <a:rPr lang="ro-RO" sz="1800" dirty="0">
                <a:solidFill>
                  <a:prstClr val="black"/>
                </a:solidFill>
                <a:latin typeface="Arial" panose="020B0604020202020204" pitchFamily="34" charset="0"/>
              </a:rPr>
              <a:t>-unei legături ce dă un sentiment de importanță în ochii proprii și ai celorlalți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</a:pPr>
            <a:r>
              <a:rPr lang="ro-RO" sz="1800" dirty="0">
                <a:solidFill>
                  <a:prstClr val="black"/>
                </a:solidFill>
                <a:latin typeface="Arial" panose="020B0604020202020204" pitchFamily="34" charset="0"/>
              </a:rPr>
              <a:t>-de legături bazate pe respect reciproc și respectarea limitelor, normelor și valorilor fiecăruia</a:t>
            </a:r>
            <a:endParaRPr 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99AEAC-1191-E0B3-DDA2-BDB1C7434BE2}"/>
              </a:ext>
            </a:extLst>
          </p:cNvPr>
          <p:cNvSpPr txBox="1"/>
          <p:nvPr/>
        </p:nvSpPr>
        <p:spPr>
          <a:xfrm>
            <a:off x="4145184" y="4364149"/>
            <a:ext cx="26925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000" b="1" dirty="0">
                <a:solidFill>
                  <a:srgbClr val="7C1019"/>
                </a:solidFill>
                <a:latin typeface="Arial" panose="020B0604020202020204" pitchFamily="34" charset="0"/>
              </a:rPr>
              <a:t>REZULTATUL DORIT</a:t>
            </a:r>
            <a:endParaRPr lang="en-US" sz="2000" b="1" dirty="0">
              <a:solidFill>
                <a:srgbClr val="7C1019"/>
              </a:solidFill>
              <a:latin typeface="Arial" panose="020B0604020202020204" pitchFamily="34" charset="0"/>
            </a:endParaRP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616243CD-F16B-633F-3726-41315D913CFD}"/>
              </a:ext>
            </a:extLst>
          </p:cNvPr>
          <p:cNvSpPr/>
          <p:nvPr/>
        </p:nvSpPr>
        <p:spPr>
          <a:xfrm rot="16200000">
            <a:off x="5495123" y="915738"/>
            <a:ext cx="558556" cy="6434403"/>
          </a:xfrm>
          <a:prstGeom prst="leftBrac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800371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6249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tăText 4">
            <a:extLst>
              <a:ext uri="{FF2B5EF4-FFF2-40B4-BE49-F238E27FC236}">
                <a16:creationId xmlns:a16="http://schemas.microsoft.com/office/drawing/2014/main" id="{8596A26A-939A-6850-3DC2-D0FFD3C697E7}"/>
              </a:ext>
            </a:extLst>
          </p:cNvPr>
          <p:cNvSpPr txBox="1"/>
          <p:nvPr/>
        </p:nvSpPr>
        <p:spPr>
          <a:xfrm>
            <a:off x="304800" y="1047750"/>
            <a:ext cx="46291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o-RO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Comunicarea 1 </a:t>
            </a:r>
            <a:r>
              <a:rPr kumimoji="0" lang="ro-RO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to</a:t>
            </a:r>
            <a:r>
              <a:rPr kumimoji="0" lang="ro-RO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1</a:t>
            </a:r>
            <a:endParaRPr lang="en-US" dirty="0"/>
          </a:p>
        </p:txBody>
      </p:sp>
      <p:sp>
        <p:nvSpPr>
          <p:cNvPr id="7" name="CasetăText 6">
            <a:extLst>
              <a:ext uri="{FF2B5EF4-FFF2-40B4-BE49-F238E27FC236}">
                <a16:creationId xmlns:a16="http://schemas.microsoft.com/office/drawing/2014/main" id="{6B19F392-FFAE-0252-1993-FCD497D15346}"/>
              </a:ext>
            </a:extLst>
          </p:cNvPr>
          <p:cNvSpPr txBox="1"/>
          <p:nvPr/>
        </p:nvSpPr>
        <p:spPr>
          <a:xfrm>
            <a:off x="171450" y="1509415"/>
            <a:ext cx="9144000" cy="3211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o-RO" sz="1700" dirty="0">
                <a:solidFill>
                  <a:prstClr val="black"/>
                </a:solidFill>
                <a:latin typeface="Arial" panose="020B0604020202020204" pitchFamily="34" charset="0"/>
              </a:rPr>
              <a:t>Fiecare are un stil personal de a comunica, important este să fie autentic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o-RO" sz="1700" dirty="0">
                <a:solidFill>
                  <a:prstClr val="black"/>
                </a:solidFill>
                <a:latin typeface="Arial" panose="020B0604020202020204" pitchFamily="34" charset="0"/>
              </a:rPr>
              <a:t>Ascultă activ, dă feedback (empatie și contact vizual), recepționează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o-RO" sz="1700" dirty="0">
                <a:solidFill>
                  <a:prstClr val="black"/>
                </a:solidFill>
                <a:latin typeface="Arial" panose="020B0604020202020204" pitchFamily="34" charset="0"/>
              </a:rPr>
              <a:t>Abordează o atitudine deschisă și </a:t>
            </a:r>
            <a:r>
              <a:rPr lang="ro-RO" sz="1700" dirty="0" err="1">
                <a:solidFill>
                  <a:prstClr val="black"/>
                </a:solidFill>
                <a:latin typeface="Arial" panose="020B0604020202020204" pitchFamily="34" charset="0"/>
              </a:rPr>
              <a:t>proactivă</a:t>
            </a:r>
            <a:r>
              <a:rPr lang="ro-RO" sz="1700" dirty="0">
                <a:solidFill>
                  <a:prstClr val="black"/>
                </a:solidFill>
                <a:latin typeface="Arial" panose="020B0604020202020204" pitchFamily="34" charset="0"/>
              </a:rPr>
              <a:t> (sunt aici pentru tine, vreau să comunicăm)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o-RO" sz="1700" dirty="0">
                <a:solidFill>
                  <a:prstClr val="black"/>
                </a:solidFill>
                <a:latin typeface="Arial" panose="020B0604020202020204" pitchFamily="34" charset="0"/>
              </a:rPr>
              <a:t>Construiește punți și încearcă să obții un acord 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o-RO" sz="1700" dirty="0">
                <a:solidFill>
                  <a:prstClr val="black"/>
                </a:solidFill>
                <a:latin typeface="Arial" panose="020B0604020202020204" pitchFamily="34" charset="0"/>
              </a:rPr>
              <a:t>Renunță să faci supoziții despre intențiile celuilalt și să îți modifici în consecință comportamentul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o-RO" sz="1700" dirty="0">
                <a:solidFill>
                  <a:prstClr val="black"/>
                </a:solidFill>
                <a:latin typeface="Arial" panose="020B0604020202020204" pitchFamily="34" charset="0"/>
              </a:rPr>
              <a:t>Încurajează comunicarea, 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o-RO" sz="1700" dirty="0">
                <a:solidFill>
                  <a:prstClr val="black"/>
                </a:solidFill>
                <a:latin typeface="Arial" panose="020B0604020202020204" pitchFamily="34" charset="0"/>
              </a:rPr>
              <a:t>Ai curajul să te expui, fără frica de eșec</a:t>
            </a:r>
          </a:p>
          <a:p>
            <a:pPr marL="342900" indent="-342900">
              <a:spcBef>
                <a:spcPts val="400"/>
              </a:spcBef>
              <a:spcAft>
                <a:spcPts val="400"/>
              </a:spcAft>
              <a:buFont typeface="+mj-lt"/>
              <a:buAutoNum type="arabicPeriod"/>
            </a:pPr>
            <a:r>
              <a:rPr lang="ro-RO" sz="2000" dirty="0">
                <a:solidFill>
                  <a:prstClr val="black"/>
                </a:solidFill>
                <a:latin typeface="Arial" panose="020B0604020202020204" pitchFamily="34" charset="0"/>
              </a:rPr>
              <a:t>MULȚUMEȘTE 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9" name="Imagine 8" descr="Good Job Broccoli">
            <a:extLst>
              <a:ext uri="{FF2B5EF4-FFF2-40B4-BE49-F238E27FC236}">
                <a16:creationId xmlns:a16="http://schemas.microsoft.com/office/drawing/2014/main" id="{2206BAEE-ACB8-5C39-1856-886CE5BEB9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950" y="3257550"/>
            <a:ext cx="1463000" cy="1463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537606964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51C138-100C-D003-4855-A354B6F07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599" y="1581150"/>
            <a:ext cx="609601" cy="542925"/>
          </a:xfrm>
          <a:prstGeom prst="rect">
            <a:avLst/>
          </a:prstGeom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A02F14EA-3EBC-87D6-7AE6-1E0F6748C7DB}"/>
              </a:ext>
            </a:extLst>
          </p:cNvPr>
          <p:cNvSpPr txBox="1"/>
          <p:nvPr/>
        </p:nvSpPr>
        <p:spPr>
          <a:xfrm>
            <a:off x="685800" y="1266585"/>
            <a:ext cx="7543800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739775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Public </a:t>
            </a:r>
            <a:r>
              <a:rPr kumimoji="0" lang="ro-RO" sz="2400" b="1" i="0" u="none" strike="noStrike" kern="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speaking-ul</a:t>
            </a:r>
            <a:r>
              <a:rPr kumimoji="0" lang="ro-RO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nu se învață stând pe scaun! </a:t>
            </a:r>
          </a:p>
        </p:txBody>
      </p:sp>
      <p:sp>
        <p:nvSpPr>
          <p:cNvPr id="4" name="CasetăText 3">
            <a:extLst>
              <a:ext uri="{FF2B5EF4-FFF2-40B4-BE49-F238E27FC236}">
                <a16:creationId xmlns:a16="http://schemas.microsoft.com/office/drawing/2014/main" id="{E9096D60-8E84-0533-FA2A-96BA9CBDD33E}"/>
              </a:ext>
            </a:extLst>
          </p:cNvPr>
          <p:cNvSpPr txBox="1"/>
          <p:nvPr/>
        </p:nvSpPr>
        <p:spPr>
          <a:xfrm>
            <a:off x="633411" y="2343150"/>
            <a:ext cx="2183127" cy="2138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</a:pPr>
            <a:r>
              <a:rPr lang="ro-RO" sz="2000" b="1" dirty="0">
                <a:solidFill>
                  <a:srgbClr val="C00000"/>
                </a:solidFill>
                <a:latin typeface="Arial" panose="020B0604020202020204" pitchFamily="34" charset="0"/>
              </a:rPr>
              <a:t>Limbaj verbal 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</a:pPr>
            <a:endParaRPr lang="ro-RO" sz="1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</a:pPr>
            <a:r>
              <a:rPr lang="ro-RO" sz="1800" dirty="0">
                <a:solidFill>
                  <a:prstClr val="black"/>
                </a:solidFill>
                <a:latin typeface="Arial" panose="020B0604020202020204" pitchFamily="34" charset="0"/>
              </a:rPr>
              <a:t>Respirație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</a:pPr>
            <a:r>
              <a:rPr lang="ro-RO" sz="1800" dirty="0" err="1">
                <a:solidFill>
                  <a:prstClr val="black"/>
                </a:solidFill>
                <a:latin typeface="Arial" panose="020B0604020202020204" pitchFamily="34" charset="0"/>
              </a:rPr>
              <a:t>Fonație</a:t>
            </a:r>
            <a:endParaRPr lang="ro-RO" sz="1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</a:pPr>
            <a:r>
              <a:rPr lang="ro-RO" sz="1800" dirty="0">
                <a:solidFill>
                  <a:prstClr val="black"/>
                </a:solidFill>
                <a:latin typeface="Arial" panose="020B0604020202020204" pitchFamily="34" charset="0"/>
              </a:rPr>
              <a:t>Pronunție clară</a:t>
            </a: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</a:pPr>
            <a:r>
              <a:rPr lang="ro-RO" sz="1800" dirty="0">
                <a:solidFill>
                  <a:prstClr val="black"/>
                </a:solidFill>
                <a:latin typeface="Arial" panose="020B0604020202020204" pitchFamily="34" charset="0"/>
              </a:rPr>
              <a:t>Pauzele de vorbire</a:t>
            </a:r>
          </a:p>
        </p:txBody>
      </p:sp>
      <p:sp>
        <p:nvSpPr>
          <p:cNvPr id="8" name="CasetăText 7">
            <a:extLst>
              <a:ext uri="{FF2B5EF4-FFF2-40B4-BE49-F238E27FC236}">
                <a16:creationId xmlns:a16="http://schemas.microsoft.com/office/drawing/2014/main" id="{823570F7-5F02-840B-3CA3-C9A9306BD672}"/>
              </a:ext>
            </a:extLst>
          </p:cNvPr>
          <p:cNvSpPr txBox="1"/>
          <p:nvPr/>
        </p:nvSpPr>
        <p:spPr>
          <a:xfrm>
            <a:off x="3271835" y="2326734"/>
            <a:ext cx="2459833" cy="1443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739775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Limbaj </a:t>
            </a:r>
            <a:r>
              <a:rPr kumimoji="0" lang="ro-RO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paraverbal</a:t>
            </a:r>
            <a:r>
              <a:rPr kumimoji="0" lang="ro-RO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</a:t>
            </a:r>
          </a:p>
          <a:p>
            <a:pPr marL="0" marR="0" lvl="0" indent="0" algn="l" defTabSz="739775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endParaRPr kumimoji="0" lang="ro-RO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  <a:p>
            <a:pPr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  <a:defRPr/>
            </a:pPr>
            <a:r>
              <a:rPr lang="ro-RO" sz="1800" dirty="0">
                <a:solidFill>
                  <a:prstClr val="black"/>
                </a:solidFill>
                <a:latin typeface="Arial" panose="020B0604020202020204" pitchFamily="34" charset="0"/>
              </a:rPr>
              <a:t>Intenție</a:t>
            </a:r>
          </a:p>
          <a:p>
            <a:pPr marL="0" marR="0" lvl="0" indent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ro-RO" sz="1800" dirty="0">
                <a:solidFill>
                  <a:prstClr val="black"/>
                </a:solidFill>
                <a:latin typeface="Arial" panose="020B0604020202020204" pitchFamily="34" charset="0"/>
              </a:rPr>
              <a:t>Intonație</a:t>
            </a:r>
          </a:p>
        </p:txBody>
      </p:sp>
      <p:sp>
        <p:nvSpPr>
          <p:cNvPr id="10" name="CasetăText 9">
            <a:extLst>
              <a:ext uri="{FF2B5EF4-FFF2-40B4-BE49-F238E27FC236}">
                <a16:creationId xmlns:a16="http://schemas.microsoft.com/office/drawing/2014/main" id="{5678EBEC-1555-7F54-24C6-640C47145FDB}"/>
              </a:ext>
            </a:extLst>
          </p:cNvPr>
          <p:cNvSpPr txBox="1"/>
          <p:nvPr/>
        </p:nvSpPr>
        <p:spPr>
          <a:xfrm>
            <a:off x="6248400" y="2350849"/>
            <a:ext cx="2557463" cy="3977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739775" rtl="0" eaLnBrk="1" fontAlgn="base" latinLnBrk="0" hangingPunct="1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Limbaj non verbal 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11" name="Dreptunghi: colțuri rotunjite 10">
            <a:extLst>
              <a:ext uri="{FF2B5EF4-FFF2-40B4-BE49-F238E27FC236}">
                <a16:creationId xmlns:a16="http://schemas.microsoft.com/office/drawing/2014/main" id="{54C3D295-3289-97D3-909D-CF0CA90E7C79}"/>
              </a:ext>
            </a:extLst>
          </p:cNvPr>
          <p:cNvSpPr/>
          <p:nvPr/>
        </p:nvSpPr>
        <p:spPr>
          <a:xfrm>
            <a:off x="304800" y="2266950"/>
            <a:ext cx="2652236" cy="481637"/>
          </a:xfrm>
          <a:prstGeom prst="roundRect">
            <a:avLst/>
          </a:prstGeom>
          <a:noFill/>
          <a:ln>
            <a:solidFill>
              <a:srgbClr val="7C1019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reptunghi: colțuri rotunjite 11">
            <a:extLst>
              <a:ext uri="{FF2B5EF4-FFF2-40B4-BE49-F238E27FC236}">
                <a16:creationId xmlns:a16="http://schemas.microsoft.com/office/drawing/2014/main" id="{20E16B7E-ABA3-F2F6-C515-CE88719B780B}"/>
              </a:ext>
            </a:extLst>
          </p:cNvPr>
          <p:cNvSpPr/>
          <p:nvPr/>
        </p:nvSpPr>
        <p:spPr>
          <a:xfrm>
            <a:off x="3175634" y="2266950"/>
            <a:ext cx="2652236" cy="481637"/>
          </a:xfrm>
          <a:prstGeom prst="roundRect">
            <a:avLst/>
          </a:prstGeom>
          <a:noFill/>
          <a:ln>
            <a:solidFill>
              <a:srgbClr val="7C1019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Dreptunghi: colțuri rotunjite 12">
            <a:extLst>
              <a:ext uri="{FF2B5EF4-FFF2-40B4-BE49-F238E27FC236}">
                <a16:creationId xmlns:a16="http://schemas.microsoft.com/office/drawing/2014/main" id="{CCE00231-DB7D-C769-7F29-5881F3C06432}"/>
              </a:ext>
            </a:extLst>
          </p:cNvPr>
          <p:cNvSpPr/>
          <p:nvPr/>
        </p:nvSpPr>
        <p:spPr>
          <a:xfrm>
            <a:off x="6186964" y="2264569"/>
            <a:ext cx="2652236" cy="481637"/>
          </a:xfrm>
          <a:prstGeom prst="roundRect">
            <a:avLst/>
          </a:prstGeom>
          <a:noFill/>
          <a:ln>
            <a:solidFill>
              <a:srgbClr val="7C1019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asetăText 14">
            <a:extLst>
              <a:ext uri="{FF2B5EF4-FFF2-40B4-BE49-F238E27FC236}">
                <a16:creationId xmlns:a16="http://schemas.microsoft.com/office/drawing/2014/main" id="{4AAF420D-D998-A1F4-24BF-B27EE6BA6138}"/>
              </a:ext>
            </a:extLst>
          </p:cNvPr>
          <p:cNvSpPr txBox="1"/>
          <p:nvPr/>
        </p:nvSpPr>
        <p:spPr>
          <a:xfrm>
            <a:off x="6311746" y="3130070"/>
            <a:ext cx="2652236" cy="714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ro-RO" sz="1800" dirty="0">
                <a:solidFill>
                  <a:prstClr val="black"/>
                </a:solidFill>
                <a:latin typeface="Arial" panose="020B0604020202020204" pitchFamily="34" charset="0"/>
              </a:rPr>
              <a:t>Atitudine corporală</a:t>
            </a:r>
          </a:p>
          <a:p>
            <a:pPr marL="0" marR="0" lvl="0" indent="0" eaLnBrk="1" latinLnBrk="0" hangingPunct="1">
              <a:lnSpc>
                <a:spcPct val="107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ro-RO" sz="1800" dirty="0">
                <a:solidFill>
                  <a:prstClr val="black"/>
                </a:solidFill>
                <a:latin typeface="Arial" panose="020B0604020202020204" pitchFamily="34" charset="0"/>
              </a:rPr>
              <a:t>Gestică </a:t>
            </a:r>
          </a:p>
        </p:txBody>
      </p:sp>
    </p:spTree>
    <p:extLst>
      <p:ext uri="{BB962C8B-B14F-4D97-AF65-F5344CB8AC3E}">
        <p14:creationId xmlns:p14="http://schemas.microsoft.com/office/powerpoint/2010/main" val="3365487301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BBE2A0B3-7AF0-6072-2CB7-6F41136419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56" y="1087437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o-RO" altLang="en-US" sz="24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+mn-ea"/>
                <a:cs typeface="Arial"/>
              </a:rPr>
              <a:t>Cum mă pregătesc să vorbesc în public?</a:t>
            </a:r>
            <a:endParaRPr lang="en-US" altLang="en-US" sz="2400" b="1" kern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0D36E4-7A5C-E35D-D587-3FB50A950F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1156" y="1657350"/>
            <a:ext cx="8075613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rgbClr val="CCCCF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.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Cunoa</a:t>
            </a:r>
            <a:r>
              <a:rPr lang="ro-RO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ş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terea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, 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st</a:t>
            </a:r>
            <a:r>
              <a:rPr lang="ro-RO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ă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p</a:t>
            </a:r>
            <a:r>
              <a:rPr lang="ro-RO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â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nirea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subiectului</a:t>
            </a:r>
            <a:endParaRPr lang="ro-RO" altLang="en-US" sz="18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rgbClr val="CCCCF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2.</a:t>
            </a:r>
            <a:r>
              <a:rPr lang="ro-RO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Exprimarea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clar</a:t>
            </a:r>
            <a:r>
              <a:rPr lang="ro-RO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ă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a 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acestuia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prin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intermediul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vocii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(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dic</a:t>
            </a:r>
            <a:r>
              <a:rPr lang="ro-RO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ţ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ie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, 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expresivitate</a:t>
            </a:r>
            <a:r>
              <a:rPr lang="ro-RO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, intonație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o-RO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ş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i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volum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) </a:t>
            </a:r>
            <a:r>
              <a:rPr lang="ro-RO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ş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i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prin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atitudinea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o-RO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corporală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(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limbajul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non verbal) – 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asta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o-RO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î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nseamn</a:t>
            </a:r>
            <a:r>
              <a:rPr lang="ro-RO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ă 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SINCERITATE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!!</a:t>
            </a:r>
            <a:endParaRPr lang="ro-RO" altLang="en-US" sz="18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rgbClr val="CCCCF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3.</a:t>
            </a:r>
            <a:r>
              <a:rPr lang="ro-RO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Stabilirea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unei 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rela</a:t>
            </a:r>
            <a:r>
              <a:rPr lang="ro-RO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ţ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ii cu 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interlocutorul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(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audien</a:t>
            </a:r>
            <a:r>
              <a:rPr lang="ro-RO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ţ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a)</a:t>
            </a:r>
            <a:r>
              <a:rPr lang="ro-RO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, </a:t>
            </a:r>
            <a:r>
              <a:rPr lang="ro-RO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spaţiul</a:t>
            </a:r>
            <a:endParaRPr lang="ro-RO" altLang="en-US" sz="18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rgbClr val="CCCCF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4.</a:t>
            </a:r>
            <a:r>
              <a:rPr lang="ro-RO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Mobilitate interioară şi autocontrolul </a:t>
            </a:r>
            <a:r>
              <a:rPr lang="ro-RO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emoţiilor</a:t>
            </a:r>
            <a:r>
              <a:rPr lang="ro-RO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– </a:t>
            </a:r>
            <a:r>
              <a:rPr lang="ro-RO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tehnică, energie, creativitate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, 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improviza</a:t>
            </a:r>
            <a:r>
              <a:rPr lang="ro-RO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ț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ie</a:t>
            </a:r>
            <a:endParaRPr lang="ro-RO" altLang="en-US" sz="18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820660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tăText 3">
            <a:extLst>
              <a:ext uri="{FF2B5EF4-FFF2-40B4-BE49-F238E27FC236}">
                <a16:creationId xmlns:a16="http://schemas.microsoft.com/office/drawing/2014/main" id="{788AD707-1D03-B8F2-C560-605FC2D50F4C}"/>
              </a:ext>
            </a:extLst>
          </p:cNvPr>
          <p:cNvSpPr txBox="1"/>
          <p:nvPr/>
        </p:nvSpPr>
        <p:spPr>
          <a:xfrm>
            <a:off x="381000" y="1123950"/>
            <a:ext cx="6629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400" b="1" kern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1.Cunoa</a:t>
            </a:r>
            <a:r>
              <a:rPr lang="ro-RO" altLang="en-US" sz="2400" b="1" kern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ş</a:t>
            </a:r>
            <a:r>
              <a:rPr lang="en-US" altLang="en-US" sz="2400" b="1" kern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terea</a:t>
            </a:r>
            <a:r>
              <a:rPr lang="en-US" altLang="en-US" sz="2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, </a:t>
            </a:r>
            <a:r>
              <a:rPr lang="en-US" altLang="en-US" sz="2400" b="1" kern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st</a:t>
            </a:r>
            <a:r>
              <a:rPr lang="ro-RO" altLang="en-US" sz="2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ă</a:t>
            </a:r>
            <a:r>
              <a:rPr lang="en-US" altLang="en-US" sz="2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p</a:t>
            </a:r>
            <a:r>
              <a:rPr lang="ro-RO" altLang="en-US" sz="2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â</a:t>
            </a:r>
            <a:r>
              <a:rPr lang="en-US" altLang="en-US" sz="2400" b="1" kern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nirea</a:t>
            </a:r>
            <a:r>
              <a:rPr lang="en-US" altLang="en-US" sz="2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 </a:t>
            </a:r>
            <a:r>
              <a:rPr lang="en-US" altLang="en-US" sz="2400" b="1" kern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subiectului</a:t>
            </a:r>
            <a:endParaRPr lang="ro-RO" altLang="en-US" sz="2400" b="1" kern="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6" name="CasetăText 5">
            <a:extLst>
              <a:ext uri="{FF2B5EF4-FFF2-40B4-BE49-F238E27FC236}">
                <a16:creationId xmlns:a16="http://schemas.microsoft.com/office/drawing/2014/main" id="{C8B7BFF3-E378-414E-CA31-E30EF45DC95E}"/>
              </a:ext>
            </a:extLst>
          </p:cNvPr>
          <p:cNvSpPr txBox="1"/>
          <p:nvPr/>
        </p:nvSpPr>
        <p:spPr>
          <a:xfrm>
            <a:off x="266700" y="1657350"/>
            <a:ext cx="8610600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800"/>
              </a:spcBef>
              <a:spcAft>
                <a:spcPts val="800"/>
              </a:spcAft>
              <a:buClr>
                <a:srgbClr val="C00000"/>
              </a:buClr>
              <a:buFont typeface="+mj-lt"/>
              <a:buAutoNum type="alphaLcParenR"/>
            </a:pPr>
            <a:r>
              <a:rPr lang="en-US" sz="1800" dirty="0" err="1">
                <a:solidFill>
                  <a:prstClr val="black"/>
                </a:solidFill>
                <a:latin typeface="Arial" panose="020B0604020202020204" pitchFamily="34" charset="0"/>
              </a:rPr>
              <a:t>Poţi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" panose="020B0604020202020204" pitchFamily="34" charset="0"/>
              </a:rPr>
              <a:t>exprima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 cu </a:t>
            </a:r>
            <a:r>
              <a:rPr lang="en-US" sz="1800" dirty="0" err="1">
                <a:solidFill>
                  <a:prstClr val="black"/>
                </a:solidFill>
                <a:latin typeface="Arial" panose="020B0604020202020204" pitchFamily="34" charset="0"/>
              </a:rPr>
              <a:t>uşurinţă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" panose="020B0604020202020204" pitchFamily="34" charset="0"/>
              </a:rPr>
              <a:t>doar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 ceea ce </a:t>
            </a:r>
            <a:r>
              <a:rPr lang="en-US" sz="1800" dirty="0" err="1">
                <a:solidFill>
                  <a:prstClr val="black"/>
                </a:solidFill>
                <a:latin typeface="Arial" panose="020B0604020202020204" pitchFamily="34" charset="0"/>
              </a:rPr>
              <a:t>cunoşti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" panose="020B0604020202020204" pitchFamily="34" charset="0"/>
              </a:rPr>
              <a:t>foarte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 bine, </a:t>
            </a:r>
            <a:r>
              <a:rPr lang="en-US" sz="1800" dirty="0" err="1">
                <a:solidFill>
                  <a:prstClr val="black"/>
                </a:solidFill>
                <a:latin typeface="Arial" panose="020B0604020202020204" pitchFamily="34" charset="0"/>
              </a:rPr>
              <a:t>asa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" panose="020B0604020202020204" pitchFamily="34" charset="0"/>
              </a:rPr>
              <a:t>că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 vino cu “</a:t>
            </a:r>
            <a:r>
              <a:rPr lang="en-US" sz="1800" dirty="0" err="1">
                <a:solidFill>
                  <a:prstClr val="black"/>
                </a:solidFill>
                <a:latin typeface="Arial" panose="020B0604020202020204" pitchFamily="34" charset="0"/>
              </a:rPr>
              <a:t>lecţia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” </a:t>
            </a:r>
            <a:r>
              <a:rPr lang="en-US" sz="1800" dirty="0" err="1">
                <a:solidFill>
                  <a:prstClr val="black"/>
                </a:solidFill>
                <a:latin typeface="Arial" panose="020B0604020202020204" pitchFamily="34" charset="0"/>
              </a:rPr>
              <a:t>învăţată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</a:p>
          <a:p>
            <a:pPr marL="342900" indent="-342900">
              <a:spcBef>
                <a:spcPts val="800"/>
              </a:spcBef>
              <a:spcAft>
                <a:spcPts val="800"/>
              </a:spcAft>
              <a:buClr>
                <a:srgbClr val="C00000"/>
              </a:buClr>
              <a:buFont typeface="+mj-lt"/>
              <a:buAutoNum type="alphaLcParenR"/>
            </a:pPr>
            <a:r>
              <a:rPr lang="en-US" sz="1800" dirty="0" err="1">
                <a:solidFill>
                  <a:prstClr val="black"/>
                </a:solidFill>
                <a:latin typeface="Arial" panose="020B0604020202020204" pitchFamily="34" charset="0"/>
              </a:rPr>
              <a:t>Structurează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" panose="020B0604020202020204" pitchFamily="34" charset="0"/>
              </a:rPr>
              <a:t>informatia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" panose="020B0604020202020204" pitchFamily="34" charset="0"/>
              </a:rPr>
              <a:t>foarte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 bine, </a:t>
            </a:r>
            <a:r>
              <a:rPr lang="en-US" sz="1800" dirty="0" err="1">
                <a:solidFill>
                  <a:prstClr val="black"/>
                </a:solidFill>
                <a:latin typeface="Arial" panose="020B0604020202020204" pitchFamily="34" charset="0"/>
              </a:rPr>
              <a:t>organizează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" panose="020B0604020202020204" pitchFamily="34" charset="0"/>
              </a:rPr>
              <a:t>materialul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" panose="020B0604020202020204" pitchFamily="34" charset="0"/>
              </a:rPr>
              <a:t>în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" panose="020B0604020202020204" pitchFamily="34" charset="0"/>
              </a:rPr>
              <a:t>aşa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" panose="020B0604020202020204" pitchFamily="34" charset="0"/>
              </a:rPr>
              <a:t>fel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" panose="020B0604020202020204" pitchFamily="34" charset="0"/>
              </a:rPr>
              <a:t>încât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" panose="020B0604020202020204" pitchFamily="34" charset="0"/>
              </a:rPr>
              <a:t>să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 nu mai ai şi </a:t>
            </a:r>
            <a:r>
              <a:rPr lang="en-US" sz="1800" dirty="0" err="1">
                <a:solidFill>
                  <a:prstClr val="black"/>
                </a:solidFill>
                <a:latin typeface="Arial" panose="020B0604020202020204" pitchFamily="34" charset="0"/>
              </a:rPr>
              <a:t>grija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" panose="020B0604020202020204" pitchFamily="34" charset="0"/>
              </a:rPr>
              <a:t>conţinutului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800"/>
              </a:spcBef>
              <a:spcAft>
                <a:spcPts val="800"/>
              </a:spcAft>
              <a:buClr>
                <a:srgbClr val="C00000"/>
              </a:buClr>
              <a:buFont typeface="+mj-lt"/>
              <a:buAutoNum type="alphaLcParenR"/>
            </a:pP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Nu </a:t>
            </a:r>
            <a:r>
              <a:rPr lang="en-US" sz="1800" dirty="0" err="1">
                <a:solidFill>
                  <a:prstClr val="black"/>
                </a:solidFill>
                <a:latin typeface="Arial" panose="020B0604020202020204" pitchFamily="34" charset="0"/>
              </a:rPr>
              <a:t>te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" panose="020B0604020202020204" pitchFamily="34" charset="0"/>
              </a:rPr>
              <a:t>gândi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" panose="020B0604020202020204" pitchFamily="34" charset="0"/>
              </a:rPr>
              <a:t>înainte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 la ceea ce </a:t>
            </a:r>
            <a:r>
              <a:rPr lang="en-US" sz="1800" dirty="0" err="1">
                <a:solidFill>
                  <a:prstClr val="black"/>
                </a:solidFill>
                <a:latin typeface="Arial" panose="020B0604020202020204" pitchFamily="34" charset="0"/>
              </a:rPr>
              <a:t>vei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" panose="020B0604020202020204" pitchFamily="34" charset="0"/>
              </a:rPr>
              <a:t>spune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" panose="020B0604020202020204" pitchFamily="34" charset="0"/>
              </a:rPr>
              <a:t>peste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" panose="020B0604020202020204" pitchFamily="34" charset="0"/>
              </a:rPr>
              <a:t>trei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 sau cinci minute pentru </a:t>
            </a:r>
            <a:r>
              <a:rPr lang="en-US" sz="1800" dirty="0" err="1">
                <a:solidFill>
                  <a:prstClr val="black"/>
                </a:solidFill>
                <a:latin typeface="Arial" panose="020B0604020202020204" pitchFamily="34" charset="0"/>
              </a:rPr>
              <a:t>că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" panose="020B0604020202020204" pitchFamily="34" charset="0"/>
              </a:rPr>
              <a:t>îţi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" panose="020B0604020202020204" pitchFamily="34" charset="0"/>
              </a:rPr>
              <a:t>vei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" panose="020B0604020202020204" pitchFamily="34" charset="0"/>
              </a:rPr>
              <a:t>pierde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" panose="020B0604020202020204" pitchFamily="34" charset="0"/>
              </a:rPr>
              <a:t>ideea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 din </a:t>
            </a:r>
            <a:r>
              <a:rPr lang="en-US" sz="1800" dirty="0" err="1">
                <a:solidFill>
                  <a:prstClr val="black"/>
                </a:solidFill>
                <a:latin typeface="Arial" panose="020B0604020202020204" pitchFamily="34" charset="0"/>
              </a:rPr>
              <a:t>prezent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800"/>
              </a:spcBef>
              <a:spcAft>
                <a:spcPts val="800"/>
              </a:spcAft>
              <a:buClr>
                <a:srgbClr val="C00000"/>
              </a:buClr>
              <a:buFont typeface="+mj-lt"/>
              <a:buAutoNum type="alphaLcParenR"/>
            </a:pPr>
            <a:r>
              <a:rPr lang="en-US" sz="1800" dirty="0" err="1">
                <a:solidFill>
                  <a:prstClr val="black"/>
                </a:solidFill>
                <a:latin typeface="Arial" panose="020B0604020202020204" pitchFamily="34" charset="0"/>
              </a:rPr>
              <a:t>Dă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" panose="020B0604020202020204" pitchFamily="34" charset="0"/>
              </a:rPr>
              <a:t>valoare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 speech-</a:t>
            </a:r>
            <a:r>
              <a:rPr lang="en-US" sz="1800" dirty="0" err="1">
                <a:solidFill>
                  <a:prstClr val="black"/>
                </a:solidFill>
                <a:latin typeface="Arial" panose="020B0604020202020204" pitchFamily="34" charset="0"/>
              </a:rPr>
              <a:t>ului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 - </a:t>
            </a:r>
            <a:r>
              <a:rPr lang="en-US" sz="1800" dirty="0" err="1">
                <a:solidFill>
                  <a:prstClr val="black"/>
                </a:solidFill>
                <a:latin typeface="Arial" panose="020B0604020202020204" pitchFamily="34" charset="0"/>
              </a:rPr>
              <a:t>chiar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" panose="020B0604020202020204" pitchFamily="34" charset="0"/>
              </a:rPr>
              <a:t>dacă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 ai </a:t>
            </a:r>
            <a:r>
              <a:rPr lang="en-US" sz="1800" dirty="0" err="1">
                <a:solidFill>
                  <a:prstClr val="black"/>
                </a:solidFill>
                <a:latin typeface="Arial" panose="020B0604020202020204" pitchFamily="34" charset="0"/>
              </a:rPr>
              <a:t>făcut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" panose="020B0604020202020204" pitchFamily="34" charset="0"/>
              </a:rPr>
              <a:t>această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" panose="020B0604020202020204" pitchFamily="34" charset="0"/>
              </a:rPr>
              <a:t>prezentare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 de </a:t>
            </a:r>
            <a:r>
              <a:rPr lang="en-US" sz="1800" dirty="0" err="1">
                <a:solidFill>
                  <a:prstClr val="black"/>
                </a:solidFill>
                <a:latin typeface="Arial" panose="020B0604020202020204" pitchFamily="34" charset="0"/>
              </a:rPr>
              <a:t>multe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" panose="020B0604020202020204" pitchFamily="34" charset="0"/>
              </a:rPr>
              <a:t>ori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prstClr val="black"/>
                </a:solidFill>
                <a:latin typeface="Arial" panose="020B0604020202020204" pitchFamily="34" charset="0"/>
              </a:rPr>
              <a:t>audienţa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 care se </a:t>
            </a:r>
            <a:r>
              <a:rPr lang="en-US" sz="1800" dirty="0" err="1">
                <a:solidFill>
                  <a:prstClr val="black"/>
                </a:solidFill>
                <a:latin typeface="Arial" panose="020B0604020202020204" pitchFamily="34" charset="0"/>
              </a:rPr>
              <a:t>află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" panose="020B0604020202020204" pitchFamily="34" charset="0"/>
              </a:rPr>
              <a:t>acum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" panose="020B0604020202020204" pitchFamily="34" charset="0"/>
              </a:rPr>
              <a:t>în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prstClr val="black"/>
                </a:solidFill>
                <a:latin typeface="Arial" panose="020B0604020202020204" pitchFamily="34" charset="0"/>
              </a:rPr>
              <a:t>faţa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 ta o </a:t>
            </a:r>
            <a:r>
              <a:rPr lang="en-US" sz="1800" dirty="0" err="1">
                <a:solidFill>
                  <a:prstClr val="black"/>
                </a:solidFill>
                <a:latin typeface="Arial" panose="020B0604020202020204" pitchFamily="34" charset="0"/>
              </a:rPr>
              <a:t>aude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 pentru prima </a:t>
            </a:r>
            <a:r>
              <a:rPr lang="en-US" sz="1800" dirty="0" err="1">
                <a:solidFill>
                  <a:prstClr val="black"/>
                </a:solidFill>
                <a:latin typeface="Arial" panose="020B0604020202020204" pitchFamily="34" charset="0"/>
              </a:rPr>
              <a:t>oară</a:t>
            </a:r>
            <a:r>
              <a:rPr 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29266759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DF6D65F-BC06-CB0B-41B7-C3F1414A7C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971550"/>
            <a:ext cx="8686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+mn-ea"/>
                <a:cs typeface="Arial"/>
              </a:rPr>
              <a:t>2.</a:t>
            </a:r>
            <a:r>
              <a:rPr lang="ro-RO" altLang="en-US" sz="18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itchFamily="34" charset="0"/>
              </a:rPr>
              <a:t> </a:t>
            </a:r>
            <a:r>
              <a:rPr lang="en-US" altLang="en-US" sz="2400" b="1" kern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+mn-ea"/>
                <a:cs typeface="Arial"/>
              </a:rPr>
              <a:t>Exprimarea</a:t>
            </a:r>
            <a:r>
              <a:rPr lang="en-US" altLang="en-US" sz="2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altLang="en-US" sz="2400" b="1" kern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+mn-ea"/>
                <a:cs typeface="Arial"/>
              </a:rPr>
              <a:t>clar</a:t>
            </a:r>
            <a:r>
              <a:rPr lang="ro-RO" altLang="en-US" sz="2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+mn-ea"/>
                <a:cs typeface="Arial"/>
              </a:rPr>
              <a:t>ă</a:t>
            </a:r>
            <a:r>
              <a:rPr lang="en-US" altLang="en-US" sz="2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+mn-ea"/>
                <a:cs typeface="Arial"/>
              </a:rPr>
              <a:t> a </a:t>
            </a:r>
            <a:r>
              <a:rPr lang="ro-RO" altLang="en-US" sz="2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+mn-ea"/>
                <a:cs typeface="Arial"/>
              </a:rPr>
              <a:t>mesajului</a:t>
            </a:r>
            <a:r>
              <a:rPr lang="en-US" altLang="en-US" sz="2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altLang="en-US" sz="2400" b="1" kern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+mn-ea"/>
                <a:cs typeface="Arial"/>
              </a:rPr>
              <a:t>prin</a:t>
            </a:r>
            <a:r>
              <a:rPr lang="en-US" altLang="en-US" sz="2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altLang="en-US" sz="2400" b="1" kern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+mn-ea"/>
                <a:cs typeface="Arial"/>
              </a:rPr>
              <a:t>intermediul</a:t>
            </a:r>
            <a:r>
              <a:rPr lang="en-US" altLang="en-US" sz="2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altLang="en-US" sz="2400" b="1" kern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+mn-ea"/>
                <a:cs typeface="Arial"/>
              </a:rPr>
              <a:t>vocii</a:t>
            </a:r>
            <a:r>
              <a:rPr lang="en-US" altLang="en-US" sz="2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+mn-ea"/>
                <a:cs typeface="Arial"/>
              </a:rPr>
              <a:t> </a:t>
            </a:r>
            <a:r>
              <a:rPr lang="ro-RO" altLang="en-US" sz="2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+mn-ea"/>
                <a:cs typeface="Arial"/>
              </a:rPr>
              <a:t>(</a:t>
            </a:r>
            <a:r>
              <a:rPr lang="ro-RO" altLang="en-US" sz="2400" b="1" kern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+mn-ea"/>
                <a:cs typeface="Arial"/>
              </a:rPr>
              <a:t>dicţie</a:t>
            </a:r>
            <a:r>
              <a:rPr lang="en-US" altLang="en-US" sz="2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+mn-ea"/>
                <a:cs typeface="Arial"/>
              </a:rPr>
              <a:t>, </a:t>
            </a:r>
            <a:r>
              <a:rPr lang="en-US" altLang="en-US" sz="2400" b="1" kern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+mn-ea"/>
                <a:cs typeface="Arial"/>
              </a:rPr>
              <a:t>expresivitate</a:t>
            </a:r>
            <a:r>
              <a:rPr lang="ro-RO" altLang="en-US" sz="2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+mn-ea"/>
                <a:cs typeface="Arial"/>
              </a:rPr>
              <a:t> şi volum) </a:t>
            </a:r>
            <a:r>
              <a:rPr lang="ro-RO" altLang="en-US" sz="2400" b="1" kern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+mn-ea"/>
                <a:cs typeface="Arial"/>
              </a:rPr>
              <a:t>ş</a:t>
            </a:r>
            <a:r>
              <a:rPr lang="en-US" altLang="en-US" sz="2400" b="1" kern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+mn-ea"/>
                <a:cs typeface="Arial"/>
              </a:rPr>
              <a:t>i</a:t>
            </a:r>
            <a:r>
              <a:rPr lang="en-US" altLang="en-US" sz="2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altLang="en-US" sz="2400" b="1" kern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+mn-ea"/>
                <a:cs typeface="Arial"/>
              </a:rPr>
              <a:t>prin</a:t>
            </a:r>
            <a:r>
              <a:rPr lang="en-US" altLang="en-US" sz="2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altLang="en-US" sz="2400" b="1" kern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+mn-ea"/>
                <a:cs typeface="Arial"/>
              </a:rPr>
              <a:t>atitudinea</a:t>
            </a:r>
            <a:r>
              <a:rPr lang="en-US" altLang="en-US" sz="2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+mn-ea"/>
                <a:cs typeface="Arial"/>
              </a:rPr>
              <a:t> </a:t>
            </a:r>
            <a:r>
              <a:rPr lang="ro-RO" altLang="en-US" sz="2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ea typeface="+mn-ea"/>
                <a:cs typeface="Arial"/>
              </a:rPr>
              <a:t>corporală</a:t>
            </a:r>
            <a:endParaRPr lang="en-US" altLang="en-US" sz="2400" b="1" kern="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8165B3-3B12-D7A4-6694-4347DDD519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114550"/>
            <a:ext cx="8229600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eaLnBrk="1" hangingPunct="1">
              <a:spcBef>
                <a:spcPts val="800"/>
              </a:spcBef>
              <a:spcAft>
                <a:spcPts val="800"/>
              </a:spcAft>
              <a:buClr>
                <a:srgbClr val="C00000"/>
              </a:buClr>
              <a:buFont typeface="+mj-lt"/>
              <a:buAutoNum type="alphaLcParenR"/>
            </a:pPr>
            <a:r>
              <a:rPr lang="ro-RO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Î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n 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comunicarea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verbal</a:t>
            </a:r>
            <a:r>
              <a:rPr lang="ro-RO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ă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, 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avem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la 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dispozi</a:t>
            </a:r>
            <a:r>
              <a:rPr lang="ro-RO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ţ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ie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dou</a:t>
            </a:r>
            <a:r>
              <a:rPr lang="ro-RO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ă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instrumente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: 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vocea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o-RO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ş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i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corpul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; 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ele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trebuie s</a:t>
            </a:r>
            <a:r>
              <a:rPr lang="ro-RO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ă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alc</a:t>
            </a:r>
            <a:r>
              <a:rPr lang="ro-RO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ă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tuiasc</a:t>
            </a:r>
            <a:r>
              <a:rPr lang="ro-RO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ă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un duo perfect</a:t>
            </a:r>
            <a:r>
              <a:rPr lang="ro-RO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,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s</a:t>
            </a:r>
            <a:r>
              <a:rPr lang="ro-RO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ă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fie </a:t>
            </a:r>
            <a:r>
              <a:rPr lang="ro-RO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î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n 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armonie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.</a:t>
            </a:r>
            <a:endParaRPr lang="ro-RO" altLang="en-US" sz="18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defTabSz="914400" eaLnBrk="1" hangingPunct="1">
              <a:spcBef>
                <a:spcPts val="800"/>
              </a:spcBef>
              <a:spcAft>
                <a:spcPts val="800"/>
              </a:spcAft>
              <a:buClr>
                <a:srgbClr val="C00000"/>
              </a:buClr>
              <a:buFont typeface="+mj-lt"/>
              <a:buAutoNum type="alphaLcParenR"/>
            </a:pP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Vocea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– 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dic</a:t>
            </a:r>
            <a:r>
              <a:rPr lang="ro-RO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ţ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ie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, 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volum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, </a:t>
            </a:r>
            <a:r>
              <a:rPr lang="ro-RO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expresivitate (limbaj verbal și </a:t>
            </a:r>
            <a:r>
              <a:rPr lang="ro-RO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paraverbal</a:t>
            </a:r>
            <a:r>
              <a:rPr lang="ro-RO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)</a:t>
            </a:r>
          </a:p>
          <a:p>
            <a:pPr defTabSz="914400" eaLnBrk="1" hangingPunct="1">
              <a:spcBef>
                <a:spcPts val="800"/>
              </a:spcBef>
              <a:spcAft>
                <a:spcPts val="800"/>
              </a:spcAft>
              <a:buClr>
                <a:srgbClr val="C00000"/>
              </a:buClr>
              <a:buFont typeface="+mj-lt"/>
              <a:buAutoNum type="alphaLcParenR"/>
            </a:pP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Corpul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– s</a:t>
            </a:r>
            <a:r>
              <a:rPr lang="ro-RO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ă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aib</a:t>
            </a:r>
            <a:r>
              <a:rPr lang="ro-RO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ă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atitudine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, s</a:t>
            </a:r>
            <a:r>
              <a:rPr lang="ro-RO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ă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sus</a:t>
            </a:r>
            <a:r>
              <a:rPr lang="ro-RO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ţ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in</a:t>
            </a:r>
            <a:r>
              <a:rPr lang="ro-RO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ă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mesajul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verbal </a:t>
            </a:r>
            <a:r>
              <a:rPr lang="ro-RO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(limbaj non verbal)</a:t>
            </a:r>
          </a:p>
          <a:p>
            <a:pPr defTabSz="914400" eaLnBrk="1" hangingPunct="1">
              <a:spcBef>
                <a:spcPts val="800"/>
              </a:spcBef>
              <a:spcAft>
                <a:spcPts val="800"/>
              </a:spcAft>
              <a:buClr>
                <a:srgbClr val="C00000"/>
              </a:buClr>
              <a:buFont typeface="+mj-lt"/>
              <a:buAutoNum type="alphaLcParenR"/>
            </a:pP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Vocea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o-RO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ş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i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corpul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trebuie s</a:t>
            </a:r>
            <a:r>
              <a:rPr lang="ro-RO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ă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aib</a:t>
            </a:r>
            <a:r>
              <a:rPr lang="ro-RO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ă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o-RO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î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ns</a:t>
            </a:r>
            <a:r>
              <a:rPr lang="ro-RO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ă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o “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partitur</a:t>
            </a:r>
            <a:r>
              <a:rPr lang="ro-RO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ă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” – </a:t>
            </a:r>
            <a:r>
              <a:rPr lang="ro-RO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GÂNDUL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-  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mesajul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informa</a:t>
            </a:r>
            <a:r>
              <a:rPr lang="ro-RO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ţ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ional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este 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cel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care le 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modeleaz</a:t>
            </a:r>
            <a:r>
              <a:rPr lang="ro-RO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ă şi le 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“</a:t>
            </a:r>
            <a:r>
              <a:rPr lang="ro-RO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dirijează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”.</a:t>
            </a:r>
            <a:r>
              <a:rPr lang="ro-RO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2760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ine 1">
            <a:extLst>
              <a:ext uri="{FF2B5EF4-FFF2-40B4-BE49-F238E27FC236}">
                <a16:creationId xmlns:a16="http://schemas.microsoft.com/office/drawing/2014/main" id="{D32B05D3-BDBB-D634-4CDB-23A94096CE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076" y="1358405"/>
            <a:ext cx="2447924" cy="2447924"/>
          </a:xfrm>
          <a:prstGeom prst="rect">
            <a:avLst/>
          </a:prstGeom>
        </p:spPr>
      </p:pic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tăText 2">
            <a:extLst>
              <a:ext uri="{FF2B5EF4-FFF2-40B4-BE49-F238E27FC236}">
                <a16:creationId xmlns:a16="http://schemas.microsoft.com/office/drawing/2014/main" id="{85FB522C-B338-19C1-5A5A-B075B8FC55F5}"/>
              </a:ext>
            </a:extLst>
          </p:cNvPr>
          <p:cNvSpPr txBox="1"/>
          <p:nvPr/>
        </p:nvSpPr>
        <p:spPr>
          <a:xfrm>
            <a:off x="457200" y="1902606"/>
            <a:ext cx="8534400" cy="2343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7C1019"/>
              </a:buClr>
              <a:buSzPct val="109000"/>
              <a:buFont typeface="Arial" panose="020B0604020202020204" pitchFamily="34" charset="0"/>
              <a:buChar char="•"/>
            </a:pPr>
            <a:r>
              <a:rPr lang="ro-RO" sz="2000" dirty="0">
                <a:latin typeface="Arial" panose="020B0604020202020204" pitchFamily="34" charset="0"/>
              </a:rPr>
              <a:t>Brandul personal – ce este și care este rolul său</a:t>
            </a:r>
          </a:p>
          <a:p>
            <a:pPr marL="342900" indent="-342900">
              <a:lnSpc>
                <a:spcPct val="150000"/>
              </a:lnSpc>
              <a:buClr>
                <a:srgbClr val="7C1019"/>
              </a:buClr>
              <a:buSzPct val="109000"/>
              <a:buFont typeface="Arial" panose="020B0604020202020204" pitchFamily="34" charset="0"/>
              <a:buChar char="•"/>
            </a:pPr>
            <a:r>
              <a:rPr lang="ro-RO" sz="2000" dirty="0">
                <a:latin typeface="Arial" panose="020B0604020202020204" pitchFamily="34" charset="0"/>
              </a:rPr>
              <a:t>Comunicarea, premisa reușitei</a:t>
            </a:r>
          </a:p>
          <a:p>
            <a:pPr marL="342900" indent="-342900">
              <a:lnSpc>
                <a:spcPct val="150000"/>
              </a:lnSpc>
              <a:buClr>
                <a:srgbClr val="7C1019"/>
              </a:buClr>
              <a:buSzPct val="109000"/>
              <a:buFont typeface="Arial" panose="020B0604020202020204" pitchFamily="34" charset="0"/>
              <a:buChar char="•"/>
            </a:pPr>
            <a:r>
              <a:rPr lang="ro-RO" sz="2000" dirty="0" err="1">
                <a:latin typeface="Arial" panose="020B0604020202020204" pitchFamily="34" charset="0"/>
              </a:rPr>
              <a:t>Storytelling-ul</a:t>
            </a:r>
            <a:r>
              <a:rPr lang="ro-RO" sz="2000" dirty="0">
                <a:latin typeface="Arial" panose="020B0604020202020204" pitchFamily="34" charset="0"/>
              </a:rPr>
              <a:t>, între frica de a vorbi în public și artă</a:t>
            </a:r>
          </a:p>
          <a:p>
            <a:pPr marL="342900" indent="-342900">
              <a:lnSpc>
                <a:spcPct val="150000"/>
              </a:lnSpc>
              <a:buClr>
                <a:srgbClr val="7C1019"/>
              </a:buClr>
              <a:buSzPct val="109000"/>
              <a:buFont typeface="Arial" panose="020B0604020202020204" pitchFamily="34" charset="0"/>
              <a:buChar char="•"/>
            </a:pPr>
            <a:r>
              <a:rPr lang="ro-RO" sz="2000" dirty="0">
                <a:latin typeface="Arial" panose="020B0604020202020204" pitchFamily="34" charset="0"/>
              </a:rPr>
              <a:t>”Tehnici de supraviețuire” în public </a:t>
            </a:r>
            <a:r>
              <a:rPr lang="ro-RO" sz="2000" dirty="0" err="1">
                <a:latin typeface="Arial" panose="020B0604020202020204" pitchFamily="34" charset="0"/>
              </a:rPr>
              <a:t>speaking</a:t>
            </a:r>
            <a:endParaRPr lang="ro-RO" sz="2000" dirty="0">
              <a:latin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7C1019"/>
              </a:buClr>
              <a:buSzPct val="109000"/>
              <a:buFont typeface="Arial" panose="020B0604020202020204" pitchFamily="34" charset="0"/>
              <a:buChar char="•"/>
            </a:pPr>
            <a:r>
              <a:rPr lang="ro-RO" sz="2000" dirty="0">
                <a:latin typeface="Arial" panose="020B0604020202020204" pitchFamily="34" charset="0"/>
              </a:rPr>
              <a:t>Comunicarea 1 </a:t>
            </a:r>
            <a:r>
              <a:rPr lang="ro-RO" sz="2000" dirty="0" err="1">
                <a:latin typeface="Arial" panose="020B0604020202020204" pitchFamily="34" charset="0"/>
              </a:rPr>
              <a:t>to</a:t>
            </a:r>
            <a:r>
              <a:rPr lang="ro-RO" sz="2000" dirty="0">
                <a:latin typeface="Arial" panose="020B0604020202020204" pitchFamily="34" charset="0"/>
              </a:rPr>
              <a:t> 1 – un proces care se îmbunătățește în fiecare zi </a:t>
            </a:r>
          </a:p>
        </p:txBody>
      </p:sp>
      <p:sp>
        <p:nvSpPr>
          <p:cNvPr id="5" name="CasetăText 4">
            <a:extLst>
              <a:ext uri="{FF2B5EF4-FFF2-40B4-BE49-F238E27FC236}">
                <a16:creationId xmlns:a16="http://schemas.microsoft.com/office/drawing/2014/main" id="{D5ED999F-E34F-D86E-56CB-67362CBEC493}"/>
              </a:ext>
            </a:extLst>
          </p:cNvPr>
          <p:cNvSpPr txBox="1"/>
          <p:nvPr/>
        </p:nvSpPr>
        <p:spPr>
          <a:xfrm>
            <a:off x="381000" y="1179016"/>
            <a:ext cx="4800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o-RO" sz="2400" b="1" i="0" u="none" strike="noStrike" kern="0" cap="none" spc="0" normalizeH="0" baseline="0" noProof="0" dirty="0">
                <a:ln>
                  <a:noFill/>
                </a:ln>
                <a:solidFill>
                  <a:srgbClr val="84192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Ce ne propunem pentru astăzi:</a:t>
            </a:r>
            <a:endParaRPr lang="en-US" sz="1200" dirty="0">
              <a:solidFill>
                <a:srgbClr val="8419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539278"/>
      </p:ext>
    </p:extLst>
  </p:cSld>
  <p:clrMapOvr>
    <a:masterClrMapping/>
  </p:clrMapOvr>
  <p:transition spd="slow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tăText 4">
            <a:extLst>
              <a:ext uri="{FF2B5EF4-FFF2-40B4-BE49-F238E27FC236}">
                <a16:creationId xmlns:a16="http://schemas.microsoft.com/office/drawing/2014/main" id="{F590B783-0BD1-3F3D-46BB-9369B2E7A70B}"/>
              </a:ext>
            </a:extLst>
          </p:cNvPr>
          <p:cNvSpPr txBox="1"/>
          <p:nvPr/>
        </p:nvSpPr>
        <p:spPr>
          <a:xfrm>
            <a:off x="152400" y="1123950"/>
            <a:ext cx="876300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rgbClr val="CCCCFF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altLang="en-US" sz="2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3.</a:t>
            </a:r>
            <a:r>
              <a:rPr lang="ro-RO" altLang="en-US" sz="2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 </a:t>
            </a:r>
            <a:r>
              <a:rPr lang="en-US" altLang="en-US" sz="2400" b="1" kern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Stabilirea</a:t>
            </a:r>
            <a:r>
              <a:rPr lang="en-US" altLang="en-US" sz="2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 unei </a:t>
            </a:r>
            <a:r>
              <a:rPr lang="en-US" altLang="en-US" sz="2400" b="1" kern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rela</a:t>
            </a:r>
            <a:r>
              <a:rPr lang="ro-RO" altLang="en-US" sz="2400" b="1" kern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ţ</a:t>
            </a:r>
            <a:r>
              <a:rPr lang="en-US" altLang="en-US" sz="2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ii cu </a:t>
            </a:r>
            <a:r>
              <a:rPr lang="en-US" altLang="en-US" sz="2400" b="1" kern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interlocutorul</a:t>
            </a:r>
            <a:r>
              <a:rPr lang="en-US" altLang="en-US" sz="2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 (</a:t>
            </a:r>
            <a:r>
              <a:rPr lang="en-US" altLang="en-US" sz="2400" b="1" kern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audien</a:t>
            </a:r>
            <a:r>
              <a:rPr lang="ro-RO" altLang="en-US" sz="2400" b="1" kern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ţ</a:t>
            </a:r>
            <a:r>
              <a:rPr lang="en-US" altLang="en-US" sz="2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a)</a:t>
            </a:r>
            <a:r>
              <a:rPr lang="ro-RO" altLang="en-US" sz="2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, </a:t>
            </a:r>
            <a:r>
              <a:rPr lang="ro-RO" altLang="en-US" sz="2400" b="1" kern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spaţiul</a:t>
            </a:r>
            <a:endParaRPr lang="ro-RO" altLang="en-US" sz="2400" b="1" kern="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4C5F2EF-706B-B2B4-1748-F4CFE40240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06563"/>
            <a:ext cx="8229600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¡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l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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buClr>
                <a:srgbClr val="C00000"/>
              </a:buClr>
              <a:buSzTx/>
              <a:buFont typeface="+mj-lt"/>
              <a:buAutoNum type="alphaLcParenR"/>
              <a:tabLst/>
              <a:defRPr/>
            </a:pP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Contactul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vizual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este primul element care define</a:t>
            </a:r>
            <a:r>
              <a:rPr lang="ro-RO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ş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te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rela</a:t>
            </a:r>
            <a:r>
              <a:rPr lang="ro-RO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ţ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ia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dintre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vorbitor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o-RO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ş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i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audien</a:t>
            </a:r>
            <a:r>
              <a:rPr lang="ro-RO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ţ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a sa; nu 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spune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nici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un 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cuv</a:t>
            </a:r>
            <a:r>
              <a:rPr lang="ro-RO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â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nt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f</a:t>
            </a:r>
            <a:r>
              <a:rPr lang="ro-RO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ă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r</a:t>
            </a:r>
            <a:r>
              <a:rPr lang="ro-RO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ă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s</a:t>
            </a:r>
            <a:r>
              <a:rPr lang="ro-RO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ă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o 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prive</a:t>
            </a:r>
            <a:r>
              <a:rPr lang="ro-RO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ş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ti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mai </a:t>
            </a:r>
            <a:r>
              <a:rPr lang="ro-RO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î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nt</a:t>
            </a:r>
            <a:r>
              <a:rPr lang="ro-RO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â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i</a:t>
            </a:r>
            <a:r>
              <a:rPr lang="ro-RO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.</a:t>
            </a:r>
          </a:p>
          <a:p>
            <a:pPr marR="0" lvl="0" algn="l" defTabSz="914400" rtl="0" eaLnBrk="1" fontAlgn="base" latinLnBrk="0" hangingPunct="1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buClr>
                <a:srgbClr val="C00000"/>
              </a:buClr>
              <a:buSzTx/>
              <a:buFont typeface="+mj-lt"/>
              <a:buAutoNum type="alphaLcParenR"/>
              <a:tabLst/>
              <a:defRPr/>
            </a:pP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D</a:t>
            </a:r>
            <a:r>
              <a:rPr lang="ro-RO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ă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senza</a:t>
            </a:r>
            <a:r>
              <a:rPr lang="ro-RO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ţ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ia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c</a:t>
            </a:r>
            <a:r>
              <a:rPr lang="ro-RO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ă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te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ui</a:t>
            </a:r>
            <a:r>
              <a:rPr lang="ro-RO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ţ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i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o-RO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î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n 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ochii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fiec</a:t>
            </a:r>
            <a:r>
              <a:rPr lang="ro-RO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ă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ruia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o-RO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ş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i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sus</a:t>
            </a:r>
            <a:r>
              <a:rPr lang="ro-RO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ţ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ine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acest </a:t>
            </a:r>
            <a:r>
              <a:rPr lang="ro-RO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contact - fără agresivitate sau ostentativ</a:t>
            </a:r>
          </a:p>
          <a:p>
            <a:pPr marR="0" lvl="0" algn="l" defTabSz="914400" rtl="0" eaLnBrk="1" fontAlgn="base" latinLnBrk="0" hangingPunct="1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buClr>
                <a:srgbClr val="C00000"/>
              </a:buClr>
              <a:buSzTx/>
              <a:buFont typeface="+mj-lt"/>
              <a:buAutoNum type="alphaLcParenR"/>
              <a:tabLst/>
              <a:defRPr/>
            </a:pP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Ascultarea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unui public 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poate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ar</a:t>
            </a:r>
            <a:r>
              <a:rPr lang="ro-RO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ă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ta 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empatie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, 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poate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fi 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agresiv</a:t>
            </a:r>
            <a:r>
              <a:rPr lang="ro-RO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ă, ostilă 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sau 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dezinteresat</a:t>
            </a:r>
            <a:r>
              <a:rPr lang="ro-RO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ă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.</a:t>
            </a:r>
            <a:endParaRPr lang="ro-RO" altLang="en-US" sz="1800" dirty="0">
              <a:solidFill>
                <a:prstClr val="black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buClr>
                <a:srgbClr val="C00000"/>
              </a:buClr>
              <a:buSzTx/>
              <a:buFont typeface="+mj-lt"/>
              <a:buAutoNum type="alphaLcParenR"/>
              <a:tabLst/>
              <a:defRPr/>
            </a:pP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Feedback-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ul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primit 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te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poate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face s</a:t>
            </a:r>
            <a:r>
              <a:rPr lang="ro-RO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ă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schimbi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ro-RO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strategia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de 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prezentare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Dac</a:t>
            </a:r>
            <a:r>
              <a:rPr lang="ro-RO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ă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drumul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ales nu e 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cel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potrivit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, 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atunci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schimb</a:t>
            </a:r>
            <a:r>
              <a:rPr lang="ro-RO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ă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-l, 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improvizeaz</a:t>
            </a:r>
            <a:r>
              <a:rPr lang="ro-RO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ă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o alt</a:t>
            </a:r>
            <a:r>
              <a:rPr lang="ro-RO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ă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situa</a:t>
            </a:r>
            <a:r>
              <a:rPr lang="ro-RO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ţ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ie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. </a:t>
            </a:r>
          </a:p>
          <a:p>
            <a:pPr marR="0" lvl="0" algn="l" defTabSz="914400" rtl="0" eaLnBrk="1" fontAlgn="base" latinLnBrk="0" hangingPunct="1">
              <a:lnSpc>
                <a:spcPct val="80000"/>
              </a:lnSpc>
              <a:spcBef>
                <a:spcPts val="800"/>
              </a:spcBef>
              <a:spcAft>
                <a:spcPts val="800"/>
              </a:spcAft>
              <a:buClr>
                <a:srgbClr val="C00000"/>
              </a:buClr>
              <a:buSzTx/>
              <a:buFont typeface="+mj-lt"/>
              <a:buAutoNum type="alphaLcParenR"/>
              <a:tabLst/>
              <a:defRPr/>
            </a:pP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Vorbitorul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conduce 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aten</a:t>
            </a:r>
            <a:r>
              <a:rPr lang="ro-RO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ț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ia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publicului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  <a:cs typeface="Arial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78878407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tăText 2">
            <a:extLst>
              <a:ext uri="{FF2B5EF4-FFF2-40B4-BE49-F238E27FC236}">
                <a16:creationId xmlns:a16="http://schemas.microsoft.com/office/drawing/2014/main" id="{3C8C8B1A-AEEB-854C-41A4-8C4FB3E083B6}"/>
              </a:ext>
            </a:extLst>
          </p:cNvPr>
          <p:cNvSpPr txBox="1"/>
          <p:nvPr/>
        </p:nvSpPr>
        <p:spPr>
          <a:xfrm>
            <a:off x="304800" y="1509415"/>
            <a:ext cx="87630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Tx/>
              <a:buFontTx/>
              <a:buNone/>
              <a:tabLst/>
              <a:defRPr/>
            </a:pPr>
            <a:r>
              <a:rPr lang="ro-RO" altLang="en-US" sz="2000" dirty="0" err="1">
                <a:solidFill>
                  <a:prstClr val="black"/>
                </a:solidFill>
                <a:latin typeface="Arial" panose="020B0604020202020204" pitchFamily="34" charset="0"/>
              </a:rPr>
              <a:t>Învăţarea</a:t>
            </a:r>
            <a:r>
              <a:rPr lang="ro-RO" alt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o-RO" altLang="en-US" sz="2000" dirty="0" err="1">
                <a:solidFill>
                  <a:prstClr val="black"/>
                </a:solidFill>
                <a:latin typeface="Arial" panose="020B0604020202020204" pitchFamily="34" charset="0"/>
              </a:rPr>
              <a:t>respiraţiei</a:t>
            </a:r>
            <a:r>
              <a:rPr lang="ro-RO" alt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o-RO" altLang="en-US" sz="2000" dirty="0" err="1">
                <a:solidFill>
                  <a:prstClr val="black"/>
                </a:solidFill>
                <a:latin typeface="Arial" panose="020B0604020202020204" pitchFamily="34" charset="0"/>
              </a:rPr>
              <a:t>costo</a:t>
            </a:r>
            <a:r>
              <a:rPr lang="ro-RO" alt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-diafragmatice </a:t>
            </a:r>
            <a:endParaRPr lang="en-US" altLang="en-US" sz="20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o-RO" alt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pentru o mai bună emisie vocală </a:t>
            </a: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o-RO" alt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ca </a:t>
            </a:r>
            <a:r>
              <a:rPr lang="ro-RO" altLang="en-US" sz="1800" dirty="0" err="1">
                <a:solidFill>
                  <a:prstClr val="black"/>
                </a:solidFill>
                <a:latin typeface="Arial" panose="020B0604020202020204" pitchFamily="34" charset="0"/>
              </a:rPr>
              <a:t>exerciţiu</a:t>
            </a:r>
            <a:r>
              <a:rPr lang="ro-RO" alt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 de relaxare sau </a:t>
            </a:r>
            <a:r>
              <a:rPr lang="ro-RO" altLang="en-US" sz="1800" dirty="0" err="1">
                <a:solidFill>
                  <a:prstClr val="black"/>
                </a:solidFill>
                <a:latin typeface="Arial" panose="020B0604020202020204" pitchFamily="34" charset="0"/>
              </a:rPr>
              <a:t>energizare</a:t>
            </a:r>
            <a:r>
              <a:rPr lang="ro-RO" alt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 (autocontrolul </a:t>
            </a:r>
            <a:r>
              <a:rPr lang="ro-RO" altLang="en-US" sz="1800" dirty="0" err="1">
                <a:solidFill>
                  <a:prstClr val="black"/>
                </a:solidFill>
                <a:latin typeface="Arial" panose="020B0604020202020204" pitchFamily="34" charset="0"/>
              </a:rPr>
              <a:t>emoţiilor</a:t>
            </a:r>
            <a:r>
              <a:rPr lang="ro-RO" alt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)</a:t>
            </a: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Tx/>
              <a:buFontTx/>
              <a:buNone/>
              <a:tabLst/>
              <a:defRPr/>
            </a:pPr>
            <a:endParaRPr lang="ro-RO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Tx/>
              <a:buFontTx/>
              <a:buNone/>
              <a:tabLst/>
              <a:defRPr/>
            </a:pPr>
            <a:r>
              <a:rPr lang="ro-RO" altLang="en-US" sz="2000" dirty="0" err="1">
                <a:solidFill>
                  <a:prstClr val="black"/>
                </a:solidFill>
                <a:latin typeface="Arial" panose="020B0604020202020204" pitchFamily="34" charset="0"/>
              </a:rPr>
              <a:t>Exerciţii</a:t>
            </a:r>
            <a:r>
              <a:rPr lang="ro-RO" alt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 de </a:t>
            </a:r>
            <a:r>
              <a:rPr lang="ro-RO" altLang="en-US" sz="2000" dirty="0" err="1">
                <a:solidFill>
                  <a:prstClr val="black"/>
                </a:solidFill>
                <a:latin typeface="Arial" panose="020B0604020202020204" pitchFamily="34" charset="0"/>
              </a:rPr>
              <a:t>dicţie</a:t>
            </a:r>
            <a:r>
              <a:rPr lang="ro-RO" alt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 şi </a:t>
            </a:r>
            <a:r>
              <a:rPr lang="ro-RO" altLang="en-US" sz="2000" dirty="0" err="1">
                <a:solidFill>
                  <a:prstClr val="black"/>
                </a:solidFill>
                <a:latin typeface="Arial" panose="020B0604020202020204" pitchFamily="34" charset="0"/>
              </a:rPr>
              <a:t>fonaţie</a:t>
            </a:r>
            <a:endParaRPr lang="ro-RO" altLang="en-US" sz="20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o-RO" alt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pentru o vorbire clară, bine </a:t>
            </a:r>
            <a:r>
              <a:rPr lang="ro-RO" altLang="en-US" sz="1800" dirty="0" err="1">
                <a:solidFill>
                  <a:prstClr val="black"/>
                </a:solidFill>
                <a:latin typeface="Arial" panose="020B0604020202020204" pitchFamily="34" charset="0"/>
              </a:rPr>
              <a:t>nuanţată</a:t>
            </a:r>
            <a:endParaRPr lang="ro-RO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o-RO" alt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pentru controlul volumului</a:t>
            </a: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Tx/>
              <a:buFontTx/>
              <a:buNone/>
              <a:tabLst/>
              <a:defRPr/>
            </a:pPr>
            <a:endParaRPr lang="ro-RO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CCCFF"/>
              </a:buClr>
              <a:buSzTx/>
              <a:buFontTx/>
              <a:buNone/>
              <a:tabLst/>
              <a:defRPr/>
            </a:pPr>
            <a:r>
              <a:rPr lang="ro-RO" altLang="en-US" sz="2000" dirty="0" err="1">
                <a:solidFill>
                  <a:prstClr val="black"/>
                </a:solidFill>
                <a:latin typeface="Arial" panose="020B0604020202020204" pitchFamily="34" charset="0"/>
              </a:rPr>
              <a:t>Exerciţii</a:t>
            </a:r>
            <a:r>
              <a:rPr lang="ro-RO" alt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 de </a:t>
            </a:r>
            <a:r>
              <a:rPr lang="ro-RO" altLang="en-US" sz="2000" dirty="0" err="1">
                <a:solidFill>
                  <a:prstClr val="black"/>
                </a:solidFill>
                <a:latin typeface="Arial" panose="020B0604020202020204" pitchFamily="34" charset="0"/>
              </a:rPr>
              <a:t>improvizaţie</a:t>
            </a:r>
            <a:r>
              <a:rPr lang="en-US" altLang="en-US" sz="20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</a:p>
          <a:p>
            <a:pPr marL="285750" marR="0" lvl="0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pentru 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</a:rPr>
              <a:t>dezvoltarea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</a:rPr>
              <a:t>creativit</a:t>
            </a:r>
            <a:r>
              <a:rPr lang="ro-RO" altLang="en-US" sz="1800" dirty="0" err="1">
                <a:solidFill>
                  <a:prstClr val="black"/>
                </a:solidFill>
                <a:latin typeface="Arial" panose="020B0604020202020204" pitchFamily="34" charset="0"/>
              </a:rPr>
              <a:t>ăţ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ii, a 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</a:rPr>
              <a:t>capacit</a:t>
            </a:r>
            <a:r>
              <a:rPr lang="ro-RO" altLang="en-US" sz="1800" dirty="0" err="1">
                <a:solidFill>
                  <a:prstClr val="black"/>
                </a:solidFill>
                <a:latin typeface="Arial" panose="020B0604020202020204" pitchFamily="34" charset="0"/>
              </a:rPr>
              <a:t>ăţ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ii de</a:t>
            </a:r>
            <a:r>
              <a:rPr lang="ro-RO" alt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</a:rPr>
              <a:t>autocontrol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, a 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</a:rPr>
              <a:t>memoriei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ro-RO" altLang="en-US" sz="1800" dirty="0" err="1">
                <a:solidFill>
                  <a:prstClr val="black"/>
                </a:solidFill>
                <a:latin typeface="Arial" panose="020B0604020202020204" pitchFamily="34" charset="0"/>
              </a:rPr>
              <a:t>ş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</a:rPr>
              <a:t>i</a:t>
            </a:r>
            <a:r>
              <a:rPr lang="ro-RO" alt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</a:rPr>
              <a:t>aten</a:t>
            </a:r>
            <a:r>
              <a:rPr lang="ro-RO" altLang="en-US" sz="1800" dirty="0" err="1">
                <a:solidFill>
                  <a:prstClr val="black"/>
                </a:solidFill>
                <a:latin typeface="Arial" panose="020B0604020202020204" pitchFamily="34" charset="0"/>
              </a:rPr>
              <a:t>ţ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</a:rPr>
              <a:t>iei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;</a:t>
            </a:r>
          </a:p>
          <a:p>
            <a:pPr marL="285750" marR="0" lvl="0" indent="-28575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pentru 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</a:rPr>
              <a:t>dezvoltarea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</a:rPr>
              <a:t>abilit</a:t>
            </a:r>
            <a:r>
              <a:rPr lang="ro-RO" altLang="en-US" sz="1800" dirty="0" err="1">
                <a:solidFill>
                  <a:prstClr val="black"/>
                </a:solidFill>
                <a:latin typeface="Arial" panose="020B0604020202020204" pitchFamily="34" charset="0"/>
              </a:rPr>
              <a:t>ăţ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</a:rPr>
              <a:t>ilor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 de 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</a:rPr>
              <a:t>comunicare</a:t>
            </a:r>
            <a:r>
              <a:rPr lang="en-US" alt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solidFill>
                  <a:prstClr val="black"/>
                </a:solidFill>
                <a:latin typeface="Arial" panose="020B0604020202020204" pitchFamily="34" charset="0"/>
              </a:rPr>
              <a:t>eficient</a:t>
            </a:r>
            <a:r>
              <a:rPr lang="ro-RO" altLang="en-US" sz="1800" dirty="0">
                <a:solidFill>
                  <a:prstClr val="black"/>
                </a:solidFill>
                <a:latin typeface="Arial" panose="020B0604020202020204" pitchFamily="34" charset="0"/>
              </a:rPr>
              <a:t>ă</a:t>
            </a:r>
            <a:endParaRPr lang="en-US" altLang="en-US" sz="1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CasetăText 6">
            <a:extLst>
              <a:ext uri="{FF2B5EF4-FFF2-40B4-BE49-F238E27FC236}">
                <a16:creationId xmlns:a16="http://schemas.microsoft.com/office/drawing/2014/main" id="{98D67A8D-D2AA-64BD-9C2C-6574EC8B8049}"/>
              </a:ext>
            </a:extLst>
          </p:cNvPr>
          <p:cNvSpPr txBox="1"/>
          <p:nvPr/>
        </p:nvSpPr>
        <p:spPr>
          <a:xfrm>
            <a:off x="228600" y="1047750"/>
            <a:ext cx="7239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4.</a:t>
            </a:r>
            <a:r>
              <a:rPr lang="ro-RO" altLang="en-US" sz="2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 Mobilitate interioară şi autocontrolul </a:t>
            </a:r>
            <a:r>
              <a:rPr lang="ro-RO" altLang="en-US" sz="2400" b="1" kern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emoţiilor</a:t>
            </a:r>
            <a:r>
              <a:rPr lang="ro-RO" altLang="en-US" sz="24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 </a:t>
            </a:r>
            <a:endParaRPr lang="en-US" sz="2400" b="1" kern="0" dirty="0">
              <a:solidFill>
                <a:prstClr val="black">
                  <a:lumMod val="65000"/>
                  <a:lumOff val="3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6273215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ljubomir.graovac\Downloads\PresentationCCDro2014-16-9.png">
            <a:extLst>
              <a:ext uri="{FF2B5EF4-FFF2-40B4-BE49-F238E27FC236}">
                <a16:creationId xmlns:a16="http://schemas.microsoft.com/office/drawing/2014/main" id="{5054D116-0A85-D9DE-F197-9FD06DFA3A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EA80EF-5002-7E8B-0FFA-457719558F9D}"/>
              </a:ext>
            </a:extLst>
          </p:cNvPr>
          <p:cNvSpPr txBox="1"/>
          <p:nvPr/>
        </p:nvSpPr>
        <p:spPr>
          <a:xfrm>
            <a:off x="228600" y="1047750"/>
            <a:ext cx="6781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o-RO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Prezentări care influențează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lang="ro-RO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IMP</a:t>
            </a:r>
            <a:r>
              <a:rPr kumimoji="0" lang="ro-RO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ACT</a:t>
            </a:r>
            <a:r>
              <a:rPr kumimoji="0" lang="ro-RO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FUL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95D0B4-1244-AFA2-4681-4EC9B2ECF598}"/>
              </a:ext>
            </a:extLst>
          </p:cNvPr>
          <p:cNvSpPr txBox="1"/>
          <p:nvPr/>
        </p:nvSpPr>
        <p:spPr>
          <a:xfrm>
            <a:off x="228600" y="1646139"/>
            <a:ext cx="5285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Impactul comunicării asupra audienței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029C38-269C-3643-2D01-733256A9CC1A}"/>
              </a:ext>
            </a:extLst>
          </p:cNvPr>
          <p:cNvSpPr txBox="1"/>
          <p:nvPr/>
        </p:nvSpPr>
        <p:spPr>
          <a:xfrm>
            <a:off x="762000" y="2409735"/>
            <a:ext cx="3352800" cy="1420325"/>
          </a:xfrm>
          <a:prstGeom prst="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txBody>
          <a:bodyPr wrap="square">
            <a:spAutoFit/>
          </a:bodyPr>
          <a:lstStyle/>
          <a:p>
            <a:pPr marL="342900" marR="0" lvl="0" indent="-342900" algn="l" defTabSz="739775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c</a:t>
            </a:r>
            <a:r>
              <a:rPr lang="ro-RO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uvintele 7%</a:t>
            </a:r>
          </a:p>
          <a:p>
            <a:pPr marL="342900" marR="0" lvl="0" indent="-342900" algn="l" defTabSz="739775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v</a:t>
            </a:r>
            <a:r>
              <a:rPr lang="ro-RO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ocea 38%</a:t>
            </a:r>
          </a:p>
          <a:p>
            <a:pPr marL="342900" marR="0" lvl="0" indent="-342900" algn="l" defTabSz="739775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l</a:t>
            </a:r>
            <a:r>
              <a:rPr lang="ro-RO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rPr>
              <a:t>imbajul corpului 55%</a:t>
            </a:r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C5A1314-0C3B-358B-0068-65A93BF304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5892" y="1964318"/>
            <a:ext cx="4118107" cy="28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780826"/>
      </p:ext>
    </p:ext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46459FE-85FF-9413-ADB8-D469ABB026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28" y="1571604"/>
            <a:ext cx="8510343" cy="233331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0C86262-D331-9E7B-5BEF-E1F2997122AB}"/>
              </a:ext>
            </a:extLst>
          </p:cNvPr>
          <p:cNvSpPr txBox="1"/>
          <p:nvPr/>
        </p:nvSpPr>
        <p:spPr>
          <a:xfrm>
            <a:off x="6642229" y="3682063"/>
            <a:ext cx="2323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739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</a:rPr>
              <a:t>Aterizare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– induce actiune </a:t>
            </a:r>
          </a:p>
          <a:p>
            <a:pPr marL="0" marR="0" lvl="0" indent="0" algn="ctr" defTabSz="739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”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srgbClr val="7C1019"/>
                </a:solidFill>
                <a:effectLst/>
                <a:uLnTx/>
                <a:uFillTx/>
                <a:latin typeface="Arial" panose="020B0604020202020204" pitchFamily="34" charset="0"/>
              </a:rPr>
              <a:t>call to action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”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363665-C7A2-C604-7437-0072A7FFA859}"/>
              </a:ext>
            </a:extLst>
          </p:cNvPr>
          <p:cNvSpPr txBox="1"/>
          <p:nvPr/>
        </p:nvSpPr>
        <p:spPr>
          <a:xfrm>
            <a:off x="246158" y="3551474"/>
            <a:ext cx="2590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739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o-RO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Decolare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– st</a:t>
            </a:r>
            <a:r>
              <a:rPr lang="ro-RO" sz="1800" dirty="0">
                <a:solidFill>
                  <a:prstClr val="black"/>
                </a:solidFill>
                <a:latin typeface="Arial" panose="020B0604020202020204" pitchFamily="34" charset="0"/>
              </a:rPr>
              <a:t>â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nca, puterea tăcerii (test de forță), întrebări de deschidere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EAE9CA-EB89-8184-F219-6428D8EF4FAA}"/>
              </a:ext>
            </a:extLst>
          </p:cNvPr>
          <p:cNvSpPr txBox="1"/>
          <p:nvPr/>
        </p:nvSpPr>
        <p:spPr>
          <a:xfrm>
            <a:off x="2766287" y="2928268"/>
            <a:ext cx="374969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739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o-RO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Zbor 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– conctul vizual, pauze în vorbire, vocea, gesturile, întrebări pe parcurs, limbaj inclusiv (”Noi”), repetă de 4X,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 c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e</a:t>
            </a: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ază imagini,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ctr" defTabSz="739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</a:rPr>
              <a:t>condu discuția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8AB5E04-8F72-4446-9C9B-2090135DD632}"/>
              </a:ext>
            </a:extLst>
          </p:cNvPr>
          <p:cNvSpPr txBox="1"/>
          <p:nvPr/>
        </p:nvSpPr>
        <p:spPr>
          <a:xfrm>
            <a:off x="228600" y="1047750"/>
            <a:ext cx="6781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ro-RO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Prezentări care influențează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</a:t>
            </a:r>
            <a:r>
              <a:rPr kumimoji="0" lang="ro-RO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IMP</a:t>
            </a:r>
            <a:r>
              <a:rPr kumimoji="0" lang="ro-RO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ea typeface="+mn-ea"/>
                <a:cs typeface="Arial"/>
              </a:rPr>
              <a:t>ACT</a:t>
            </a:r>
            <a:r>
              <a:rPr kumimoji="0" lang="ro-RO" sz="2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FUL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894908"/>
      </p:ext>
    </p:extLst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51C138-100C-D003-4855-A354B6F07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599" y="1581150"/>
            <a:ext cx="609601" cy="542925"/>
          </a:xfrm>
          <a:prstGeom prst="rect">
            <a:avLst/>
          </a:prstGeom>
        </p:spPr>
      </p:pic>
      <p:sp>
        <p:nvSpPr>
          <p:cNvPr id="2" name="TextBox 2">
            <a:extLst>
              <a:ext uri="{FF2B5EF4-FFF2-40B4-BE49-F238E27FC236}">
                <a16:creationId xmlns:a16="http://schemas.microsoft.com/office/drawing/2014/main" id="{A02F14EA-3EBC-87D6-7AE6-1E0F6748C7DB}"/>
              </a:ext>
            </a:extLst>
          </p:cNvPr>
          <p:cNvSpPr txBox="1"/>
          <p:nvPr/>
        </p:nvSpPr>
        <p:spPr>
          <a:xfrm>
            <a:off x="784860" y="1123950"/>
            <a:ext cx="7543800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739775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o-RO" sz="2400" b="1" kern="0" dirty="0">
                <a:solidFill>
                  <a:srgbClr val="841923"/>
                </a:solidFill>
                <a:latin typeface="Arial"/>
                <a:cs typeface="Arial"/>
              </a:rPr>
              <a:t>Public </a:t>
            </a:r>
            <a:r>
              <a:rPr lang="ro-RO" sz="2400" b="1" kern="0" dirty="0" err="1">
                <a:solidFill>
                  <a:srgbClr val="841923"/>
                </a:solidFill>
                <a:latin typeface="Arial"/>
                <a:cs typeface="Arial"/>
              </a:rPr>
              <a:t>speaking-ul</a:t>
            </a:r>
            <a:r>
              <a:rPr lang="ro-RO" sz="2400" b="1" kern="0" dirty="0">
                <a:solidFill>
                  <a:srgbClr val="841923"/>
                </a:solidFill>
                <a:latin typeface="Arial"/>
                <a:cs typeface="Arial"/>
              </a:rPr>
              <a:t> nu se învață stând pe scaun </a:t>
            </a:r>
          </a:p>
        </p:txBody>
      </p:sp>
      <p:pic>
        <p:nvPicPr>
          <p:cNvPr id="5" name="Imagine 4">
            <a:extLst>
              <a:ext uri="{FF2B5EF4-FFF2-40B4-BE49-F238E27FC236}">
                <a16:creationId xmlns:a16="http://schemas.microsoft.com/office/drawing/2014/main" id="{8CD4B778-830B-BE49-81C7-B7F3E6DD7A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260" y="1814512"/>
            <a:ext cx="41910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557599"/>
      </p:ext>
    </p:extLst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jubomir.graovac\Downloads\PresentationCCDro2014-16-9.png">
            <a:extLst>
              <a:ext uri="{FF2B5EF4-FFF2-40B4-BE49-F238E27FC236}">
                <a16:creationId xmlns:a16="http://schemas.microsoft.com/office/drawing/2014/main" id="{0B20A431-AE9D-192B-ACDD-B740C4886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825E1B-F69A-B200-D8B4-E996983AFC53}"/>
              </a:ext>
            </a:extLst>
          </p:cNvPr>
          <p:cNvSpPr txBox="1"/>
          <p:nvPr/>
        </p:nvSpPr>
        <p:spPr>
          <a:xfrm>
            <a:off x="971550" y="2419350"/>
            <a:ext cx="72009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739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o-RO" sz="6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Q &amp; A</a:t>
            </a:r>
            <a:endParaRPr lang="en-US" sz="6600" b="1" kern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7148754"/>
      </p:ext>
    </p:extLst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ljubomir.graovac\Downloads\PresentationCCDro2014-16-9.png">
            <a:extLst>
              <a:ext uri="{FF2B5EF4-FFF2-40B4-BE49-F238E27FC236}">
                <a16:creationId xmlns:a16="http://schemas.microsoft.com/office/drawing/2014/main" id="{0B20A431-AE9D-192B-ACDD-B740C4886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825E1B-F69A-B200-D8B4-E996983AFC53}"/>
              </a:ext>
            </a:extLst>
          </p:cNvPr>
          <p:cNvSpPr txBox="1"/>
          <p:nvPr/>
        </p:nvSpPr>
        <p:spPr>
          <a:xfrm>
            <a:off x="914400" y="1849712"/>
            <a:ext cx="72009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V</a:t>
            </a:r>
            <a:r>
              <a:rPr lang="ro-RO" sz="4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ă</a:t>
            </a:r>
            <a:r>
              <a:rPr lang="en-US" sz="4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4000" b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mul</a:t>
            </a:r>
            <a:r>
              <a:rPr lang="ro-RO" sz="4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ț</a:t>
            </a:r>
            <a:r>
              <a:rPr lang="en-US" sz="4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umesc pentru </a:t>
            </a:r>
            <a:r>
              <a:rPr lang="en-US" sz="4000" b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aten</a:t>
            </a:r>
            <a:r>
              <a:rPr lang="ro-RO" sz="4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ț</a:t>
            </a:r>
            <a:r>
              <a:rPr lang="en-US" sz="4000" b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ie</a:t>
            </a:r>
            <a:r>
              <a:rPr lang="en-US" sz="4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ro-RO" sz="4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ș</a:t>
            </a:r>
            <a:r>
              <a:rPr lang="en-US" sz="4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 </a:t>
            </a:r>
            <a:r>
              <a:rPr lang="en-US" sz="4000" b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interes</a:t>
            </a:r>
            <a:r>
              <a:rPr lang="en-US" sz="4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.</a:t>
            </a:r>
            <a:endParaRPr lang="ro-RO" sz="4000" b="1" kern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algn="ctr">
              <a:defRPr/>
            </a:pPr>
            <a:r>
              <a:rPr lang="ro-RO" sz="40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Practicați ceea ce ați învățat!</a:t>
            </a:r>
            <a:endParaRPr lang="en-US" sz="4000" b="1" kern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3" name="CasetăText 2">
            <a:extLst>
              <a:ext uri="{FF2B5EF4-FFF2-40B4-BE49-F238E27FC236}">
                <a16:creationId xmlns:a16="http://schemas.microsoft.com/office/drawing/2014/main" id="{B77BEA50-1462-0036-5049-8BECE7F8768C}"/>
              </a:ext>
            </a:extLst>
          </p:cNvPr>
          <p:cNvSpPr txBox="1"/>
          <p:nvPr/>
        </p:nvSpPr>
        <p:spPr>
          <a:xfrm>
            <a:off x="5029200" y="4171950"/>
            <a:ext cx="3195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000" kern="0" dirty="0">
                <a:solidFill>
                  <a:srgbClr val="7C1019"/>
                </a:solidFill>
                <a:latin typeface="Arial"/>
                <a:cs typeface="Arial"/>
              </a:rPr>
              <a:t>monicaeftimiu@gmail.com</a:t>
            </a:r>
            <a:endParaRPr lang="en-US" sz="2000" kern="0" dirty="0">
              <a:solidFill>
                <a:srgbClr val="7C101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07984034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tăText 2">
            <a:extLst>
              <a:ext uri="{FF2B5EF4-FFF2-40B4-BE49-F238E27FC236}">
                <a16:creationId xmlns:a16="http://schemas.microsoft.com/office/drawing/2014/main" id="{296C5D60-6FF5-0A7C-9043-1FAF92F21C3A}"/>
              </a:ext>
            </a:extLst>
          </p:cNvPr>
          <p:cNvSpPr txBox="1"/>
          <p:nvPr/>
        </p:nvSpPr>
        <p:spPr>
          <a:xfrm>
            <a:off x="419101" y="1744117"/>
            <a:ext cx="4343400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US" sz="1900" dirty="0" err="1">
                <a:latin typeface="Arial" panose="020B0604020202020204" pitchFamily="34" charset="0"/>
              </a:rPr>
              <a:t>Într</a:t>
            </a:r>
            <a:r>
              <a:rPr lang="en-US" sz="1900" dirty="0">
                <a:latin typeface="Arial" panose="020B0604020202020204" pitchFamily="34" charset="0"/>
              </a:rPr>
              <a:t>-o </a:t>
            </a:r>
            <a:r>
              <a:rPr lang="en-US" sz="1900" dirty="0" err="1">
                <a:latin typeface="Arial" panose="020B0604020202020204" pitchFamily="34" charset="0"/>
              </a:rPr>
              <a:t>eră</a:t>
            </a:r>
            <a:r>
              <a:rPr lang="en-US" sz="1900" dirty="0">
                <a:latin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</a:rPr>
              <a:t>în</a:t>
            </a:r>
            <a:r>
              <a:rPr lang="en-US" sz="1900" dirty="0">
                <a:latin typeface="Arial" panose="020B0604020202020204" pitchFamily="34" charset="0"/>
              </a:rPr>
              <a:t> care </a:t>
            </a:r>
            <a:r>
              <a:rPr lang="en-US" sz="1900" dirty="0" err="1">
                <a:latin typeface="Arial" panose="020B0604020202020204" pitchFamily="34" charset="0"/>
              </a:rPr>
              <a:t>atenția</a:t>
            </a:r>
            <a:r>
              <a:rPr lang="en-US" sz="1900" dirty="0">
                <a:latin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</a:rPr>
              <a:t>oamenilor</a:t>
            </a:r>
            <a:r>
              <a:rPr lang="en-US" sz="1900" dirty="0">
                <a:latin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</a:rPr>
              <a:t>devine</a:t>
            </a:r>
            <a:r>
              <a:rPr lang="en-US" sz="1900" dirty="0">
                <a:latin typeface="Arial" panose="020B0604020202020204" pitchFamily="34" charset="0"/>
              </a:rPr>
              <a:t> din ce </a:t>
            </a:r>
            <a:r>
              <a:rPr lang="en-US" sz="1900" dirty="0" err="1">
                <a:latin typeface="Arial" panose="020B0604020202020204" pitchFamily="34" charset="0"/>
              </a:rPr>
              <a:t>în</a:t>
            </a:r>
            <a:r>
              <a:rPr lang="en-US" sz="1900" dirty="0">
                <a:latin typeface="Arial" panose="020B0604020202020204" pitchFamily="34" charset="0"/>
              </a:rPr>
              <a:t> ce mai </a:t>
            </a:r>
            <a:r>
              <a:rPr lang="ro-RO" sz="1900" dirty="0">
                <a:latin typeface="Arial" panose="020B0604020202020204" pitchFamily="34" charset="0"/>
              </a:rPr>
              <a:t>redusă</a:t>
            </a:r>
            <a:r>
              <a:rPr lang="en-US" sz="1900" dirty="0">
                <a:latin typeface="Arial" panose="020B0604020202020204" pitchFamily="34" charset="0"/>
              </a:rPr>
              <a:t>, </a:t>
            </a:r>
            <a:r>
              <a:rPr lang="en-US" sz="1900" b="1" i="1" dirty="0" err="1">
                <a:solidFill>
                  <a:srgbClr val="C00000"/>
                </a:solidFill>
                <a:latin typeface="Arial" panose="020B0604020202020204" pitchFamily="34" charset="0"/>
              </a:rPr>
              <a:t>nevoia</a:t>
            </a:r>
            <a:r>
              <a:rPr lang="en-US" sz="1900" b="1" i="1" dirty="0">
                <a:solidFill>
                  <a:srgbClr val="C00000"/>
                </a:solidFill>
                <a:latin typeface="Arial" panose="020B0604020202020204" pitchFamily="34" charset="0"/>
              </a:rPr>
              <a:t> de a face </a:t>
            </a:r>
            <a:r>
              <a:rPr lang="en-US" sz="1900" b="1" i="1" dirty="0" err="1">
                <a:solidFill>
                  <a:srgbClr val="C00000"/>
                </a:solidFill>
                <a:latin typeface="Arial" panose="020B0604020202020204" pitchFamily="34" charset="0"/>
              </a:rPr>
              <a:t>impresie</a:t>
            </a:r>
            <a:r>
              <a:rPr lang="en-US" sz="19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ro-RO" sz="1900" b="1" i="1" dirty="0">
                <a:solidFill>
                  <a:srgbClr val="C00000"/>
                </a:solidFill>
                <a:latin typeface="Arial" panose="020B0604020202020204" pitchFamily="34" charset="0"/>
              </a:rPr>
              <a:t>bună, într-un timp dat,</a:t>
            </a:r>
            <a:r>
              <a:rPr lang="ro-RO" sz="19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1900" dirty="0">
                <a:latin typeface="Arial" panose="020B0604020202020204" pitchFamily="34" charset="0"/>
              </a:rPr>
              <a:t>este mai </a:t>
            </a:r>
            <a:r>
              <a:rPr lang="en-US" sz="1900" dirty="0" err="1">
                <a:latin typeface="Arial" panose="020B0604020202020204" pitchFamily="34" charset="0"/>
              </a:rPr>
              <a:t>importantă</a:t>
            </a:r>
            <a:r>
              <a:rPr lang="en-US" sz="1900" dirty="0">
                <a:latin typeface="Arial" panose="020B0604020202020204" pitchFamily="34" charset="0"/>
              </a:rPr>
              <a:t> ca </a:t>
            </a:r>
            <a:r>
              <a:rPr lang="en-US" sz="1900" dirty="0" err="1">
                <a:latin typeface="Arial" panose="020B0604020202020204" pitchFamily="34" charset="0"/>
              </a:rPr>
              <a:t>niciodată</a:t>
            </a:r>
            <a:r>
              <a:rPr lang="en-US" sz="1900" dirty="0">
                <a:latin typeface="Arial" panose="020B0604020202020204" pitchFamily="34" charset="0"/>
              </a:rPr>
              <a:t>. </a:t>
            </a:r>
            <a:endParaRPr lang="ro-RO" sz="1900" dirty="0">
              <a:latin typeface="Arial" panose="020B0604020202020204" pitchFamily="34" charset="0"/>
            </a:endParaRPr>
          </a:p>
        </p:txBody>
      </p:sp>
      <p:sp>
        <p:nvSpPr>
          <p:cNvPr id="5" name="CasetăText 4">
            <a:extLst>
              <a:ext uri="{FF2B5EF4-FFF2-40B4-BE49-F238E27FC236}">
                <a16:creationId xmlns:a16="http://schemas.microsoft.com/office/drawing/2014/main" id="{67FAA28C-94D7-9738-52ED-7FBF0A360C5C}"/>
              </a:ext>
            </a:extLst>
          </p:cNvPr>
          <p:cNvSpPr txBox="1"/>
          <p:nvPr/>
        </p:nvSpPr>
        <p:spPr>
          <a:xfrm>
            <a:off x="304800" y="1123950"/>
            <a:ext cx="46291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739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Branding</a:t>
            </a:r>
            <a:r>
              <a:rPr kumimoji="0" lang="ro-RO" sz="2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ul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personal </a:t>
            </a:r>
            <a:endParaRPr kumimoji="0" lang="ro-RO" sz="28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CasetăText 8">
            <a:extLst>
              <a:ext uri="{FF2B5EF4-FFF2-40B4-BE49-F238E27FC236}">
                <a16:creationId xmlns:a16="http://schemas.microsoft.com/office/drawing/2014/main" id="{D7515A1B-A636-8D5B-E493-72D8EF9F5537}"/>
              </a:ext>
            </a:extLst>
          </p:cNvPr>
          <p:cNvSpPr txBox="1"/>
          <p:nvPr/>
        </p:nvSpPr>
        <p:spPr>
          <a:xfrm>
            <a:off x="5403058" y="2952750"/>
            <a:ext cx="3658788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739775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Tx/>
              <a:tabLst/>
              <a:defRPr/>
            </a:pPr>
            <a:r>
              <a:rPr lang="ro-RO" sz="1900" dirty="0">
                <a:solidFill>
                  <a:prstClr val="black"/>
                </a:solidFill>
                <a:latin typeface="Arial" panose="020B0604020202020204" pitchFamily="34" charset="0"/>
              </a:rPr>
              <a:t>C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el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mai bun mod de a face acest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lucru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este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prin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crearea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unei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identități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de brand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solidă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și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1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memorabilă</a:t>
            </a: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.</a:t>
            </a:r>
          </a:p>
        </p:txBody>
      </p:sp>
      <p:cxnSp>
        <p:nvCxnSpPr>
          <p:cNvPr id="15" name="Conector: cotit 14">
            <a:extLst>
              <a:ext uri="{FF2B5EF4-FFF2-40B4-BE49-F238E27FC236}">
                <a16:creationId xmlns:a16="http://schemas.microsoft.com/office/drawing/2014/main" id="{18FAD6AC-B2E3-51E7-5DA7-2216424D13EF}"/>
              </a:ext>
            </a:extLst>
          </p:cNvPr>
          <p:cNvCxnSpPr/>
          <p:nvPr/>
        </p:nvCxnSpPr>
        <p:spPr>
          <a:xfrm>
            <a:off x="4095156" y="2223432"/>
            <a:ext cx="1416846" cy="1133475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649927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tăText 4">
            <a:extLst>
              <a:ext uri="{FF2B5EF4-FFF2-40B4-BE49-F238E27FC236}">
                <a16:creationId xmlns:a16="http://schemas.microsoft.com/office/drawing/2014/main" id="{67FAA28C-94D7-9738-52ED-7FBF0A360C5C}"/>
              </a:ext>
            </a:extLst>
          </p:cNvPr>
          <p:cNvSpPr txBox="1"/>
          <p:nvPr/>
        </p:nvSpPr>
        <p:spPr>
          <a:xfrm>
            <a:off x="304800" y="1123950"/>
            <a:ext cx="46291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739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Branding</a:t>
            </a:r>
            <a:r>
              <a:rPr kumimoji="0" lang="ro-RO" sz="2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-</a:t>
            </a: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ul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personal </a:t>
            </a:r>
            <a:endParaRPr kumimoji="0" lang="ro-RO" sz="2800" b="1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CasetăText 6">
            <a:extLst>
              <a:ext uri="{FF2B5EF4-FFF2-40B4-BE49-F238E27FC236}">
                <a16:creationId xmlns:a16="http://schemas.microsoft.com/office/drawing/2014/main" id="{69993324-6EB7-C84F-82E7-856708BB150F}"/>
              </a:ext>
            </a:extLst>
          </p:cNvPr>
          <p:cNvSpPr txBox="1"/>
          <p:nvPr/>
        </p:nvSpPr>
        <p:spPr>
          <a:xfrm>
            <a:off x="731917" y="2474661"/>
            <a:ext cx="3774915" cy="1754326"/>
          </a:xfrm>
          <a:prstGeom prst="rect">
            <a:avLst/>
          </a:prstGeom>
          <a:noFill/>
          <a:ln w="12700">
            <a:solidFill>
              <a:srgbClr val="C00000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just" defTabSz="739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Când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oamenii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simt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că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știu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</a:t>
            </a:r>
            <a:endParaRPr kumimoji="0" lang="ro-RO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  <a:p>
            <a:pPr marL="0" marR="0" lvl="0" indent="0" algn="just" defTabSz="739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cine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ești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și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ce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reprezin</a:t>
            </a:r>
            <a:r>
              <a:rPr kumimoji="0" lang="ro-RO" sz="2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, </a:t>
            </a:r>
            <a:endParaRPr kumimoji="0" lang="ro-RO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  <a:p>
            <a:pPr marL="0" marR="0" lvl="0" indent="0" algn="just" defTabSz="7397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ai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mai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multe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șanse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să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aibă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încredere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în</a:t>
            </a: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 tine</a:t>
            </a:r>
            <a:r>
              <a:rPr lang="ro-RO" sz="2100" dirty="0">
                <a:solidFill>
                  <a:prstClr val="black"/>
                </a:solidFill>
                <a:latin typeface="Arial" panose="020B0604020202020204" pitchFamily="34" charset="0"/>
              </a:rPr>
              <a:t> și v</a:t>
            </a:r>
            <a:r>
              <a:rPr kumimoji="0" lang="ro-RO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or </a:t>
            </a:r>
            <a:r>
              <a:rPr lang="ro-RO" sz="2100" dirty="0">
                <a:solidFill>
                  <a:prstClr val="black"/>
                </a:solidFill>
                <a:latin typeface="Arial" panose="020B0604020202020204" pitchFamily="34" charset="0"/>
              </a:rPr>
              <a:t>dori </a:t>
            </a:r>
            <a:r>
              <a:rPr kumimoji="0" lang="ro-RO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să creeze o relație cu tine. </a:t>
            </a: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4A244812-A559-9AC6-7F14-FD0B6F9955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0435" y="2050047"/>
            <a:ext cx="3774915" cy="2514600"/>
          </a:xfrm>
          <a:prstGeom prst="rect">
            <a:avLst/>
          </a:prstGeom>
        </p:spPr>
      </p:pic>
      <p:sp>
        <p:nvSpPr>
          <p:cNvPr id="2" name="CasetăText 1">
            <a:extLst>
              <a:ext uri="{FF2B5EF4-FFF2-40B4-BE49-F238E27FC236}">
                <a16:creationId xmlns:a16="http://schemas.microsoft.com/office/drawing/2014/main" id="{F917314D-90AC-92BE-84AE-1BB3952DDA49}"/>
              </a:ext>
            </a:extLst>
          </p:cNvPr>
          <p:cNvSpPr txBox="1"/>
          <p:nvPr/>
        </p:nvSpPr>
        <p:spPr>
          <a:xfrm>
            <a:off x="304800" y="1685403"/>
            <a:ext cx="792556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100" dirty="0">
                <a:solidFill>
                  <a:prstClr val="black"/>
                </a:solidFill>
                <a:latin typeface="Arial" panose="020B0604020202020204" pitchFamily="34" charset="0"/>
              </a:rPr>
              <a:t>În spatele unei afaceri de succes se află un brand bine construit. </a:t>
            </a:r>
            <a:endParaRPr lang="en-US" sz="21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4792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tăText 3">
            <a:extLst>
              <a:ext uri="{FF2B5EF4-FFF2-40B4-BE49-F238E27FC236}">
                <a16:creationId xmlns:a16="http://schemas.microsoft.com/office/drawing/2014/main" id="{1AA08F97-DBD2-BB1B-3320-08CF605364B7}"/>
              </a:ext>
            </a:extLst>
          </p:cNvPr>
          <p:cNvSpPr txBox="1"/>
          <p:nvPr/>
        </p:nvSpPr>
        <p:spPr>
          <a:xfrm>
            <a:off x="228600" y="1276350"/>
            <a:ext cx="8305800" cy="2662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Branding</a:t>
            </a:r>
            <a:r>
              <a:rPr lang="ro-RO" sz="28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-</a:t>
            </a:r>
            <a:r>
              <a:rPr lang="en-US" sz="2800" b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ul</a:t>
            </a:r>
            <a:r>
              <a:rPr lang="en-US" sz="28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personal </a:t>
            </a:r>
            <a:endParaRPr lang="ro-RO" sz="2800" b="1" kern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o-RO" sz="1900" dirty="0">
                <a:latin typeface="Arial" panose="020B0604020202020204" pitchFamily="34" charset="0"/>
              </a:rPr>
              <a:t>poate fi motorul business-ului tău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ro-RO" sz="1900" dirty="0">
                <a:latin typeface="Arial" panose="020B0604020202020204" pitchFamily="34" charset="0"/>
              </a:rPr>
              <a:t>reprezintă </a:t>
            </a:r>
            <a:r>
              <a:rPr lang="en-US" sz="1900" dirty="0" err="1">
                <a:latin typeface="Arial" panose="020B0604020202020204" pitchFamily="34" charset="0"/>
              </a:rPr>
              <a:t>modul</a:t>
            </a:r>
            <a:r>
              <a:rPr lang="en-US" sz="1900" dirty="0">
                <a:latin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</a:rPr>
              <a:t>în</a:t>
            </a:r>
            <a:r>
              <a:rPr lang="en-US" sz="1900" dirty="0">
                <a:latin typeface="Arial" panose="020B0604020202020204" pitchFamily="34" charset="0"/>
              </a:rPr>
              <a:t> care </a:t>
            </a:r>
            <a:r>
              <a:rPr lang="en-US" sz="1900" dirty="0" err="1">
                <a:latin typeface="Arial" panose="020B0604020202020204" pitchFamily="34" charset="0"/>
              </a:rPr>
              <a:t>vă</a:t>
            </a:r>
            <a:r>
              <a:rPr lang="en-US" sz="1900" dirty="0">
                <a:latin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</a:rPr>
              <a:t>proiectați</a:t>
            </a:r>
            <a:r>
              <a:rPr lang="en-US" sz="1900" dirty="0">
                <a:latin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</a:rPr>
              <a:t>valorile</a:t>
            </a:r>
            <a:r>
              <a:rPr lang="en-US" sz="1900" dirty="0">
                <a:latin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</a:rPr>
              <a:t>în</a:t>
            </a:r>
            <a:r>
              <a:rPr lang="en-US" sz="1900" dirty="0">
                <a:latin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</a:rPr>
              <a:t>lume</a:t>
            </a:r>
            <a:r>
              <a:rPr lang="en-US" sz="1900" dirty="0">
                <a:latin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</a:rPr>
              <a:t>și</a:t>
            </a:r>
            <a:r>
              <a:rPr lang="en-US" sz="1900" dirty="0">
                <a:latin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</a:rPr>
              <a:t>vă</a:t>
            </a:r>
            <a:r>
              <a:rPr lang="en-US" sz="1900" dirty="0">
                <a:latin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</a:rPr>
              <a:t>asigurați</a:t>
            </a:r>
            <a:r>
              <a:rPr lang="en-US" sz="1900" dirty="0">
                <a:latin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</a:rPr>
              <a:t>că</a:t>
            </a:r>
            <a:r>
              <a:rPr lang="en-US" sz="1900" dirty="0">
                <a:latin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</a:rPr>
              <a:t>publicul</a:t>
            </a:r>
            <a:r>
              <a:rPr lang="en-US" sz="1900" dirty="0">
                <a:latin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</a:rPr>
              <a:t>țintă</a:t>
            </a:r>
            <a:r>
              <a:rPr lang="en-US" sz="1900" dirty="0">
                <a:latin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</a:rPr>
              <a:t>știe</a:t>
            </a:r>
            <a:r>
              <a:rPr lang="en-US" sz="1900" dirty="0">
                <a:latin typeface="Arial" panose="020B0604020202020204" pitchFamily="34" charset="0"/>
              </a:rPr>
              <a:t> </a:t>
            </a:r>
            <a:r>
              <a:rPr lang="en-US" sz="1900" dirty="0">
                <a:solidFill>
                  <a:srgbClr val="C00000"/>
                </a:solidFill>
                <a:latin typeface="Arial" panose="020B0604020202020204" pitchFamily="34" charset="0"/>
              </a:rPr>
              <a:t>cine </a:t>
            </a:r>
            <a:r>
              <a:rPr lang="en-US" sz="1900" dirty="0" err="1">
                <a:solidFill>
                  <a:srgbClr val="C00000"/>
                </a:solidFill>
                <a:latin typeface="Arial" panose="020B0604020202020204" pitchFamily="34" charset="0"/>
              </a:rPr>
              <a:t>sunteți</a:t>
            </a:r>
            <a:r>
              <a:rPr lang="en-US" sz="1900" dirty="0">
                <a:solidFill>
                  <a:srgbClr val="C00000"/>
                </a:solidFill>
                <a:latin typeface="Arial" panose="020B0604020202020204" pitchFamily="34" charset="0"/>
              </a:rPr>
              <a:t>, ce </a:t>
            </a:r>
            <a:r>
              <a:rPr lang="en-US" sz="1900" dirty="0" err="1">
                <a:solidFill>
                  <a:srgbClr val="C00000"/>
                </a:solidFill>
                <a:latin typeface="Arial" panose="020B0604020202020204" pitchFamily="34" charset="0"/>
              </a:rPr>
              <a:t>reprezentați</a:t>
            </a:r>
            <a:r>
              <a:rPr lang="en-US" sz="19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C00000"/>
                </a:solidFill>
                <a:latin typeface="Arial" panose="020B0604020202020204" pitchFamily="34" charset="0"/>
              </a:rPr>
              <a:t>și</a:t>
            </a:r>
            <a:r>
              <a:rPr lang="en-US" sz="1900" dirty="0">
                <a:solidFill>
                  <a:srgbClr val="C00000"/>
                </a:solidFill>
                <a:latin typeface="Arial" panose="020B0604020202020204" pitchFamily="34" charset="0"/>
              </a:rPr>
              <a:t> de ce </a:t>
            </a:r>
            <a:r>
              <a:rPr lang="en-US" sz="1900" dirty="0" err="1">
                <a:solidFill>
                  <a:srgbClr val="C00000"/>
                </a:solidFill>
                <a:latin typeface="Arial" panose="020B0604020202020204" pitchFamily="34" charset="0"/>
              </a:rPr>
              <a:t>merită</a:t>
            </a:r>
            <a:r>
              <a:rPr lang="en-US" sz="19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C00000"/>
                </a:solidFill>
                <a:latin typeface="Arial" panose="020B0604020202020204" pitchFamily="34" charset="0"/>
              </a:rPr>
              <a:t>să</a:t>
            </a:r>
            <a:r>
              <a:rPr lang="en-US" sz="19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C00000"/>
                </a:solidFill>
                <a:latin typeface="Arial" panose="020B0604020202020204" pitchFamily="34" charset="0"/>
              </a:rPr>
              <a:t>vă</a:t>
            </a:r>
            <a:r>
              <a:rPr lang="en-US" sz="1900" dirty="0">
                <a:solidFill>
                  <a:srgbClr val="C00000"/>
                </a:solidFill>
                <a:latin typeface="Arial" panose="020B0604020202020204" pitchFamily="34" charset="0"/>
              </a:rPr>
              <a:t> ale</a:t>
            </a:r>
            <a:r>
              <a:rPr lang="ro-RO" sz="1900" dirty="0">
                <a:solidFill>
                  <a:srgbClr val="C00000"/>
                </a:solidFill>
                <a:latin typeface="Arial" panose="020B0604020202020204" pitchFamily="34" charset="0"/>
              </a:rPr>
              <a:t>agă</a:t>
            </a:r>
            <a:r>
              <a:rPr lang="en-US" sz="19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C00000"/>
                </a:solidFill>
                <a:latin typeface="Arial" panose="020B0604020202020204" pitchFamily="34" charset="0"/>
              </a:rPr>
              <a:t>în</a:t>
            </a:r>
            <a:r>
              <a:rPr lang="en-US" sz="1900" dirty="0">
                <a:solidFill>
                  <a:srgbClr val="C00000"/>
                </a:solidFill>
                <a:latin typeface="Arial" panose="020B0604020202020204" pitchFamily="34" charset="0"/>
              </a:rPr>
              <a:t> locul </a:t>
            </a:r>
            <a:r>
              <a:rPr lang="en-US" sz="1900" dirty="0" err="1">
                <a:solidFill>
                  <a:srgbClr val="C00000"/>
                </a:solidFill>
                <a:latin typeface="Arial" panose="020B0604020202020204" pitchFamily="34" charset="0"/>
              </a:rPr>
              <a:t>concurenților</a:t>
            </a:r>
            <a:r>
              <a:rPr lang="en-US" sz="1900" dirty="0">
                <a:latin typeface="Arial" panose="020B0604020202020204" pitchFamily="34" charset="0"/>
              </a:rPr>
              <a:t>.</a:t>
            </a:r>
            <a:endParaRPr lang="ro-RO" sz="1900" dirty="0">
              <a:latin typeface="Arial" panose="020B0604020202020204" pitchFamily="34" charset="0"/>
            </a:endParaRP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</a:pPr>
            <a:r>
              <a:rPr lang="en-US" sz="1900" dirty="0">
                <a:latin typeface="Arial" panose="020B0604020202020204" pitchFamily="34" charset="0"/>
              </a:rPr>
              <a:t>nu este </a:t>
            </a:r>
            <a:r>
              <a:rPr lang="en-US" sz="1900" dirty="0" err="1">
                <a:latin typeface="Arial" panose="020B0604020202020204" pitchFamily="34" charset="0"/>
              </a:rPr>
              <a:t>doar</a:t>
            </a:r>
            <a:r>
              <a:rPr lang="en-US" sz="1900" dirty="0">
                <a:latin typeface="Arial" panose="020B0604020202020204" pitchFamily="34" charset="0"/>
              </a:rPr>
              <a:t> despre marketing, ci despre </a:t>
            </a:r>
            <a:r>
              <a:rPr lang="en-US" sz="1900" dirty="0">
                <a:solidFill>
                  <a:srgbClr val="C00000"/>
                </a:solidFill>
                <a:latin typeface="Arial" panose="020B0604020202020204" pitchFamily="34" charset="0"/>
              </a:rPr>
              <a:t>a fi </a:t>
            </a:r>
            <a:r>
              <a:rPr lang="en-US" sz="1900" dirty="0" err="1">
                <a:solidFill>
                  <a:srgbClr val="C00000"/>
                </a:solidFill>
                <a:latin typeface="Arial" panose="020B0604020202020204" pitchFamily="34" charset="0"/>
              </a:rPr>
              <a:t>agentul</a:t>
            </a:r>
            <a:r>
              <a:rPr lang="en-US" sz="19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ro-RO" sz="1900" dirty="0">
                <a:solidFill>
                  <a:srgbClr val="C00000"/>
                </a:solidFill>
                <a:latin typeface="Arial" panose="020B0604020202020204" pitchFamily="34" charset="0"/>
              </a:rPr>
              <a:t>tău</a:t>
            </a:r>
            <a:r>
              <a:rPr lang="en-US" sz="1900" dirty="0">
                <a:solidFill>
                  <a:srgbClr val="C00000"/>
                </a:solidFill>
                <a:latin typeface="Arial" panose="020B0604020202020204" pitchFamily="34" charset="0"/>
              </a:rPr>
              <a:t> de marketing</a:t>
            </a:r>
            <a:r>
              <a:rPr lang="ro-RO" sz="1900" dirty="0">
                <a:latin typeface="Arial" panose="020B0604020202020204" pitchFamily="34" charset="0"/>
              </a:rPr>
              <a:t>, pentru a impune respect și încredere</a:t>
            </a:r>
            <a:endParaRPr lang="en-US" sz="19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405532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tăText 1">
            <a:extLst>
              <a:ext uri="{FF2B5EF4-FFF2-40B4-BE49-F238E27FC236}">
                <a16:creationId xmlns:a16="http://schemas.microsoft.com/office/drawing/2014/main" id="{5F636B01-BA0A-1532-834B-9B3A6869D755}"/>
              </a:ext>
            </a:extLst>
          </p:cNvPr>
          <p:cNvSpPr txBox="1"/>
          <p:nvPr/>
        </p:nvSpPr>
        <p:spPr>
          <a:xfrm>
            <a:off x="228600" y="1200150"/>
            <a:ext cx="6696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8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Cum te ajută să ai un brand personal?</a:t>
            </a:r>
            <a:endParaRPr lang="en-US" sz="2800" b="1" kern="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CasetăText 7">
            <a:extLst>
              <a:ext uri="{FF2B5EF4-FFF2-40B4-BE49-F238E27FC236}">
                <a16:creationId xmlns:a16="http://schemas.microsoft.com/office/drawing/2014/main" id="{B65FD580-E4B8-C917-3DD6-0E194673A910}"/>
              </a:ext>
            </a:extLst>
          </p:cNvPr>
          <p:cNvSpPr txBox="1"/>
          <p:nvPr/>
        </p:nvSpPr>
        <p:spPr>
          <a:xfrm>
            <a:off x="304800" y="1962150"/>
            <a:ext cx="7848600" cy="20723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400" kern="0" dirty="0">
                <a:solidFill>
                  <a:srgbClr val="C00000"/>
                </a:solidFill>
                <a:latin typeface="Arial"/>
                <a:cs typeface="Arial"/>
              </a:rPr>
              <a:t>1. Îți crești încrederea în sine</a:t>
            </a:r>
          </a:p>
          <a:p>
            <a:pPr>
              <a:lnSpc>
                <a:spcPct val="150000"/>
              </a:lnSpc>
            </a:pPr>
            <a:r>
              <a:rPr lang="ro-RO" sz="1800" dirty="0">
                <a:latin typeface="Arial" panose="020B0604020202020204" pitchFamily="34" charset="0"/>
              </a:rPr>
              <a:t>- Dacă vrei ca alții să te urmeze, să aibă încredere în tine, trebuie să demonstrezi că tu ești primul care are încredere în sine. </a:t>
            </a:r>
          </a:p>
          <a:p>
            <a:pPr>
              <a:lnSpc>
                <a:spcPct val="150000"/>
              </a:lnSpc>
            </a:pPr>
            <a:r>
              <a:rPr lang="ro-RO" sz="1800" dirty="0">
                <a:latin typeface="Arial" panose="020B0604020202020204" pitchFamily="34" charset="0"/>
              </a:rPr>
              <a:t>- U</a:t>
            </a:r>
            <a:r>
              <a:rPr lang="en-US" sz="1800" dirty="0">
                <a:latin typeface="Arial" panose="020B0604020202020204" pitchFamily="34" charset="0"/>
              </a:rPr>
              <a:t>n brand personal </a:t>
            </a:r>
            <a:r>
              <a:rPr lang="en-US" sz="1800" dirty="0" err="1">
                <a:latin typeface="Arial" panose="020B0604020202020204" pitchFamily="34" charset="0"/>
              </a:rPr>
              <a:t>puternic</a:t>
            </a:r>
            <a:r>
              <a:rPr lang="en-US" sz="1800" dirty="0">
                <a:latin typeface="Arial" panose="020B0604020202020204" pitchFamily="34" charset="0"/>
              </a:rPr>
              <a:t> nu </a:t>
            </a:r>
            <a:r>
              <a:rPr lang="en-US" sz="1800" dirty="0" err="1">
                <a:latin typeface="Arial" panose="020B0604020202020204" pitchFamily="34" charset="0"/>
              </a:rPr>
              <a:t>poate</a:t>
            </a:r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</a:rPr>
              <a:t>și</a:t>
            </a:r>
            <a:r>
              <a:rPr lang="en-US" sz="1800" dirty="0">
                <a:latin typeface="Arial" panose="020B0604020202020204" pitchFamily="34" charset="0"/>
              </a:rPr>
              <a:t> nu </a:t>
            </a:r>
            <a:r>
              <a:rPr lang="en-US" sz="1800" dirty="0" err="1">
                <a:latin typeface="Arial" panose="020B0604020202020204" pitchFamily="34" charset="0"/>
              </a:rPr>
              <a:t>rezistă</a:t>
            </a:r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</a:rPr>
              <a:t>doar</a:t>
            </a:r>
            <a:r>
              <a:rPr lang="en-US" sz="1800" dirty="0">
                <a:latin typeface="Arial" panose="020B0604020202020204" pitchFamily="34" charset="0"/>
              </a:rPr>
              <a:t> pe </a:t>
            </a:r>
            <a:r>
              <a:rPr lang="en-US" sz="1800" dirty="0" err="1">
                <a:latin typeface="Arial" panose="020B0604020202020204" pitchFamily="34" charset="0"/>
              </a:rPr>
              <a:t>rețelele</a:t>
            </a:r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</a:rPr>
              <a:t>sociale</a:t>
            </a:r>
            <a:r>
              <a:rPr lang="ro-RO" sz="1800" dirty="0">
                <a:latin typeface="Arial" panose="020B0604020202020204" pitchFamily="34" charset="0"/>
              </a:rPr>
              <a:t>. În online, reputația doar se cimentează. </a:t>
            </a:r>
          </a:p>
        </p:txBody>
      </p:sp>
    </p:spTree>
    <p:extLst>
      <p:ext uri="{BB962C8B-B14F-4D97-AF65-F5344CB8AC3E}">
        <p14:creationId xmlns:p14="http://schemas.microsoft.com/office/powerpoint/2010/main" val="2273866076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tăText 7">
            <a:extLst>
              <a:ext uri="{FF2B5EF4-FFF2-40B4-BE49-F238E27FC236}">
                <a16:creationId xmlns:a16="http://schemas.microsoft.com/office/drawing/2014/main" id="{B65FD580-E4B8-C917-3DD6-0E194673A910}"/>
              </a:ext>
            </a:extLst>
          </p:cNvPr>
          <p:cNvSpPr txBox="1"/>
          <p:nvPr/>
        </p:nvSpPr>
        <p:spPr>
          <a:xfrm>
            <a:off x="457200" y="1428750"/>
            <a:ext cx="838200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ro-RO" sz="2400" kern="0" dirty="0">
                <a:solidFill>
                  <a:srgbClr val="C00000"/>
                </a:solidFill>
                <a:latin typeface="Arial"/>
                <a:cs typeface="Arial"/>
              </a:rPr>
              <a:t>2. Ai mai multe oportunități de angajare sau poți fi un angajator avantajat (căutat)</a:t>
            </a:r>
          </a:p>
          <a:p>
            <a:pPr marL="0" marR="0" lvl="0" indent="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endParaRPr lang="ro-RO" sz="2400" kern="0" dirty="0">
              <a:solidFill>
                <a:srgbClr val="C00000"/>
              </a:solidFill>
              <a:latin typeface="Arial"/>
              <a:cs typeface="Arial"/>
            </a:endParaRPr>
          </a:p>
          <a:p>
            <a:pPr marL="0" marR="0" lvl="0" indent="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ro-RO" sz="2400" kern="0" dirty="0">
                <a:solidFill>
                  <a:srgbClr val="C00000"/>
                </a:solidFill>
                <a:latin typeface="Arial"/>
                <a:cs typeface="Arial"/>
              </a:rPr>
              <a:t>3. Gestionezi mai eficient și mai ușor relațiile profesionale și personale pe termen lung</a:t>
            </a:r>
          </a:p>
          <a:p>
            <a:pPr marL="0" marR="0" lvl="0" indent="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endParaRPr lang="ro-RO" sz="2400" kern="0" dirty="0">
              <a:solidFill>
                <a:srgbClr val="C00000"/>
              </a:solidFill>
              <a:latin typeface="Arial"/>
              <a:cs typeface="Arial"/>
            </a:endParaRPr>
          </a:p>
          <a:p>
            <a:pPr marL="0" marR="0" lvl="0" indent="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ro-RO" sz="2400" kern="0" dirty="0">
                <a:solidFill>
                  <a:srgbClr val="C00000"/>
                </a:solidFill>
                <a:latin typeface="Arial"/>
                <a:cs typeface="Arial"/>
              </a:rPr>
              <a:t>4. Te recomandă ca </a:t>
            </a:r>
            <a:r>
              <a:rPr lang="ro-RO" sz="2400" kern="0" dirty="0" err="1">
                <a:solidFill>
                  <a:srgbClr val="C00000"/>
                </a:solidFill>
                <a:latin typeface="Arial"/>
                <a:cs typeface="Arial"/>
              </a:rPr>
              <a:t>leader</a:t>
            </a:r>
            <a:r>
              <a:rPr lang="ro-RO" sz="2400" kern="0" dirty="0">
                <a:solidFill>
                  <a:srgbClr val="C00000"/>
                </a:solidFill>
                <a:latin typeface="Arial"/>
                <a:cs typeface="Arial"/>
              </a:rPr>
              <a:t> (formal sau informal) la locul de muncă sau în mediul personal</a:t>
            </a:r>
          </a:p>
        </p:txBody>
      </p:sp>
    </p:spTree>
    <p:extLst>
      <p:ext uri="{BB962C8B-B14F-4D97-AF65-F5344CB8AC3E}">
        <p14:creationId xmlns:p14="http://schemas.microsoft.com/office/powerpoint/2010/main" val="1655366247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tăText 2">
            <a:extLst>
              <a:ext uri="{FF2B5EF4-FFF2-40B4-BE49-F238E27FC236}">
                <a16:creationId xmlns:a16="http://schemas.microsoft.com/office/drawing/2014/main" id="{598D5BE4-5C98-FCA9-756E-7B23574D9662}"/>
              </a:ext>
            </a:extLst>
          </p:cNvPr>
          <p:cNvSpPr txBox="1"/>
          <p:nvPr/>
        </p:nvSpPr>
        <p:spPr>
          <a:xfrm>
            <a:off x="1014412" y="1309792"/>
            <a:ext cx="711517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ro-RO" sz="2800" b="1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Ce înseamnă să fii un bun comunicator?</a:t>
            </a:r>
          </a:p>
          <a:p>
            <a:pPr algn="ctr"/>
            <a:r>
              <a:rPr lang="ro-RO" sz="2800" b="1" kern="0" dirty="0" err="1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Storytelling</a:t>
            </a:r>
            <a:r>
              <a:rPr lang="ro-RO" sz="2800" b="1" kern="0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  <a:cs typeface="Arial"/>
              </a:rPr>
              <a:t> in public </a:t>
            </a:r>
            <a:endParaRPr lang="en-US" dirty="0"/>
          </a:p>
        </p:txBody>
      </p:sp>
      <p:pic>
        <p:nvPicPr>
          <p:cNvPr id="4" name="Imagine 3">
            <a:extLst>
              <a:ext uri="{FF2B5EF4-FFF2-40B4-BE49-F238E27FC236}">
                <a16:creationId xmlns:a16="http://schemas.microsoft.com/office/drawing/2014/main" id="{E90A0A25-F5F2-81C7-B17E-BD6E5A7402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8517" y="3132363"/>
            <a:ext cx="1935691" cy="143072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5FAB58-BC82-BFDF-D02A-A9E3A7150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5427">
            <a:off x="628873" y="2423319"/>
            <a:ext cx="1517650" cy="121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C4D12663-9A1E-ADC4-F30A-9623D86E3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177" y="1821998"/>
            <a:ext cx="1655762" cy="113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9512894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jubomir.graovac\Downloads\PresentationCCDro2014-16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9050"/>
            <a:ext cx="9144000" cy="516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tăText 4">
            <a:extLst>
              <a:ext uri="{FF2B5EF4-FFF2-40B4-BE49-F238E27FC236}">
                <a16:creationId xmlns:a16="http://schemas.microsoft.com/office/drawing/2014/main" id="{1C850B26-08FC-F9CA-A38B-93E589D5FA98}"/>
              </a:ext>
            </a:extLst>
          </p:cNvPr>
          <p:cNvSpPr txBox="1"/>
          <p:nvPr/>
        </p:nvSpPr>
        <p:spPr>
          <a:xfrm>
            <a:off x="152400" y="1352550"/>
            <a:ext cx="46291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400" kern="0" dirty="0">
                <a:solidFill>
                  <a:srgbClr val="C00000"/>
                </a:solidFill>
                <a:latin typeface="Arial"/>
                <a:cs typeface="Arial"/>
              </a:rPr>
              <a:t>1.</a:t>
            </a:r>
            <a:r>
              <a:rPr lang="en-US" sz="2400" kern="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2400" kern="0" dirty="0" err="1">
                <a:solidFill>
                  <a:srgbClr val="C00000"/>
                </a:solidFill>
                <a:latin typeface="Arial"/>
                <a:cs typeface="Arial"/>
              </a:rPr>
              <a:t>Îți</a:t>
            </a:r>
            <a:r>
              <a:rPr lang="en-US" sz="2400" kern="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2400" kern="0" dirty="0" err="1">
                <a:solidFill>
                  <a:srgbClr val="C00000"/>
                </a:solidFill>
                <a:latin typeface="Arial"/>
                <a:cs typeface="Arial"/>
              </a:rPr>
              <a:t>construiește</a:t>
            </a:r>
            <a:r>
              <a:rPr lang="en-US" sz="2400" kern="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2400" kern="0" dirty="0" err="1">
                <a:solidFill>
                  <a:srgbClr val="C00000"/>
                </a:solidFill>
                <a:latin typeface="Arial"/>
                <a:cs typeface="Arial"/>
              </a:rPr>
              <a:t>autoritatea</a:t>
            </a:r>
            <a:endParaRPr lang="en-US" sz="2400" kern="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7" name="CasetăText 6">
            <a:extLst>
              <a:ext uri="{FF2B5EF4-FFF2-40B4-BE49-F238E27FC236}">
                <a16:creationId xmlns:a16="http://schemas.microsoft.com/office/drawing/2014/main" id="{5CEE1CAB-A15A-1985-AAF6-DAFE65F7AD83}"/>
              </a:ext>
            </a:extLst>
          </p:cNvPr>
          <p:cNvSpPr txBox="1"/>
          <p:nvPr/>
        </p:nvSpPr>
        <p:spPr>
          <a:xfrm>
            <a:off x="304800" y="1962150"/>
            <a:ext cx="8427245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900" dirty="0" err="1">
                <a:latin typeface="Arial" panose="020B0604020202020204" pitchFamily="34" charset="0"/>
              </a:rPr>
              <a:t>Dacă</a:t>
            </a:r>
            <a:r>
              <a:rPr lang="en-US" sz="1900" dirty="0">
                <a:latin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</a:rPr>
              <a:t>ești</a:t>
            </a:r>
            <a:r>
              <a:rPr lang="en-US" sz="1900" dirty="0">
                <a:latin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</a:rPr>
              <a:t>invitat</a:t>
            </a:r>
            <a:r>
              <a:rPr lang="en-US" sz="1900" dirty="0">
                <a:latin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</a:rPr>
              <a:t>să</a:t>
            </a:r>
            <a:r>
              <a:rPr lang="en-US" sz="1900" dirty="0">
                <a:latin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</a:rPr>
              <a:t>vorbești</a:t>
            </a:r>
            <a:r>
              <a:rPr lang="en-US" sz="1900" dirty="0">
                <a:latin typeface="Arial" panose="020B0604020202020204" pitchFamily="34" charset="0"/>
              </a:rPr>
              <a:t> la </a:t>
            </a:r>
            <a:r>
              <a:rPr lang="en-US" sz="1900" dirty="0" err="1">
                <a:latin typeface="Arial" panose="020B0604020202020204" pitchFamily="34" charset="0"/>
              </a:rPr>
              <a:t>eveniment</a:t>
            </a:r>
            <a:r>
              <a:rPr lang="en-US" sz="1900" dirty="0">
                <a:latin typeface="Arial" panose="020B0604020202020204" pitchFamily="34" charset="0"/>
              </a:rPr>
              <a:t>, </a:t>
            </a:r>
            <a:r>
              <a:rPr lang="en-US" sz="1900" dirty="0" err="1">
                <a:latin typeface="Arial" panose="020B0604020202020204" pitchFamily="34" charset="0"/>
              </a:rPr>
              <a:t>cel</a:t>
            </a:r>
            <a:r>
              <a:rPr lang="en-US" sz="1900" dirty="0">
                <a:latin typeface="Arial" panose="020B0604020202020204" pitchFamily="34" charset="0"/>
              </a:rPr>
              <a:t> mai </a:t>
            </a:r>
            <a:r>
              <a:rPr lang="en-US" sz="1900" dirty="0" err="1">
                <a:latin typeface="Arial" panose="020B0604020202020204" pitchFamily="34" charset="0"/>
              </a:rPr>
              <a:t>probabil</a:t>
            </a:r>
            <a:r>
              <a:rPr lang="en-US" sz="1900" dirty="0">
                <a:latin typeface="Arial" panose="020B0604020202020204" pitchFamily="34" charset="0"/>
              </a:rPr>
              <a:t>, nu ai fi pe o </a:t>
            </a:r>
            <a:r>
              <a:rPr lang="en-US" sz="1900" dirty="0" err="1">
                <a:latin typeface="Arial" panose="020B0604020202020204" pitchFamily="34" charset="0"/>
              </a:rPr>
              <a:t>scenă</a:t>
            </a:r>
            <a:r>
              <a:rPr lang="en-US" sz="1900" dirty="0">
                <a:latin typeface="Arial" panose="020B0604020202020204" pitchFamily="34" charset="0"/>
              </a:rPr>
              <a:t> </a:t>
            </a:r>
            <a:r>
              <a:rPr lang="en-US" sz="1900" dirty="0" err="1">
                <a:latin typeface="Arial" panose="020B0604020202020204" pitchFamily="34" charset="0"/>
              </a:rPr>
              <a:t>dacă</a:t>
            </a:r>
            <a:r>
              <a:rPr lang="en-US" sz="1900" dirty="0">
                <a:latin typeface="Arial" panose="020B0604020202020204" pitchFamily="34" charset="0"/>
              </a:rPr>
              <a:t> nu ai </a:t>
            </a:r>
            <a:r>
              <a:rPr lang="en-US" sz="1900" dirty="0" err="1">
                <a:latin typeface="Arial" panose="020B0604020202020204" pitchFamily="34" charset="0"/>
              </a:rPr>
              <a:t>avea</a:t>
            </a:r>
            <a:r>
              <a:rPr lang="en-US" sz="1900" dirty="0">
                <a:latin typeface="Arial" panose="020B0604020202020204" pitchFamily="34" charset="0"/>
              </a:rPr>
              <a:t> </a:t>
            </a:r>
            <a:r>
              <a:rPr lang="ro-RO" sz="1900" dirty="0">
                <a:latin typeface="Arial" panose="020B0604020202020204" pitchFamily="34" charset="0"/>
              </a:rPr>
              <a:t>ceva important de spus, iar prezența pe scenă induce publicului mesajul că ești o autoritate.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o-RO" sz="1900" dirty="0"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o-RO" sz="1900" dirty="0">
                <a:latin typeface="Arial" panose="020B0604020202020204" pitchFamily="34" charset="0"/>
              </a:rPr>
              <a:t>Dacă le captezi atenția, te vor asculta si te vor căuta și în mediul online.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o-RO" sz="1900" dirty="0">
              <a:latin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o-RO" sz="1900" dirty="0">
                <a:latin typeface="Arial" panose="020B0604020202020204" pitchFamily="34" charset="0"/>
              </a:rPr>
              <a:t> Atunci când p</a:t>
            </a:r>
            <a:r>
              <a:rPr lang="en-US" sz="1900" dirty="0" err="1">
                <a:latin typeface="Arial" panose="020B0604020202020204" pitchFamily="34" charset="0"/>
              </a:rPr>
              <a:t>rimiți</a:t>
            </a:r>
            <a:r>
              <a:rPr lang="en-US" sz="1900" dirty="0">
                <a:latin typeface="Arial" panose="020B0604020202020204" pitchFamily="34" charset="0"/>
              </a:rPr>
              <a:t> </a:t>
            </a:r>
            <a:r>
              <a:rPr lang="ro-RO" sz="1900" dirty="0">
                <a:latin typeface="Arial" panose="020B0604020202020204" pitchFamily="34" charset="0"/>
              </a:rPr>
              <a:t>invitația</a:t>
            </a:r>
            <a:r>
              <a:rPr lang="en-US" sz="1900" dirty="0">
                <a:latin typeface="Arial" panose="020B0604020202020204" pitchFamily="34" charset="0"/>
              </a:rPr>
              <a:t> pentru a </a:t>
            </a:r>
            <a:r>
              <a:rPr lang="en-US" sz="1900" dirty="0" err="1">
                <a:latin typeface="Arial" panose="020B0604020202020204" pitchFamily="34" charset="0"/>
              </a:rPr>
              <a:t>participa</a:t>
            </a:r>
            <a:r>
              <a:rPr lang="en-US" sz="1900" dirty="0">
                <a:latin typeface="Arial" panose="020B0604020202020204" pitchFamily="34" charset="0"/>
              </a:rPr>
              <a:t> la </a:t>
            </a:r>
            <a:r>
              <a:rPr lang="en-US" sz="1900" dirty="0" err="1">
                <a:latin typeface="Arial" panose="020B0604020202020204" pitchFamily="34" charset="0"/>
              </a:rPr>
              <a:t>eveniment</a:t>
            </a:r>
            <a:r>
              <a:rPr lang="en-US" sz="1900" dirty="0">
                <a:latin typeface="Arial" panose="020B0604020202020204" pitchFamily="34" charset="0"/>
              </a:rPr>
              <a:t> sau </a:t>
            </a:r>
            <a:r>
              <a:rPr lang="ro-RO" sz="1900" dirty="0">
                <a:latin typeface="Arial" panose="020B0604020202020204" pitchFamily="34" charset="0"/>
              </a:rPr>
              <a:t>de </a:t>
            </a:r>
            <a:r>
              <a:rPr lang="en-US" sz="1900" dirty="0">
                <a:latin typeface="Arial" panose="020B0604020202020204" pitchFamily="34" charset="0"/>
              </a:rPr>
              <a:t>a </a:t>
            </a:r>
            <a:r>
              <a:rPr lang="en-US" sz="1900" dirty="0" err="1">
                <a:latin typeface="Arial" panose="020B0604020202020204" pitchFamily="34" charset="0"/>
              </a:rPr>
              <a:t>ține</a:t>
            </a:r>
            <a:r>
              <a:rPr lang="en-US" sz="1900" dirty="0">
                <a:latin typeface="Arial" panose="020B0604020202020204" pitchFamily="34" charset="0"/>
              </a:rPr>
              <a:t> un </a:t>
            </a:r>
            <a:r>
              <a:rPr lang="en-US" sz="1900" dirty="0" err="1">
                <a:latin typeface="Arial" panose="020B0604020202020204" pitchFamily="34" charset="0"/>
              </a:rPr>
              <a:t>discurs</a:t>
            </a:r>
            <a:r>
              <a:rPr lang="en-US" sz="1900" dirty="0">
                <a:latin typeface="Arial" panose="020B0604020202020204" pitchFamily="34" charset="0"/>
              </a:rPr>
              <a:t>, </a:t>
            </a:r>
            <a:r>
              <a:rPr lang="en-US" sz="1900" dirty="0" err="1">
                <a:solidFill>
                  <a:srgbClr val="C00000"/>
                </a:solidFill>
                <a:latin typeface="Arial" panose="020B0604020202020204" pitchFamily="34" charset="0"/>
              </a:rPr>
              <a:t>nici</a:t>
            </a:r>
            <a:r>
              <a:rPr lang="en-US" sz="19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ro-RO" sz="1900" dirty="0">
                <a:solidFill>
                  <a:srgbClr val="C00000"/>
                </a:solidFill>
                <a:latin typeface="Arial" panose="020B0604020202020204" pitchFamily="34" charset="0"/>
              </a:rPr>
              <a:t>să </a:t>
            </a:r>
            <a:r>
              <a:rPr lang="en-US" sz="1900" dirty="0">
                <a:solidFill>
                  <a:srgbClr val="C00000"/>
                </a:solidFill>
                <a:latin typeface="Arial" panose="020B0604020202020204" pitchFamily="34" charset="0"/>
              </a:rPr>
              <a:t>nu </a:t>
            </a:r>
            <a:r>
              <a:rPr lang="en-US" sz="1900" dirty="0" err="1">
                <a:solidFill>
                  <a:srgbClr val="C00000"/>
                </a:solidFill>
                <a:latin typeface="Arial" panose="020B0604020202020204" pitchFamily="34" charset="0"/>
              </a:rPr>
              <a:t>vă</a:t>
            </a:r>
            <a:r>
              <a:rPr lang="en-US" sz="19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C00000"/>
                </a:solidFill>
                <a:latin typeface="Arial" panose="020B0604020202020204" pitchFamily="34" charset="0"/>
              </a:rPr>
              <a:t>gândiți</a:t>
            </a:r>
            <a:r>
              <a:rPr lang="en-US" sz="19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C00000"/>
                </a:solidFill>
                <a:latin typeface="Arial" panose="020B0604020202020204" pitchFamily="34" charset="0"/>
              </a:rPr>
              <a:t>să</a:t>
            </a:r>
            <a:r>
              <a:rPr lang="en-US" sz="1900" dirty="0">
                <a:solidFill>
                  <a:srgbClr val="C00000"/>
                </a:solidFill>
                <a:latin typeface="Arial" panose="020B0604020202020204" pitchFamily="34" charset="0"/>
              </a:rPr>
              <a:t> </a:t>
            </a:r>
            <a:r>
              <a:rPr lang="en-US" sz="1900" dirty="0" err="1">
                <a:solidFill>
                  <a:srgbClr val="C00000"/>
                </a:solidFill>
                <a:latin typeface="Arial" panose="020B0604020202020204" pitchFamily="34" charset="0"/>
              </a:rPr>
              <a:t>spuneți</a:t>
            </a:r>
            <a:r>
              <a:rPr lang="en-US" sz="1900" dirty="0">
                <a:solidFill>
                  <a:srgbClr val="C00000"/>
                </a:solidFill>
                <a:latin typeface="Arial" panose="020B0604020202020204" pitchFamily="34" charset="0"/>
              </a:rPr>
              <a:t> „NU”!</a:t>
            </a:r>
          </a:p>
        </p:txBody>
      </p:sp>
    </p:spTree>
    <p:extLst>
      <p:ext uri="{BB962C8B-B14F-4D97-AF65-F5344CB8AC3E}">
        <p14:creationId xmlns:p14="http://schemas.microsoft.com/office/powerpoint/2010/main" val="2983248717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PresentationCC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PresentationCCD</Template>
  <TotalTime>13555</TotalTime>
  <Words>1597</Words>
  <Application>Microsoft Office PowerPoint</Application>
  <PresentationFormat>Expunere pe ecran (16:9)</PresentationFormat>
  <Paragraphs>142</Paragraphs>
  <Slides>26</Slides>
  <Notes>26</Notes>
  <HiddenSlides>0</HiddenSlides>
  <MMClips>0</MMClips>
  <ScaleCrop>false</ScaleCrop>
  <HeadingPairs>
    <vt:vector size="6" baseType="variant">
      <vt:variant>
        <vt:lpstr>Fonturi utilizate</vt:lpstr>
      </vt:variant>
      <vt:variant>
        <vt:i4>4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26</vt:i4>
      </vt:variant>
    </vt:vector>
  </HeadingPairs>
  <TitlesOfParts>
    <vt:vector size="31" baseType="lpstr">
      <vt:lpstr>Times New Roman</vt:lpstr>
      <vt:lpstr>Arial</vt:lpstr>
      <vt:lpstr>Calibri</vt:lpstr>
      <vt:lpstr>Wingdings</vt:lpstr>
      <vt:lpstr>PresentationCCD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Ljubomir Graovac</dc:creator>
  <cp:lastModifiedBy>Monica Eftimiu</cp:lastModifiedBy>
  <cp:revision>76</cp:revision>
  <dcterms:created xsi:type="dcterms:W3CDTF">2015-03-09T15:19:43Z</dcterms:created>
  <dcterms:modified xsi:type="dcterms:W3CDTF">2023-06-23T10:04:21Z</dcterms:modified>
</cp:coreProperties>
</file>