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4" r:id="rId3"/>
    <p:sldId id="256" r:id="rId4"/>
    <p:sldId id="269" r:id="rId5"/>
    <p:sldId id="258" r:id="rId6"/>
    <p:sldId id="259" r:id="rId7"/>
    <p:sldId id="260" r:id="rId8"/>
    <p:sldId id="261" r:id="rId9"/>
    <p:sldId id="262" r:id="rId10"/>
    <p:sldId id="305" r:id="rId11"/>
    <p:sldId id="263" r:id="rId12"/>
    <p:sldId id="265" r:id="rId13"/>
    <p:sldId id="266" r:id="rId14"/>
    <p:sldId id="267" r:id="rId15"/>
    <p:sldId id="273" r:id="rId16"/>
    <p:sldId id="274" r:id="rId17"/>
    <p:sldId id="275" r:id="rId18"/>
    <p:sldId id="300" r:id="rId19"/>
    <p:sldId id="299" r:id="rId20"/>
    <p:sldId id="303" r:id="rId21"/>
    <p:sldId id="302" r:id="rId22"/>
    <p:sldId id="301" r:id="rId23"/>
    <p:sldId id="304" r:id="rId24"/>
    <p:sldId id="276" r:id="rId25"/>
    <p:sldId id="280" r:id="rId26"/>
    <p:sldId id="285" r:id="rId27"/>
    <p:sldId id="282" r:id="rId28"/>
    <p:sldId id="281" r:id="rId29"/>
    <p:sldId id="292" r:id="rId30"/>
    <p:sldId id="291" r:id="rId31"/>
    <p:sldId id="290" r:id="rId32"/>
    <p:sldId id="289" r:id="rId33"/>
    <p:sldId id="288" r:id="rId34"/>
    <p:sldId id="294" r:id="rId35"/>
    <p:sldId id="295" r:id="rId36"/>
    <p:sldId id="283" r:id="rId37"/>
    <p:sldId id="297" r:id="rId38"/>
  </p:sldIdLst>
  <p:sldSz cx="9144000" cy="5143500" type="screen16x9"/>
  <p:notesSz cx="7772400" cy="10058400"/>
  <p:embeddedFontLst>
    <p:embeddedFont>
      <p:font typeface="Arial Unicode MS" panose="020B0604020202020204" charset="-12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angal" panose="02040503050203030202" pitchFamily="18" charset="0"/>
      <p:regular r:id="rId46"/>
      <p:bold r:id="rId47"/>
    </p:embeddedFont>
    <p:embeddedFont>
      <p:font typeface="SimSun" panose="02010600030101010101" pitchFamily="2" charset="-122"/>
      <p:regular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0" d="100"/>
          <a:sy n="110" d="100"/>
        </p:scale>
        <p:origin x="61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4723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07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7695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55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6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102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43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56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989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83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58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232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464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938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763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950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990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565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257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649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316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0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740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1020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313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885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128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110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458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3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06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11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99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72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90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79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1000logos.net/" TargetMode="Externa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1000logos.net/" TargetMode="Externa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eopledesign.com/brand-identity-essentials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ABD851-1194-4EE3-8DD5-9498150D6D44}"/>
              </a:ext>
            </a:extLst>
          </p:cNvPr>
          <p:cNvSpPr/>
          <p:nvPr/>
        </p:nvSpPr>
        <p:spPr>
          <a:xfrm>
            <a:off x="685800" y="211455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BRAND IDENTITY  </a:t>
            </a:r>
          </a:p>
          <a:p>
            <a:pPr algn="ctr"/>
            <a:r>
              <a:rPr lang="en-US" sz="2400" dirty="0"/>
              <a:t>- CREAREA LOGOURILOR ÎN ILLUSTRATOR -</a:t>
            </a:r>
          </a:p>
        </p:txBody>
      </p:sp>
    </p:spTree>
    <p:extLst>
      <p:ext uri="{BB962C8B-B14F-4D97-AF65-F5344CB8AC3E}">
        <p14:creationId xmlns:p14="http://schemas.microsoft.com/office/powerpoint/2010/main" val="372684377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88DB4-F10D-4BDE-9613-43C2F8435C2B}"/>
              </a:ext>
            </a:extLst>
          </p:cNvPr>
          <p:cNvSpPr/>
          <p:nvPr/>
        </p:nvSpPr>
        <p:spPr>
          <a:xfrm>
            <a:off x="1333500" y="1477572"/>
            <a:ext cx="647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D199-BBF7-43E5-AB06-A563794B5BC1}"/>
              </a:ext>
            </a:extLst>
          </p:cNvPr>
          <p:cNvSpPr/>
          <p:nvPr/>
        </p:nvSpPr>
        <p:spPr>
          <a:xfrm>
            <a:off x="152400" y="1123950"/>
            <a:ext cx="8839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	</a:t>
            </a:r>
            <a:r>
              <a:rPr lang="en-US" b="1" i="1" dirty="0" err="1"/>
              <a:t>Culori</a:t>
            </a:r>
            <a:r>
              <a:rPr lang="en-US" dirty="0"/>
              <a:t> – </a:t>
            </a:r>
            <a:r>
              <a:rPr lang="en-US" dirty="0" err="1"/>
              <a:t>brandul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un set de </a:t>
            </a:r>
            <a:r>
              <a:rPr lang="en-US" dirty="0" err="1"/>
              <a:t>culori</a:t>
            </a:r>
            <a:r>
              <a:rPr lang="en-US" dirty="0"/>
              <a:t> </a:t>
            </a:r>
            <a:r>
              <a:rPr lang="en-US" dirty="0" err="1"/>
              <a:t>menite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construiască</a:t>
            </a:r>
            <a:r>
              <a:rPr lang="en-US" dirty="0"/>
              <a:t> </a:t>
            </a:r>
            <a:r>
              <a:rPr lang="en-US" dirty="0" err="1"/>
              <a:t>personalitatea</a:t>
            </a:r>
            <a:r>
              <a:rPr lang="en-US" dirty="0"/>
              <a:t> de brand,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diferențieze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participe</a:t>
            </a:r>
            <a:r>
              <a:rPr lang="en-US" dirty="0"/>
              <a:t> la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imaginii</a:t>
            </a:r>
            <a:r>
              <a:rPr lang="en-US" dirty="0"/>
              <a:t> de brand. </a:t>
            </a:r>
          </a:p>
          <a:p>
            <a:pPr algn="just"/>
            <a:r>
              <a:rPr lang="en-US" dirty="0"/>
              <a:t>  </a:t>
            </a:r>
          </a:p>
          <a:p>
            <a:pPr algn="just"/>
            <a:r>
              <a:rPr lang="en-US" b="1" i="1" dirty="0"/>
              <a:t>	Layout-</a:t>
            </a:r>
            <a:r>
              <a:rPr lang="en-US" b="1" i="1" dirty="0" err="1"/>
              <a:t>uri</a:t>
            </a:r>
            <a:r>
              <a:rPr lang="en-US" dirty="0"/>
              <a:t> –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gândite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layout-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menite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ilustreze</a:t>
            </a:r>
            <a:r>
              <a:rPr lang="en-US" dirty="0"/>
              <a:t> o imagine </a:t>
            </a:r>
            <a:r>
              <a:rPr lang="en-US" dirty="0" err="1"/>
              <a:t>unitară</a:t>
            </a:r>
            <a:r>
              <a:rPr lang="en-US" dirty="0"/>
              <a:t>: layout de </a:t>
            </a:r>
            <a:r>
              <a:rPr lang="en-US" dirty="0" err="1"/>
              <a:t>cărți</a:t>
            </a:r>
            <a:r>
              <a:rPr lang="en-US" dirty="0"/>
              <a:t> de </a:t>
            </a:r>
            <a:r>
              <a:rPr lang="en-US" dirty="0" err="1"/>
              <a:t>vizită</a:t>
            </a:r>
            <a:r>
              <a:rPr lang="en-US" dirty="0"/>
              <a:t>, de </a:t>
            </a:r>
            <a:r>
              <a:rPr lang="en-US" dirty="0" err="1"/>
              <a:t>documente</a:t>
            </a:r>
            <a:r>
              <a:rPr lang="en-US" dirty="0"/>
              <a:t> word, excel, power point, </a:t>
            </a:r>
            <a:r>
              <a:rPr lang="en-US" dirty="0" err="1"/>
              <a:t>semnătura</a:t>
            </a:r>
            <a:r>
              <a:rPr lang="en-US" dirty="0"/>
              <a:t> de email etc.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unitară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întări</a:t>
            </a:r>
            <a:r>
              <a:rPr lang="en-US" dirty="0"/>
              <a:t> brand-ul. </a:t>
            </a:r>
          </a:p>
          <a:p>
            <a:pPr algn="just"/>
            <a:r>
              <a:rPr lang="en-US" dirty="0"/>
              <a:t>  </a:t>
            </a:r>
          </a:p>
          <a:p>
            <a:pPr algn="just"/>
            <a:r>
              <a:rPr lang="en-US" b="1" dirty="0"/>
              <a:t>	</a:t>
            </a:r>
            <a:r>
              <a:rPr lang="en-US" b="1" i="1" dirty="0" err="1"/>
              <a:t>Fotografii</a:t>
            </a:r>
            <a:r>
              <a:rPr lang="en-US" b="1" i="1" dirty="0"/>
              <a:t> </a:t>
            </a:r>
            <a:r>
              <a:rPr lang="en-US" dirty="0"/>
              <a:t>– </a:t>
            </a: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grafic</a:t>
            </a:r>
            <a:r>
              <a:rPr lang="en-US" dirty="0"/>
              <a:t> de </a:t>
            </a:r>
            <a:r>
              <a:rPr lang="en-US" dirty="0" err="1"/>
              <a:t>utilizare</a:t>
            </a:r>
            <a:r>
              <a:rPr lang="en-US" dirty="0"/>
              <a:t> a </a:t>
            </a:r>
            <a:r>
              <a:rPr lang="en-US" dirty="0" err="1"/>
              <a:t>fotografiilor</a:t>
            </a:r>
            <a:r>
              <a:rPr lang="en-US" dirty="0"/>
              <a:t> (layout-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menite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diferențieze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lumina</a:t>
            </a:r>
            <a:r>
              <a:rPr lang="en-US" dirty="0"/>
              <a:t> </a:t>
            </a:r>
            <a:r>
              <a:rPr lang="en-US" dirty="0" err="1"/>
              <a:t>mesajele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fotografie</a:t>
            </a:r>
            <a:r>
              <a:rPr lang="en-US" dirty="0"/>
              <a:t>).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stabilească</a:t>
            </a:r>
            <a:r>
              <a:rPr lang="en-US" dirty="0"/>
              <a:t> un set de reguli </a:t>
            </a:r>
            <a:r>
              <a:rPr lang="en-US" dirty="0" err="1"/>
              <a:t>după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fotografieze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facă</a:t>
            </a:r>
            <a:r>
              <a:rPr lang="en-US" dirty="0"/>
              <a:t> </a:t>
            </a:r>
            <a:r>
              <a:rPr lang="en-US" dirty="0" err="1"/>
              <a:t>selecția</a:t>
            </a:r>
            <a:r>
              <a:rPr lang="en-US" dirty="0"/>
              <a:t> </a:t>
            </a:r>
            <a:r>
              <a:rPr lang="en-US" dirty="0" err="1"/>
              <a:t>fotografiilor</a:t>
            </a:r>
            <a:r>
              <a:rPr lang="en-US" dirty="0"/>
              <a:t> de </a:t>
            </a:r>
            <a:r>
              <a:rPr lang="en-US" dirty="0" err="1"/>
              <a:t>stoc</a:t>
            </a:r>
            <a:r>
              <a:rPr lang="en-US" dirty="0"/>
              <a:t> (</a:t>
            </a:r>
            <a:r>
              <a:rPr lang="en-US" dirty="0" err="1"/>
              <a:t>culori</a:t>
            </a:r>
            <a:r>
              <a:rPr lang="en-US" dirty="0"/>
              <a:t>, </a:t>
            </a:r>
            <a:r>
              <a:rPr lang="en-US" dirty="0" err="1"/>
              <a:t>atmosferă</a:t>
            </a:r>
            <a:r>
              <a:rPr lang="en-US" dirty="0"/>
              <a:t>,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cuprinse</a:t>
            </a:r>
            <a:r>
              <a:rPr lang="en-US" dirty="0"/>
              <a:t> etc.). </a:t>
            </a:r>
          </a:p>
          <a:p>
            <a:pPr algn="just"/>
            <a:r>
              <a:rPr lang="en-US" dirty="0"/>
              <a:t>  </a:t>
            </a:r>
          </a:p>
          <a:p>
            <a:pPr algn="just"/>
            <a:r>
              <a:rPr lang="en-US" b="1" dirty="0"/>
              <a:t>	</a:t>
            </a:r>
            <a:r>
              <a:rPr lang="en-US" b="1" i="1" dirty="0"/>
              <a:t>Style guide </a:t>
            </a:r>
            <a:r>
              <a:rPr lang="en-US" dirty="0"/>
              <a:t>– document care </a:t>
            </a:r>
            <a:r>
              <a:rPr lang="en-US" dirty="0" err="1"/>
              <a:t>clarifica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elementele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sus. </a:t>
            </a:r>
            <a:r>
              <a:rPr lang="en-US" dirty="0" err="1"/>
              <a:t>Exemplifica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cum se </a:t>
            </a:r>
            <a:r>
              <a:rPr lang="en-US" dirty="0" err="1"/>
              <a:t>folosește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cum nu se </a:t>
            </a:r>
            <a:r>
              <a:rPr lang="en-US" dirty="0" err="1"/>
              <a:t>folosește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document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ca un </a:t>
            </a:r>
            <a:r>
              <a:rPr lang="en-US" dirty="0" err="1"/>
              <a:t>ghid</a:t>
            </a:r>
            <a:r>
              <a:rPr lang="en-US" dirty="0"/>
              <a:t> intern,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furnizorii</a:t>
            </a:r>
            <a:r>
              <a:rPr lang="en-US" dirty="0"/>
              <a:t> </a:t>
            </a:r>
            <a:r>
              <a:rPr lang="en-US" dirty="0" err="1"/>
              <a:t>viitori</a:t>
            </a:r>
            <a:r>
              <a:rPr lang="en-US" dirty="0"/>
              <a:t>, fie </a:t>
            </a:r>
            <a:r>
              <a:rPr lang="en-US" dirty="0" err="1"/>
              <a:t>că</a:t>
            </a:r>
            <a:r>
              <a:rPr lang="en-US" dirty="0"/>
              <a:t> ne </a:t>
            </a:r>
            <a:r>
              <a:rPr lang="en-US" dirty="0" err="1"/>
              <a:t>referim</a:t>
            </a:r>
            <a:r>
              <a:rPr lang="en-US" dirty="0"/>
              <a:t> la design </a:t>
            </a:r>
            <a:r>
              <a:rPr lang="en-US" dirty="0" err="1"/>
              <a:t>sau</a:t>
            </a:r>
            <a:r>
              <a:rPr lang="en-US" dirty="0"/>
              <a:t> la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tipărite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37168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EEDA72-CDC0-4AF4-A974-831053618842}"/>
              </a:ext>
            </a:extLst>
          </p:cNvPr>
          <p:cNvSpPr/>
          <p:nvPr/>
        </p:nvSpPr>
        <p:spPr>
          <a:xfrm>
            <a:off x="381000" y="162335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Este important ca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păstrarea</a:t>
            </a:r>
            <a:r>
              <a:rPr lang="en-US" dirty="0"/>
              <a:t> </a:t>
            </a:r>
            <a:r>
              <a:rPr lang="en-US" dirty="0" err="1"/>
              <a:t>coerenței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recognoscibilitatii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. </a:t>
            </a:r>
            <a:r>
              <a:rPr lang="en-US" dirty="0" err="1"/>
              <a:t>Succesul</a:t>
            </a:r>
            <a:r>
              <a:rPr lang="en-US" dirty="0"/>
              <a:t> de </a:t>
            </a:r>
            <a:r>
              <a:rPr lang="en-US" dirty="0" err="1"/>
              <a:t>exprimare</a:t>
            </a:r>
            <a:r>
              <a:rPr lang="en-US" dirty="0"/>
              <a:t> al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condiționat</a:t>
            </a:r>
            <a:r>
              <a:rPr lang="en-US" dirty="0"/>
              <a:t> de </a:t>
            </a:r>
            <a:r>
              <a:rPr lang="en-US" dirty="0" err="1"/>
              <a:t>gradul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reușim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creăm</a:t>
            </a:r>
            <a:r>
              <a:rPr lang="en-US" dirty="0"/>
              <a:t> un </a:t>
            </a:r>
            <a:r>
              <a:rPr lang="en-US" dirty="0" err="1"/>
              <a:t>liant</a:t>
            </a:r>
            <a:r>
              <a:rPr lang="en-US" dirty="0"/>
              <a:t> </a:t>
            </a:r>
            <a:r>
              <a:rPr lang="en-US" dirty="0" err="1"/>
              <a:t>ferm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componentele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sus. </a:t>
            </a:r>
          </a:p>
          <a:p>
            <a:pPr algn="just"/>
            <a:r>
              <a:rPr lang="en-US" dirty="0"/>
              <a:t>  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definesc</a:t>
            </a:r>
            <a:r>
              <a:rPr lang="en-US" dirty="0"/>
              <a:t>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online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offline.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originală</a:t>
            </a:r>
            <a:r>
              <a:rPr lang="en-US" dirty="0"/>
              <a:t>, </a:t>
            </a:r>
            <a:r>
              <a:rPr lang="en-US" dirty="0" err="1"/>
              <a:t>reprezentativă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vizibilă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 cu </a:t>
            </a:r>
            <a:r>
              <a:rPr lang="en-US" dirty="0" err="1"/>
              <a:t>targetul</a:t>
            </a:r>
            <a:r>
              <a:rPr lang="en-US" dirty="0"/>
              <a:t> </a:t>
            </a:r>
            <a:r>
              <a:rPr lang="en-US" dirty="0" err="1"/>
              <a:t>căruia</a:t>
            </a:r>
            <a:r>
              <a:rPr lang="en-US" dirty="0"/>
              <a:t> </a:t>
            </a:r>
            <a:r>
              <a:rPr lang="en-US" dirty="0" err="1"/>
              <a:t>brandul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adresează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00937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3FF416-18EF-4F81-AB97-C8905859D7CF}"/>
              </a:ext>
            </a:extLst>
          </p:cNvPr>
          <p:cNvSpPr/>
          <p:nvPr/>
        </p:nvSpPr>
        <p:spPr>
          <a:xfrm>
            <a:off x="381000" y="2217807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De </a:t>
            </a:r>
            <a:r>
              <a:rPr lang="en-US" sz="4000" b="1" dirty="0" err="1"/>
              <a:t>ce</a:t>
            </a:r>
            <a:r>
              <a:rPr lang="en-US" sz="4000" b="1" dirty="0"/>
              <a:t> </a:t>
            </a:r>
            <a:r>
              <a:rPr lang="en-US" sz="4000" b="1" dirty="0" err="1"/>
              <a:t>este</a:t>
            </a:r>
            <a:r>
              <a:rPr lang="en-US" sz="4000" b="1" dirty="0"/>
              <a:t> </a:t>
            </a:r>
            <a:r>
              <a:rPr lang="en-US" sz="4000" b="1" dirty="0" err="1"/>
              <a:t>importantă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118183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157F87-ED82-4326-ABF8-DFC444C7651A}"/>
              </a:ext>
            </a:extLst>
          </p:cNvPr>
          <p:cNvSpPr/>
          <p:nvPr/>
        </p:nvSpPr>
        <p:spPr>
          <a:xfrm>
            <a:off x="190500" y="1140589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	Prima </a:t>
            </a:r>
            <a:r>
              <a:rPr lang="en-US" dirty="0" err="1"/>
              <a:t>impresie</a:t>
            </a:r>
            <a:r>
              <a:rPr lang="en-US" dirty="0"/>
              <a:t> </a:t>
            </a:r>
            <a:r>
              <a:rPr lang="en-US" dirty="0" err="1"/>
              <a:t>contează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, la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business,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prima </a:t>
            </a:r>
            <a:r>
              <a:rPr lang="en-US" dirty="0" err="1"/>
              <a:t>întâlnire</a:t>
            </a:r>
            <a:r>
              <a:rPr lang="en-US" dirty="0"/>
              <a:t> a </a:t>
            </a:r>
            <a:r>
              <a:rPr lang="en-US" dirty="0" err="1"/>
              <a:t>consumatorului</a:t>
            </a:r>
            <a:r>
              <a:rPr lang="en-US" dirty="0"/>
              <a:t> cu </a:t>
            </a:r>
            <a:r>
              <a:rPr lang="en-US" dirty="0" err="1"/>
              <a:t>brandul</a:t>
            </a:r>
            <a:r>
              <a:rPr lang="en-US" dirty="0"/>
              <a:t>. Prima </a:t>
            </a:r>
            <a:r>
              <a:rPr lang="en-US" dirty="0" err="1"/>
              <a:t>impresie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genera o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viitoarei</a:t>
            </a:r>
            <a:r>
              <a:rPr lang="en-US" dirty="0"/>
              <a:t> </a:t>
            </a:r>
            <a:r>
              <a:rPr lang="en-US" dirty="0" err="1"/>
              <a:t>colaborări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</a:t>
            </a:r>
            <a:r>
              <a:rPr lang="en-US" dirty="0" err="1"/>
              <a:t>răspund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repede</a:t>
            </a:r>
            <a:r>
              <a:rPr lang="en-US" dirty="0"/>
              <a:t> </a:t>
            </a:r>
            <a:r>
              <a:rPr lang="en-US" dirty="0" err="1"/>
              <a:t>comunicării</a:t>
            </a:r>
            <a:r>
              <a:rPr lang="en-US" dirty="0"/>
              <a:t> </a:t>
            </a:r>
            <a:r>
              <a:rPr lang="en-US" dirty="0" err="1"/>
              <a:t>vizuale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detrimentul</a:t>
            </a:r>
            <a:r>
              <a:rPr lang="en-US" dirty="0"/>
              <a:t> </a:t>
            </a:r>
            <a:r>
              <a:rPr lang="en-US" dirty="0" err="1"/>
              <a:t>celei</a:t>
            </a:r>
            <a:r>
              <a:rPr lang="en-US" dirty="0"/>
              <a:t> auditive, </a:t>
            </a:r>
            <a:r>
              <a:rPr lang="en-US" dirty="0" err="1"/>
              <a:t>și</a:t>
            </a:r>
            <a:r>
              <a:rPr lang="en-US" dirty="0"/>
              <a:t>, implicit,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un </a:t>
            </a: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puternic</a:t>
            </a:r>
            <a:r>
              <a:rPr lang="en-US" dirty="0"/>
              <a:t>.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are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poziționa</a:t>
            </a:r>
            <a:r>
              <a:rPr lang="en-US" dirty="0"/>
              <a:t> pe </a:t>
            </a:r>
            <a:r>
              <a:rPr lang="en-US" dirty="0" err="1"/>
              <a:t>piață</a:t>
            </a:r>
            <a:r>
              <a:rPr lang="en-US" dirty="0"/>
              <a:t> un brand </a:t>
            </a:r>
            <a:r>
              <a:rPr lang="en-US" dirty="0" err="1"/>
              <a:t>și</a:t>
            </a:r>
            <a:r>
              <a:rPr lang="en-US" dirty="0"/>
              <a:t> de a-l </a:t>
            </a:r>
            <a:r>
              <a:rPr lang="en-US" dirty="0" err="1"/>
              <a:t>diferenția</a:t>
            </a:r>
            <a:r>
              <a:rPr lang="en-US" dirty="0"/>
              <a:t> de </a:t>
            </a:r>
            <a:r>
              <a:rPr lang="en-US" dirty="0" err="1"/>
              <a:t>competitori</a:t>
            </a:r>
            <a:r>
              <a:rPr lang="en-US" dirty="0"/>
              <a:t>,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credibilitate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reușește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rămână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mintea</a:t>
            </a:r>
            <a:r>
              <a:rPr lang="en-US" dirty="0"/>
              <a:t> </a:t>
            </a:r>
            <a:r>
              <a:rPr lang="en-US" dirty="0" err="1"/>
              <a:t>consumatorului</a:t>
            </a:r>
            <a:r>
              <a:rPr lang="en-US" dirty="0"/>
              <a:t>.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public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înțeleagă</a:t>
            </a:r>
            <a:r>
              <a:rPr lang="en-US" dirty="0"/>
              <a:t> </a:t>
            </a:r>
            <a:r>
              <a:rPr lang="en-US" dirty="0" err="1"/>
              <a:t>brandul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îndrăgească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construită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concordanță</a:t>
            </a:r>
            <a:r>
              <a:rPr lang="en-US" dirty="0"/>
              <a:t> cu </a:t>
            </a:r>
            <a:r>
              <a:rPr lang="en-US" dirty="0" err="1"/>
              <a:t>elementele</a:t>
            </a:r>
            <a:r>
              <a:rPr lang="en-US" dirty="0"/>
              <a:t> de brand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publicul</a:t>
            </a:r>
            <a:r>
              <a:rPr lang="en-US" dirty="0"/>
              <a:t> pe care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servește</a:t>
            </a:r>
            <a:r>
              <a:rPr lang="en-US" dirty="0"/>
              <a:t>. Logo-ul,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a </a:t>
            </a:r>
            <a:r>
              <a:rPr lang="en-US" dirty="0" err="1"/>
              <a:t>identității</a:t>
            </a:r>
            <a:r>
              <a:rPr lang="en-US" dirty="0"/>
              <a:t> </a:t>
            </a:r>
            <a:r>
              <a:rPr lang="en-US" dirty="0" err="1"/>
              <a:t>vizuale</a:t>
            </a:r>
            <a:r>
              <a:rPr lang="en-US" dirty="0"/>
              <a:t>,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construi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Fonturile</a:t>
            </a:r>
            <a:r>
              <a:rPr lang="en-US" dirty="0"/>
              <a:t>, </a:t>
            </a:r>
            <a:r>
              <a:rPr lang="en-US" dirty="0" err="1"/>
              <a:t>culorile</a:t>
            </a:r>
            <a:r>
              <a:rPr lang="en-US" dirty="0"/>
              <a:t>, </a:t>
            </a:r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geometrice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alege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reflecte</a:t>
            </a:r>
            <a:r>
              <a:rPr lang="en-US" dirty="0"/>
              <a:t> </a:t>
            </a:r>
            <a:r>
              <a:rPr lang="en-US" dirty="0" err="1"/>
              <a:t>caracterul</a:t>
            </a:r>
            <a:r>
              <a:rPr lang="en-US" dirty="0"/>
              <a:t> </a:t>
            </a:r>
            <a:r>
              <a:rPr lang="en-US" dirty="0" err="1"/>
              <a:t>brandului</a:t>
            </a:r>
            <a:r>
              <a:rPr lang="en-US" dirty="0"/>
              <a:t>.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reprezentare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armonie</a:t>
            </a:r>
            <a:r>
              <a:rPr lang="en-US" dirty="0"/>
              <a:t>, o </a:t>
            </a:r>
            <a:r>
              <a:rPr lang="en-US" dirty="0" err="1"/>
              <a:t>legătură</a:t>
            </a:r>
            <a:r>
              <a:rPr lang="en-US" dirty="0"/>
              <a:t> </a:t>
            </a:r>
            <a:r>
              <a:rPr lang="en-US" dirty="0" err="1"/>
              <a:t>firească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1341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E5035-C468-4FB5-8993-E250835FB27F}"/>
              </a:ext>
            </a:extLst>
          </p:cNvPr>
          <p:cNvSpPr/>
          <p:nvPr/>
        </p:nvSpPr>
        <p:spPr>
          <a:xfrm>
            <a:off x="228600" y="1371422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Cu </a:t>
            </a:r>
            <a:r>
              <a:rPr lang="en-US" dirty="0" err="1"/>
              <a:t>toții</a:t>
            </a:r>
            <a:r>
              <a:rPr lang="en-US" dirty="0"/>
              <a:t> ne </a:t>
            </a:r>
            <a:r>
              <a:rPr lang="en-US" dirty="0" err="1"/>
              <a:t>dorim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fim</a:t>
            </a:r>
            <a:r>
              <a:rPr lang="en-US" dirty="0"/>
              <a:t> </a:t>
            </a:r>
            <a:r>
              <a:rPr lang="en-US" dirty="0" err="1"/>
              <a:t>unici</a:t>
            </a:r>
            <a:r>
              <a:rPr lang="en-US" dirty="0"/>
              <a:t>.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raționament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întâlnit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construirea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brand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dorește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perceput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competiție</a:t>
            </a:r>
            <a:r>
              <a:rPr lang="en-US" dirty="0"/>
              <a:t>. Ca o </a:t>
            </a:r>
            <a:r>
              <a:rPr lang="en-US" dirty="0" err="1"/>
              <a:t>paralelă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cunoști</a:t>
            </a:r>
            <a:r>
              <a:rPr lang="en-US" dirty="0"/>
              <a:t> o </a:t>
            </a:r>
            <a:r>
              <a:rPr lang="en-US" dirty="0" err="1"/>
              <a:t>persoană</a:t>
            </a:r>
            <a:r>
              <a:rPr lang="en-US" dirty="0"/>
              <a:t>,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reții</a:t>
            </a:r>
            <a:r>
              <a:rPr lang="en-US" dirty="0"/>
              <a:t> </a:t>
            </a:r>
            <a:r>
              <a:rPr lang="en-US" dirty="0" err="1"/>
              <a:t>chipul</a:t>
            </a:r>
            <a:r>
              <a:rPr lang="en-US" dirty="0"/>
              <a:t>. </a:t>
            </a:r>
            <a:r>
              <a:rPr lang="en-US" dirty="0" err="1"/>
              <a:t>Deseori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</a:t>
            </a:r>
            <a:r>
              <a:rPr lang="en-US" dirty="0" err="1"/>
              <a:t>îți</a:t>
            </a:r>
            <a:r>
              <a:rPr lang="en-US" dirty="0"/>
              <a:t> </a:t>
            </a:r>
            <a:r>
              <a:rPr lang="en-US" dirty="0" err="1"/>
              <a:t>amintești</a:t>
            </a:r>
            <a:r>
              <a:rPr lang="en-US" dirty="0"/>
              <a:t> </a:t>
            </a:r>
            <a:r>
              <a:rPr lang="en-US" dirty="0" err="1"/>
              <a:t>înfățișarea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uităm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, </a:t>
            </a:r>
            <a:r>
              <a:rPr lang="en-US" dirty="0" err="1"/>
              <a:t>oamenii</a:t>
            </a:r>
            <a:r>
              <a:rPr lang="en-US" dirty="0"/>
              <a:t> au </a:t>
            </a:r>
            <a:r>
              <a:rPr lang="en-US" dirty="0" err="1"/>
              <a:t>tendința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formeze</a:t>
            </a:r>
            <a:r>
              <a:rPr lang="en-US" dirty="0"/>
              <a:t> o </a:t>
            </a:r>
            <a:r>
              <a:rPr lang="en-US" dirty="0" err="1"/>
              <a:t>părere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cine </a:t>
            </a:r>
            <a:r>
              <a:rPr lang="en-US" dirty="0" err="1"/>
              <a:t>ești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poți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audă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ai de </a:t>
            </a:r>
            <a:r>
              <a:rPr lang="en-US" dirty="0" err="1"/>
              <a:t>zis</a:t>
            </a:r>
            <a:r>
              <a:rPr lang="en-US" dirty="0"/>
              <a:t>. Ca </a:t>
            </a:r>
            <a:r>
              <a:rPr lang="en-US" dirty="0" err="1"/>
              <a:t>atare</a:t>
            </a:r>
            <a:r>
              <a:rPr lang="en-US" dirty="0"/>
              <a:t>,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brand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funcționare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necruțător</a:t>
            </a:r>
            <a:r>
              <a:rPr lang="en-US" dirty="0"/>
              <a:t> cu </a:t>
            </a:r>
            <a:r>
              <a:rPr lang="en-US" dirty="0" err="1"/>
              <a:t>chipurile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,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pățește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„</a:t>
            </a:r>
            <a:r>
              <a:rPr lang="en-US" dirty="0" err="1"/>
              <a:t>chipul</a:t>
            </a:r>
            <a:r>
              <a:rPr lang="en-US" dirty="0"/>
              <a:t> </a:t>
            </a:r>
            <a:r>
              <a:rPr lang="en-US" dirty="0" err="1"/>
              <a:t>brandului</a:t>
            </a:r>
            <a:r>
              <a:rPr lang="en-US" dirty="0"/>
              <a:t>” (</a:t>
            </a:r>
            <a:r>
              <a:rPr lang="en-US" dirty="0" err="1"/>
              <a:t>identitate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). </a:t>
            </a:r>
            <a:r>
              <a:rPr lang="en-US" dirty="0" err="1"/>
              <a:t>Așa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din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,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identitate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are </a:t>
            </a:r>
            <a:r>
              <a:rPr lang="en-US" dirty="0" err="1"/>
              <a:t>nevoie</a:t>
            </a:r>
            <a:r>
              <a:rPr lang="en-US" dirty="0"/>
              <a:t> de o „</a:t>
            </a:r>
            <a:r>
              <a:rPr lang="en-US" dirty="0" err="1"/>
              <a:t>operatie</a:t>
            </a:r>
            <a:r>
              <a:rPr lang="en-US" dirty="0"/>
              <a:t> </a:t>
            </a:r>
            <a:r>
              <a:rPr lang="en-US" dirty="0" err="1"/>
              <a:t>estetica</a:t>
            </a:r>
            <a:r>
              <a:rPr lang="en-US" dirty="0"/>
              <a:t>”. </a:t>
            </a:r>
            <a:r>
              <a:rPr lang="en-US" dirty="0" err="1"/>
              <a:t>Lucrul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l-au </a:t>
            </a:r>
            <a:r>
              <a:rPr lang="en-US" dirty="0" err="1"/>
              <a:t>înțeles</a:t>
            </a:r>
            <a:r>
              <a:rPr lang="en-US" dirty="0"/>
              <a:t> </a:t>
            </a:r>
            <a:r>
              <a:rPr lang="en-US" dirty="0" err="1"/>
              <a:t>marile</a:t>
            </a:r>
            <a:r>
              <a:rPr lang="en-US" dirty="0"/>
              <a:t> brand-</a:t>
            </a:r>
            <a:r>
              <a:rPr lang="en-US" dirty="0" err="1"/>
              <a:t>uri</a:t>
            </a:r>
            <a:r>
              <a:rPr lang="en-US" dirty="0"/>
              <a:t> care au </a:t>
            </a:r>
            <a:r>
              <a:rPr lang="en-US" dirty="0" err="1"/>
              <a:t>rezistat</a:t>
            </a:r>
            <a:r>
              <a:rPr lang="en-US" dirty="0"/>
              <a:t> </a:t>
            </a:r>
            <a:r>
              <a:rPr lang="en-US" dirty="0" err="1"/>
              <a:t>deceniilor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ne-au </a:t>
            </a:r>
            <a:r>
              <a:rPr lang="en-US" dirty="0" err="1"/>
              <a:t>dat</a:t>
            </a:r>
            <a:r>
              <a:rPr lang="en-US" dirty="0"/>
              <a:t> o </a:t>
            </a:r>
            <a:r>
              <a:rPr lang="en-US" dirty="0" err="1"/>
              <a:t>lecție</a:t>
            </a:r>
            <a:r>
              <a:rPr lang="en-US" dirty="0"/>
              <a:t> de </a:t>
            </a:r>
            <a:r>
              <a:rPr lang="en-US" dirty="0" err="1"/>
              <a:t>supraviețuire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oceanul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înoată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91257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E76526-A526-444A-91CC-90B82E23257A}"/>
              </a:ext>
            </a:extLst>
          </p:cNvPr>
          <p:cNvSpPr/>
          <p:nvPr/>
        </p:nvSpPr>
        <p:spPr>
          <a:xfrm>
            <a:off x="1777261" y="2217807"/>
            <a:ext cx="5589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 </a:t>
            </a:r>
            <a:r>
              <a:rPr lang="en-US" sz="4000" b="1" dirty="0"/>
              <a:t>Logo-ul </a:t>
            </a:r>
            <a:r>
              <a:rPr lang="en-US" sz="4000" b="1" dirty="0" err="1"/>
              <a:t>și</a:t>
            </a:r>
            <a:r>
              <a:rPr lang="en-US" sz="4000" b="1" dirty="0"/>
              <a:t> </a:t>
            </a:r>
            <a:r>
              <a:rPr lang="en-US" sz="4000" b="1" dirty="0" err="1"/>
              <a:t>importanța</a:t>
            </a:r>
            <a:r>
              <a:rPr lang="en-US" sz="4000" b="1" dirty="0"/>
              <a:t> </a:t>
            </a:r>
            <a:r>
              <a:rPr lang="en-US" sz="4000" b="1" dirty="0" err="1"/>
              <a:t>lui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7064939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246016-7675-4B91-85B1-92B439627A80}"/>
              </a:ext>
            </a:extLst>
          </p:cNvPr>
          <p:cNvSpPr/>
          <p:nvPr/>
        </p:nvSpPr>
        <p:spPr>
          <a:xfrm>
            <a:off x="304800" y="1256005"/>
            <a:ext cx="8458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Logo-ul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important instrument al </a:t>
            </a:r>
            <a:r>
              <a:rPr lang="en-US" dirty="0" err="1"/>
              <a:t>identitătii</a:t>
            </a:r>
            <a:r>
              <a:rPr lang="en-US" dirty="0"/>
              <a:t> </a:t>
            </a:r>
            <a:r>
              <a:rPr lang="en-US" dirty="0" err="1"/>
              <a:t>vizuale</a:t>
            </a:r>
            <a:r>
              <a:rPr lang="en-US" dirty="0"/>
              <a:t>.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identitate</a:t>
            </a:r>
            <a:r>
              <a:rPr lang="en-US" dirty="0"/>
              <a:t> a </a:t>
            </a:r>
            <a:r>
              <a:rPr lang="en-US" dirty="0" err="1"/>
              <a:t>brandului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concentrată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reprezentare</a:t>
            </a:r>
            <a:r>
              <a:rPr lang="en-US" dirty="0"/>
              <a:t> </a:t>
            </a:r>
            <a:r>
              <a:rPr lang="en-US" dirty="0" err="1"/>
              <a:t>grafică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are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cu </a:t>
            </a:r>
            <a:r>
              <a:rPr lang="en-US" dirty="0" err="1"/>
              <a:t>profunzime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manieră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concentrată</a:t>
            </a:r>
            <a:r>
              <a:rPr lang="en-US" dirty="0"/>
              <a:t>. Fie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de o </a:t>
            </a:r>
            <a:r>
              <a:rPr lang="en-US" dirty="0" err="1"/>
              <a:t>plantă</a:t>
            </a:r>
            <a:r>
              <a:rPr lang="en-US" dirty="0"/>
              <a:t>, un animal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obiect</a:t>
            </a:r>
            <a:r>
              <a:rPr lang="en-US" dirty="0"/>
              <a:t>, logo-ul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alcătuiesc</a:t>
            </a:r>
            <a:r>
              <a:rPr lang="en-US" dirty="0"/>
              <a:t>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factor pe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căruia</a:t>
            </a:r>
            <a:r>
              <a:rPr lang="en-US" dirty="0"/>
              <a:t> se face </a:t>
            </a:r>
            <a:r>
              <a:rPr lang="en-US" dirty="0" err="1"/>
              <a:t>diferențierea</a:t>
            </a:r>
            <a:r>
              <a:rPr lang="en-US" dirty="0"/>
              <a:t>. Este </a:t>
            </a:r>
            <a:r>
              <a:rPr lang="en-US" dirty="0" err="1"/>
              <a:t>evidentă</a:t>
            </a:r>
            <a:r>
              <a:rPr lang="en-US" dirty="0"/>
              <a:t> </a:t>
            </a: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un logo bine </a:t>
            </a:r>
            <a:r>
              <a:rPr lang="en-US" dirty="0" err="1"/>
              <a:t>realizat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atragă</a:t>
            </a:r>
            <a:r>
              <a:rPr lang="en-US" dirty="0"/>
              <a:t> </a:t>
            </a:r>
            <a:r>
              <a:rPr lang="en-US" dirty="0" err="1"/>
              <a:t>clienți</a:t>
            </a:r>
            <a:r>
              <a:rPr lang="en-US" dirty="0"/>
              <a:t>, pe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lipsit</a:t>
            </a:r>
            <a:r>
              <a:rPr lang="en-US" dirty="0"/>
              <a:t> de </a:t>
            </a:r>
            <a:r>
              <a:rPr lang="en-US" dirty="0" err="1"/>
              <a:t>originalitate</a:t>
            </a:r>
            <a:r>
              <a:rPr lang="en-US" dirty="0"/>
              <a:t>, superficial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de prost gust,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plasa</a:t>
            </a:r>
            <a:r>
              <a:rPr lang="en-US" dirty="0"/>
              <a:t> </a:t>
            </a:r>
            <a:r>
              <a:rPr lang="en-US" dirty="0" err="1"/>
              <a:t>subiectul</a:t>
            </a:r>
            <a:r>
              <a:rPr lang="en-US" dirty="0"/>
              <a:t> </a:t>
            </a:r>
            <a:r>
              <a:rPr lang="en-US" dirty="0" err="1"/>
              <a:t>reprezentat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zonă</a:t>
            </a:r>
            <a:r>
              <a:rPr lang="en-US" dirty="0"/>
              <a:t> </a:t>
            </a:r>
            <a:r>
              <a:rPr lang="en-US" dirty="0" err="1"/>
              <a:t>gri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dezagreabilă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consecintă</a:t>
            </a:r>
            <a:r>
              <a:rPr lang="en-US" dirty="0"/>
              <a:t>, </a:t>
            </a:r>
            <a:r>
              <a:rPr lang="en-US" dirty="0" err="1"/>
              <a:t>brandul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imaginea</a:t>
            </a:r>
            <a:r>
              <a:rPr lang="en-US" dirty="0"/>
              <a:t> de </a:t>
            </a:r>
            <a:r>
              <a:rPr lang="en-US" dirty="0" err="1"/>
              <a:t>ansamblu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organizații</a:t>
            </a:r>
            <a:r>
              <a:rPr lang="en-US" dirty="0"/>
              <a:t>, </a:t>
            </a:r>
            <a:r>
              <a:rPr lang="en-US" dirty="0" err="1"/>
              <a:t>produs</a:t>
            </a:r>
            <a:r>
              <a:rPr lang="en-US" dirty="0"/>
              <a:t>, </a:t>
            </a:r>
            <a:r>
              <a:rPr lang="en-US" dirty="0" err="1"/>
              <a:t>serviciu</a:t>
            </a:r>
            <a:r>
              <a:rPr lang="en-US" dirty="0"/>
              <a:t>, </a:t>
            </a:r>
            <a:r>
              <a:rPr lang="en-US" dirty="0" err="1"/>
              <a:t>persoană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eveniment</a:t>
            </a:r>
            <a:r>
              <a:rPr lang="en-US" dirty="0"/>
              <a:t>, </a:t>
            </a:r>
            <a:r>
              <a:rPr lang="en-US" dirty="0" err="1"/>
              <a:t>percepută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emoțional</a:t>
            </a:r>
            <a:r>
              <a:rPr lang="en-US" dirty="0"/>
              <a:t>, </a:t>
            </a:r>
            <a:r>
              <a:rPr lang="en-US" dirty="0" err="1"/>
              <a:t>intelectual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senzorial</a:t>
            </a:r>
            <a:r>
              <a:rPr lang="en-US" dirty="0"/>
              <a:t>, la care </a:t>
            </a:r>
            <a:r>
              <a:rPr lang="en-US" dirty="0" err="1"/>
              <a:t>contribuie</a:t>
            </a:r>
            <a:r>
              <a:rPr lang="en-US" dirty="0"/>
              <a:t>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, a </a:t>
            </a:r>
            <a:r>
              <a:rPr lang="en-US" dirty="0" err="1"/>
              <a:t>cărei</a:t>
            </a:r>
            <a:r>
              <a:rPr lang="en-US" dirty="0"/>
              <a:t> prim element </a:t>
            </a:r>
            <a:r>
              <a:rPr lang="en-US" dirty="0" err="1"/>
              <a:t>este</a:t>
            </a:r>
            <a:r>
              <a:rPr lang="en-US" dirty="0"/>
              <a:t> logo-ul.  </a:t>
            </a:r>
          </a:p>
        </p:txBody>
      </p:sp>
    </p:spTree>
    <p:extLst>
      <p:ext uri="{BB962C8B-B14F-4D97-AF65-F5344CB8AC3E}">
        <p14:creationId xmlns:p14="http://schemas.microsoft.com/office/powerpoint/2010/main" val="337166778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762000" y="2294751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	 În continuare vreau să vă prezint poveștile câtorva brand-uri de renume, deoarce puțini știu că poveștile mărcilor celebre sunt în primul rând povești ale oamenilor obișnuiți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2186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685800" y="1200150"/>
            <a:ext cx="7620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Salvarea</a:t>
            </a:r>
            <a:r>
              <a:rPr lang="en-US" b="1" dirty="0"/>
              <a:t> FedEx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începutul</a:t>
            </a:r>
            <a:r>
              <a:rPr lang="en-US" dirty="0"/>
              <a:t> </a:t>
            </a:r>
            <a:r>
              <a:rPr lang="en-US" dirty="0" err="1"/>
              <a:t>anilor</a:t>
            </a:r>
            <a:r>
              <a:rPr lang="en-US" dirty="0"/>
              <a:t> '70, la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câțiva</a:t>
            </a:r>
            <a:r>
              <a:rPr lang="en-US" dirty="0"/>
              <a:t> ani de la </a:t>
            </a:r>
            <a:r>
              <a:rPr lang="en-US" dirty="0" err="1"/>
              <a:t>înființarea</a:t>
            </a:r>
            <a:r>
              <a:rPr lang="en-US" dirty="0"/>
              <a:t> FedEx, </a:t>
            </a:r>
            <a:r>
              <a:rPr lang="en-US" dirty="0" err="1"/>
              <a:t>noua</a:t>
            </a:r>
            <a:r>
              <a:rPr lang="en-US" dirty="0"/>
              <a:t> </a:t>
            </a:r>
            <a:r>
              <a:rPr lang="en-US" dirty="0" err="1"/>
              <a:t>companie</a:t>
            </a:r>
            <a:r>
              <a:rPr lang="en-US" dirty="0"/>
              <a:t> se </a:t>
            </a:r>
            <a:r>
              <a:rPr lang="en-US" dirty="0" err="1"/>
              <a:t>afla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situație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, </a:t>
            </a:r>
            <a:r>
              <a:rPr lang="en-US" dirty="0" err="1"/>
              <a:t>pierzând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un </a:t>
            </a:r>
            <a:r>
              <a:rPr lang="en-US" dirty="0" err="1"/>
              <a:t>milion</a:t>
            </a:r>
            <a:r>
              <a:rPr lang="en-US" dirty="0"/>
              <a:t> de </a:t>
            </a:r>
            <a:r>
              <a:rPr lang="en-US" dirty="0" err="1"/>
              <a:t>dolari</a:t>
            </a:r>
            <a:r>
              <a:rPr lang="en-US" dirty="0"/>
              <a:t> pe </a:t>
            </a:r>
            <a:r>
              <a:rPr lang="en-US" dirty="0" err="1"/>
              <a:t>lună</a:t>
            </a:r>
            <a:r>
              <a:rPr lang="en-US" dirty="0"/>
              <a:t>. La un moment </a:t>
            </a:r>
            <a:r>
              <a:rPr lang="en-US" dirty="0" err="1"/>
              <a:t>dat</a:t>
            </a:r>
            <a:r>
              <a:rPr lang="en-US" dirty="0"/>
              <a:t>, se </a:t>
            </a:r>
            <a:r>
              <a:rPr lang="en-US" dirty="0" err="1"/>
              <a:t>părea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îndeplini</a:t>
            </a:r>
            <a:r>
              <a:rPr lang="en-US" dirty="0"/>
              <a:t> </a:t>
            </a:r>
            <a:r>
              <a:rPr lang="en-US" dirty="0" err="1"/>
              <a:t>obligațiile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ce-și</a:t>
            </a:r>
            <a:r>
              <a:rPr lang="en-US" dirty="0"/>
              <a:t> </a:t>
            </a:r>
            <a:r>
              <a:rPr lang="en-US" dirty="0" err="1"/>
              <a:t>aștepta</a:t>
            </a:r>
            <a:r>
              <a:rPr lang="en-US" dirty="0"/>
              <a:t> </a:t>
            </a:r>
            <a:r>
              <a:rPr lang="en-US" dirty="0" err="1"/>
              <a:t>avionul</a:t>
            </a:r>
            <a:r>
              <a:rPr lang="en-US" dirty="0"/>
              <a:t>, Fred Smith, </a:t>
            </a:r>
            <a:r>
              <a:rPr lang="en-US" dirty="0" err="1"/>
              <a:t>fondatorul</a:t>
            </a:r>
            <a:r>
              <a:rPr lang="en-US" dirty="0"/>
              <a:t> </a:t>
            </a:r>
            <a:r>
              <a:rPr lang="en-US" dirty="0" err="1"/>
              <a:t>companiei</a:t>
            </a:r>
            <a:r>
              <a:rPr lang="en-US" dirty="0"/>
              <a:t>, a </a:t>
            </a:r>
            <a:r>
              <a:rPr lang="en-US" dirty="0" err="1"/>
              <a:t>urcat</a:t>
            </a:r>
            <a:r>
              <a:rPr lang="en-US" dirty="0"/>
              <a:t> </a:t>
            </a:r>
            <a:r>
              <a:rPr lang="en-US" dirty="0" err="1"/>
              <a:t>impulsiv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zbor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Las Vegas, </a:t>
            </a:r>
            <a:r>
              <a:rPr lang="en-US" dirty="0" err="1"/>
              <a:t>unde</a:t>
            </a:r>
            <a:r>
              <a:rPr lang="en-US" dirty="0"/>
              <a:t> a </a:t>
            </a:r>
            <a:r>
              <a:rPr lang="en-US" dirty="0" err="1"/>
              <a:t>câștigat</a:t>
            </a:r>
            <a:r>
              <a:rPr lang="en-US" dirty="0"/>
              <a:t> 27.000 de </a:t>
            </a:r>
            <a:r>
              <a:rPr lang="en-US" dirty="0" err="1"/>
              <a:t>dolari</a:t>
            </a:r>
            <a:r>
              <a:rPr lang="en-US" dirty="0"/>
              <a:t> la blackjack. </a:t>
            </a:r>
            <a:r>
              <a:rPr lang="en-US" dirty="0" err="1"/>
              <a:t>Compania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salvată</a:t>
            </a:r>
            <a:r>
              <a:rPr lang="en-US" dirty="0"/>
              <a:t>.</a:t>
            </a:r>
          </a:p>
          <a:p>
            <a:r>
              <a:rPr lang="en-US" dirty="0"/>
              <a:t>2.</a:t>
            </a:r>
            <a:r>
              <a:rPr lang="en-US" b="1" dirty="0"/>
              <a:t> </a:t>
            </a:r>
            <a:r>
              <a:rPr lang="en-US" b="1" dirty="0" err="1"/>
              <a:t>Mașinile</a:t>
            </a:r>
            <a:r>
              <a:rPr lang="en-US" b="1" dirty="0"/>
              <a:t> sport Lamborghini s-au </a:t>
            </a:r>
            <a:r>
              <a:rPr lang="en-US" b="1" dirty="0" err="1"/>
              <a:t>născut</a:t>
            </a:r>
            <a:r>
              <a:rPr lang="en-US" b="1" dirty="0"/>
              <a:t> </a:t>
            </a:r>
            <a:r>
              <a:rPr lang="en-US" b="1" dirty="0" err="1"/>
              <a:t>datorită</a:t>
            </a:r>
            <a:r>
              <a:rPr lang="en-US" b="1" dirty="0"/>
              <a:t> </a:t>
            </a:r>
            <a:r>
              <a:rPr lang="en-US" b="1" dirty="0" err="1"/>
              <a:t>mândriei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Enzo Ferrari</a:t>
            </a:r>
            <a:br>
              <a:rPr lang="en-US" dirty="0"/>
            </a:br>
            <a:r>
              <a:rPr lang="en-US" dirty="0"/>
              <a:t>Lamborghini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un </a:t>
            </a:r>
            <a:r>
              <a:rPr lang="en-US" dirty="0" err="1"/>
              <a:t>producător</a:t>
            </a:r>
            <a:r>
              <a:rPr lang="en-US" dirty="0"/>
              <a:t> de </a:t>
            </a:r>
            <a:r>
              <a:rPr lang="en-US" dirty="0" err="1"/>
              <a:t>tractoare</a:t>
            </a:r>
            <a:r>
              <a:rPr lang="en-US" dirty="0"/>
              <a:t>. </a:t>
            </a:r>
            <a:r>
              <a:rPr lang="en-US" dirty="0" err="1"/>
              <a:t>Proprietarul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Ferruccio</a:t>
            </a:r>
            <a:r>
              <a:rPr lang="en-US" dirty="0"/>
              <a:t> Lamborghini era </a:t>
            </a:r>
            <a:r>
              <a:rPr lang="en-US" dirty="0" err="1"/>
              <a:t>interesat</a:t>
            </a:r>
            <a:r>
              <a:rPr lang="en-US" dirty="0"/>
              <a:t> de </a:t>
            </a:r>
            <a:r>
              <a:rPr lang="en-US" dirty="0" err="1"/>
              <a:t>mașinile</a:t>
            </a:r>
            <a:r>
              <a:rPr lang="en-US" dirty="0"/>
              <a:t> de lux, </a:t>
            </a:r>
            <a:r>
              <a:rPr lang="en-US" dirty="0" err="1"/>
              <a:t>în</a:t>
            </a:r>
            <a:r>
              <a:rPr lang="en-US" dirty="0"/>
              <a:t> special de Ferrari.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făcea</a:t>
            </a:r>
            <a:r>
              <a:rPr lang="en-US" dirty="0"/>
              <a:t> o </a:t>
            </a:r>
            <a:r>
              <a:rPr lang="en-US" dirty="0" err="1"/>
              <a:t>verificare</a:t>
            </a:r>
            <a:r>
              <a:rPr lang="en-US" dirty="0"/>
              <a:t> de </a:t>
            </a:r>
            <a:r>
              <a:rPr lang="en-US" dirty="0" err="1"/>
              <a:t>rutină</a:t>
            </a:r>
            <a:r>
              <a:rPr lang="en-US" dirty="0"/>
              <a:t>, Lamborghini a </a:t>
            </a:r>
            <a:r>
              <a:rPr lang="en-US" dirty="0" err="1"/>
              <a:t>descoperit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ambreiajul</a:t>
            </a:r>
            <a:r>
              <a:rPr lang="en-US" dirty="0"/>
              <a:t> Ferrari-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era </a:t>
            </a:r>
            <a:r>
              <a:rPr lang="en-US" dirty="0" err="1"/>
              <a:t>rupt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a </a:t>
            </a:r>
            <a:r>
              <a:rPr lang="en-US" dirty="0" err="1"/>
              <a:t>observat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mașina</a:t>
            </a:r>
            <a:r>
              <a:rPr lang="en-US" dirty="0"/>
              <a:t> </a:t>
            </a:r>
            <a:r>
              <a:rPr lang="en-US" dirty="0" err="1"/>
              <a:t>folosea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ambreiaj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tractoarele</a:t>
            </a:r>
            <a:r>
              <a:rPr lang="en-US" dirty="0"/>
              <a:t> sale. </a:t>
            </a:r>
            <a:r>
              <a:rPr lang="en-US" dirty="0" err="1"/>
              <a:t>Când</a:t>
            </a:r>
            <a:r>
              <a:rPr lang="en-US" dirty="0"/>
              <a:t> a </a:t>
            </a:r>
            <a:r>
              <a:rPr lang="en-US" dirty="0" err="1"/>
              <a:t>sugerat</a:t>
            </a:r>
            <a:r>
              <a:rPr lang="en-US" dirty="0"/>
              <a:t> ca Enzo Ferrari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înlocuiască</a:t>
            </a:r>
            <a:r>
              <a:rPr lang="en-US" dirty="0"/>
              <a:t> </a:t>
            </a:r>
            <a:r>
              <a:rPr lang="en-US" dirty="0" err="1"/>
              <a:t>ambreiajul</a:t>
            </a:r>
            <a:r>
              <a:rPr lang="en-US" dirty="0"/>
              <a:t> </a:t>
            </a:r>
            <a:r>
              <a:rPr lang="en-US" dirty="0" err="1"/>
              <a:t>mașinilor</a:t>
            </a:r>
            <a:r>
              <a:rPr lang="en-US" dirty="0"/>
              <a:t> sale cu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, Ferrari l-a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afară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, </a:t>
            </a:r>
            <a:r>
              <a:rPr lang="en-US" dirty="0" err="1"/>
              <a:t>spunând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producător</a:t>
            </a:r>
            <a:r>
              <a:rPr lang="en-US" dirty="0"/>
              <a:t> de </a:t>
            </a:r>
            <a:r>
              <a:rPr lang="en-US" dirty="0" err="1"/>
              <a:t>tractoare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știe</a:t>
            </a:r>
            <a:r>
              <a:rPr lang="en-US" dirty="0"/>
              <a:t> </a:t>
            </a:r>
            <a:r>
              <a:rPr lang="en-US" dirty="0" err="1"/>
              <a:t>nimic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mașinile</a:t>
            </a:r>
            <a:r>
              <a:rPr lang="en-US" dirty="0"/>
              <a:t> de curse. </a:t>
            </a:r>
            <a:r>
              <a:rPr lang="en-US" dirty="0" err="1"/>
              <a:t>Știm</a:t>
            </a:r>
            <a:r>
              <a:rPr lang="en-US" dirty="0"/>
              <a:t> cu </a:t>
            </a:r>
            <a:r>
              <a:rPr lang="en-US" dirty="0" err="1"/>
              <a:t>toții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s-a </a:t>
            </a:r>
            <a:r>
              <a:rPr lang="en-US" dirty="0" err="1"/>
              <a:t>întâmplat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466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685800" y="1200150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BMW a </a:t>
            </a:r>
            <a:r>
              <a:rPr lang="en-US" b="1" dirty="0" err="1"/>
              <a:t>început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producă</a:t>
            </a:r>
            <a:r>
              <a:rPr lang="en-US" b="1" dirty="0"/>
              <a:t> </a:t>
            </a:r>
            <a:r>
              <a:rPr lang="en-US" b="1" dirty="0" err="1"/>
              <a:t>mașini</a:t>
            </a:r>
            <a:r>
              <a:rPr lang="en-US" b="1" dirty="0"/>
              <a:t> din </a:t>
            </a:r>
            <a:r>
              <a:rPr lang="en-US" b="1" dirty="0" err="1"/>
              <a:t>cauza</a:t>
            </a:r>
            <a:r>
              <a:rPr lang="en-US" b="1" dirty="0"/>
              <a:t> </a:t>
            </a:r>
            <a:r>
              <a:rPr lang="en-US" b="1" dirty="0" err="1"/>
              <a:t>înfrângerii</a:t>
            </a:r>
            <a:r>
              <a:rPr lang="en-US" b="1" dirty="0"/>
              <a:t> </a:t>
            </a:r>
            <a:r>
              <a:rPr lang="en-US" b="1" dirty="0" err="1"/>
              <a:t>Germaniei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Primul</a:t>
            </a:r>
            <a:r>
              <a:rPr lang="en-US" b="1" dirty="0"/>
              <a:t> </a:t>
            </a:r>
            <a:r>
              <a:rPr lang="en-US" b="1" dirty="0" err="1"/>
              <a:t>Război</a:t>
            </a:r>
            <a:r>
              <a:rPr lang="en-US" b="1" dirty="0"/>
              <a:t> Mondial</a:t>
            </a:r>
            <a:br>
              <a:rPr lang="en-US" dirty="0"/>
            </a:br>
            <a:r>
              <a:rPr lang="en-US" dirty="0"/>
              <a:t>BMW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o </a:t>
            </a:r>
            <a:r>
              <a:rPr lang="en-US" dirty="0" err="1"/>
              <a:t>companie</a:t>
            </a:r>
            <a:r>
              <a:rPr lang="en-US" dirty="0"/>
              <a:t> de </a:t>
            </a:r>
            <a:r>
              <a:rPr lang="en-US" dirty="0" err="1"/>
              <a:t>avioane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înfrângerea</a:t>
            </a:r>
            <a:r>
              <a:rPr lang="en-US" dirty="0"/>
              <a:t> </a:t>
            </a:r>
            <a:r>
              <a:rPr lang="en-US" dirty="0" err="1"/>
              <a:t>Germaniei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Război</a:t>
            </a:r>
            <a:r>
              <a:rPr lang="en-US" dirty="0"/>
              <a:t> Mondial,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companiile</a:t>
            </a:r>
            <a:r>
              <a:rPr lang="en-US" dirty="0"/>
              <a:t> </a:t>
            </a:r>
            <a:r>
              <a:rPr lang="en-US" dirty="0" err="1"/>
              <a:t>producătoare</a:t>
            </a:r>
            <a:r>
              <a:rPr lang="en-US" dirty="0"/>
              <a:t> de </a:t>
            </a:r>
            <a:r>
              <a:rPr lang="en-US" dirty="0" err="1"/>
              <a:t>aeronave</a:t>
            </a:r>
            <a:r>
              <a:rPr lang="en-US" dirty="0"/>
              <a:t> au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înceteze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ca </a:t>
            </a:r>
            <a:r>
              <a:rPr lang="en-US" dirty="0" err="1"/>
              <a:t>parte</a:t>
            </a:r>
            <a:r>
              <a:rPr lang="en-US" dirty="0"/>
              <a:t> a </a:t>
            </a:r>
            <a:r>
              <a:rPr lang="en-US" dirty="0" err="1"/>
              <a:t>unuia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numeroasele</a:t>
            </a:r>
            <a:r>
              <a:rPr lang="en-US" dirty="0"/>
              <a:t> </a:t>
            </a:r>
            <a:r>
              <a:rPr lang="en-US" dirty="0" err="1"/>
              <a:t>clauze</a:t>
            </a:r>
            <a:r>
              <a:rPr lang="en-US" dirty="0"/>
              <a:t> ale </a:t>
            </a:r>
            <a:r>
              <a:rPr lang="en-US" dirty="0" err="1"/>
              <a:t>Tratatului</a:t>
            </a:r>
            <a:r>
              <a:rPr lang="en-US" dirty="0"/>
              <a:t> de </a:t>
            </a:r>
            <a:r>
              <a:rPr lang="en-US" dirty="0" err="1"/>
              <a:t>armistițiu</a:t>
            </a:r>
            <a:r>
              <a:rPr lang="en-US" dirty="0"/>
              <a:t> de la Versailles.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compania</a:t>
            </a:r>
            <a:r>
              <a:rPr lang="en-US" dirty="0"/>
              <a:t> s-a </a:t>
            </a:r>
            <a:r>
              <a:rPr lang="en-US" dirty="0" err="1"/>
              <a:t>confruntat</a:t>
            </a:r>
            <a:r>
              <a:rPr lang="en-US" dirty="0"/>
              <a:t> cu </a:t>
            </a:r>
            <a:r>
              <a:rPr lang="en-US" dirty="0" err="1"/>
              <a:t>falimentul</a:t>
            </a:r>
            <a:r>
              <a:rPr lang="en-US" dirty="0"/>
              <a:t>, BMW a </a:t>
            </a:r>
            <a:r>
              <a:rPr lang="en-US" dirty="0" err="1"/>
              <a:t>trecut</a:t>
            </a:r>
            <a:r>
              <a:rPr lang="en-US" dirty="0"/>
              <a:t> la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motociclete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la </a:t>
            </a:r>
            <a:r>
              <a:rPr lang="en-US" dirty="0" err="1"/>
              <a:t>scurt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aceea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1928, a </a:t>
            </a:r>
            <a:r>
              <a:rPr lang="en-US" dirty="0" err="1"/>
              <a:t>început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producă</a:t>
            </a:r>
            <a:r>
              <a:rPr lang="en-US" dirty="0"/>
              <a:t> automobile. Logo-ul actual al </a:t>
            </a:r>
            <a:r>
              <a:rPr lang="en-US" dirty="0" err="1"/>
              <a:t>companiei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tribut</a:t>
            </a:r>
            <a:r>
              <a:rPr lang="en-US" dirty="0"/>
              <a:t> </a:t>
            </a:r>
            <a:r>
              <a:rPr lang="en-US" dirty="0" err="1"/>
              <a:t>adus</a:t>
            </a:r>
            <a:r>
              <a:rPr lang="en-US" dirty="0"/>
              <a:t> </a:t>
            </a:r>
            <a:r>
              <a:rPr lang="en-US" dirty="0" err="1"/>
              <a:t>patrimoniului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aerian</a:t>
            </a:r>
            <a:r>
              <a:rPr lang="en-US" dirty="0"/>
              <a:t>.</a:t>
            </a:r>
          </a:p>
          <a:p>
            <a:r>
              <a:rPr lang="en-US" b="1" dirty="0"/>
              <a:t>4. Coca-Cola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interdicția</a:t>
            </a:r>
            <a:r>
              <a:rPr lang="en-US" b="1" dirty="0"/>
              <a:t> </a:t>
            </a:r>
            <a:r>
              <a:rPr lang="en-US" b="1" dirty="0" err="1"/>
              <a:t>americană</a:t>
            </a:r>
            <a:br>
              <a:rPr lang="en-US" dirty="0"/>
            </a:br>
            <a:r>
              <a:rPr lang="en-US" dirty="0"/>
              <a:t>Coca-Cola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creat</a:t>
            </a:r>
            <a:r>
              <a:rPr lang="en-US" dirty="0"/>
              <a:t> </a:t>
            </a:r>
            <a:r>
              <a:rPr lang="en-US" dirty="0" err="1"/>
              <a:t>inițial</a:t>
            </a:r>
            <a:r>
              <a:rPr lang="en-US" dirty="0"/>
              <a:t> de John Pemberton, un colonel </a:t>
            </a:r>
            <a:r>
              <a:rPr lang="en-US" dirty="0" err="1"/>
              <a:t>rănit</a:t>
            </a:r>
            <a:r>
              <a:rPr lang="en-US" dirty="0"/>
              <a:t> care </a:t>
            </a:r>
            <a:r>
              <a:rPr lang="en-US" dirty="0" err="1"/>
              <a:t>dorea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găsească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-l </a:t>
            </a:r>
            <a:r>
              <a:rPr lang="en-US" dirty="0" err="1"/>
              <a:t>ajute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scape de </a:t>
            </a:r>
            <a:r>
              <a:rPr lang="en-US" dirty="0" err="1"/>
              <a:t>dependența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 </a:t>
            </a:r>
            <a:r>
              <a:rPr lang="en-US" dirty="0" err="1"/>
              <a:t>morfină</a:t>
            </a:r>
            <a:r>
              <a:rPr lang="en-US" dirty="0"/>
              <a:t>. El a </a:t>
            </a:r>
            <a:r>
              <a:rPr lang="en-US" dirty="0" err="1"/>
              <a:t>numit</a:t>
            </a:r>
            <a:r>
              <a:rPr lang="en-US" dirty="0"/>
              <a:t>-o French Wine Coca, un tonic </a:t>
            </a:r>
            <a:r>
              <a:rPr lang="en-US" dirty="0" err="1"/>
              <a:t>puternic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Atlanta a </a:t>
            </a:r>
            <a:r>
              <a:rPr lang="en-US" dirty="0" err="1"/>
              <a:t>adoptat</a:t>
            </a:r>
            <a:r>
              <a:rPr lang="en-US" dirty="0"/>
              <a:t> </a:t>
            </a:r>
            <a:r>
              <a:rPr lang="en-US" dirty="0" err="1"/>
              <a:t>legislația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interzicerea</a:t>
            </a:r>
            <a:r>
              <a:rPr lang="en-US" dirty="0"/>
              <a:t> </a:t>
            </a:r>
            <a:r>
              <a:rPr lang="en-US" dirty="0" err="1"/>
              <a:t>alcoolului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1886, Pemberton a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reproiecteze</a:t>
            </a:r>
            <a:r>
              <a:rPr lang="en-US" dirty="0"/>
              <a:t> formula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facă</a:t>
            </a:r>
            <a:r>
              <a:rPr lang="en-US" dirty="0"/>
              <a:t> o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nealcoolică</a:t>
            </a:r>
            <a:r>
              <a:rPr lang="en-US" dirty="0"/>
              <a:t> a </a:t>
            </a:r>
            <a:r>
              <a:rPr lang="en-US" dirty="0" err="1"/>
              <a:t>tonicului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. El a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băutura</a:t>
            </a:r>
            <a:r>
              <a:rPr lang="en-US" dirty="0"/>
              <a:t> Coca-Cola, </a:t>
            </a:r>
            <a:r>
              <a:rPr lang="en-US" dirty="0" err="1"/>
              <a:t>băutura</a:t>
            </a:r>
            <a:r>
              <a:rPr lang="en-US" dirty="0"/>
              <a:t> pe care o </a:t>
            </a:r>
            <a:r>
              <a:rPr lang="en-US" dirty="0" err="1"/>
              <a:t>cunoaștem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iubim</a:t>
            </a:r>
            <a:r>
              <a:rPr lang="en-US" dirty="0"/>
              <a:t> cu </a:t>
            </a:r>
            <a:r>
              <a:rPr lang="en-US" dirty="0" err="1"/>
              <a:t>toții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96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84C078-1FF7-4FE4-BA78-6091B93E78F7}"/>
              </a:ext>
            </a:extLst>
          </p:cNvPr>
          <p:cNvSpPr/>
          <p:nvPr/>
        </p:nvSpPr>
        <p:spPr>
          <a:xfrm>
            <a:off x="685800" y="211455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BINE ATI VENIT!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89550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685800" y="1486837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 </a:t>
            </a:r>
            <a:r>
              <a:rPr lang="en-US" b="1" dirty="0" err="1"/>
              <a:t>Istoria</a:t>
            </a:r>
            <a:r>
              <a:rPr lang="en-US" b="1" dirty="0"/>
              <a:t> logo-</a:t>
            </a:r>
            <a:r>
              <a:rPr lang="en-US" b="1" dirty="0" err="1"/>
              <a:t>ului</a:t>
            </a:r>
            <a:r>
              <a:rPr lang="en-US" b="1" dirty="0"/>
              <a:t> McDonald's</a:t>
            </a:r>
            <a:br>
              <a:rPr lang="en-US" dirty="0"/>
            </a:br>
            <a:r>
              <a:rPr lang="en-US" dirty="0"/>
              <a:t>Logo-ul McDonald's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recunoscute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, </a:t>
            </a:r>
            <a:r>
              <a:rPr lang="en-US" dirty="0" err="1"/>
              <a:t>probabil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Coca-Cola. </a:t>
            </a:r>
            <a:r>
              <a:rPr lang="en-US" dirty="0" err="1"/>
              <a:t>Adevărul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proprietarului</a:t>
            </a:r>
            <a:r>
              <a:rPr lang="en-US" dirty="0"/>
              <a:t> </a:t>
            </a:r>
            <a:r>
              <a:rPr lang="en-US" dirty="0" err="1"/>
              <a:t>companiei</a:t>
            </a:r>
            <a:r>
              <a:rPr lang="en-US" dirty="0"/>
              <a:t> nu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la </a:t>
            </a:r>
            <a:r>
              <a:rPr lang="en-US" dirty="0" err="1"/>
              <a:t>crearea</a:t>
            </a:r>
            <a:r>
              <a:rPr lang="en-US" dirty="0"/>
              <a:t> logo-</a:t>
            </a:r>
            <a:r>
              <a:rPr lang="en-US" dirty="0" err="1"/>
              <a:t>ului</a:t>
            </a:r>
            <a:r>
              <a:rPr lang="en-US" dirty="0"/>
              <a:t>. </a:t>
            </a:r>
            <a:r>
              <a:rPr lang="en-US" dirty="0" err="1"/>
              <a:t>Arhitectura</a:t>
            </a:r>
            <a:r>
              <a:rPr lang="en-US" dirty="0"/>
              <a:t> </a:t>
            </a:r>
            <a:r>
              <a:rPr lang="en-US" dirty="0" err="1"/>
              <a:t>magazinului</a:t>
            </a:r>
            <a:r>
              <a:rPr lang="en-US" dirty="0"/>
              <a:t> original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arcuri</a:t>
            </a:r>
            <a:r>
              <a:rPr lang="en-US" dirty="0"/>
              <a:t> </a:t>
            </a:r>
            <a:r>
              <a:rPr lang="en-US" dirty="0" err="1"/>
              <a:t>aurii</a:t>
            </a:r>
            <a:r>
              <a:rPr lang="en-US" dirty="0"/>
              <a:t> pe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</a:t>
            </a:r>
            <a:r>
              <a:rPr lang="en-US" dirty="0" err="1"/>
              <a:t>dorea</a:t>
            </a:r>
            <a:r>
              <a:rPr lang="en-US" dirty="0"/>
              <a:t> </a:t>
            </a:r>
            <a:r>
              <a:rPr lang="en-US" dirty="0" err="1"/>
              <a:t>proprietarul</a:t>
            </a:r>
            <a:r>
              <a:rPr lang="en-US" dirty="0"/>
              <a:t>, </a:t>
            </a:r>
            <a:r>
              <a:rPr lang="en-US" dirty="0" err="1"/>
              <a:t>oamenii</a:t>
            </a:r>
            <a:r>
              <a:rPr lang="en-US" dirty="0"/>
              <a:t> au </a:t>
            </a:r>
            <a:r>
              <a:rPr lang="en-US" dirty="0" err="1"/>
              <a:t>observat</a:t>
            </a:r>
            <a:r>
              <a:rPr lang="en-US" dirty="0"/>
              <a:t> McDonald's de la </a:t>
            </a:r>
            <a:r>
              <a:rPr lang="en-US" dirty="0" err="1"/>
              <a:t>distanță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arhitecturală</a:t>
            </a:r>
            <a:r>
              <a:rPr lang="en-US" dirty="0"/>
              <a:t> a </a:t>
            </a:r>
            <a:r>
              <a:rPr lang="en-US" dirty="0" err="1"/>
              <a:t>restaurantului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luată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la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siglei</a:t>
            </a:r>
            <a:r>
              <a:rPr lang="en-US" dirty="0"/>
              <a:t>.</a:t>
            </a:r>
          </a:p>
          <a:p>
            <a:r>
              <a:rPr lang="en-US" b="1" dirty="0"/>
              <a:t>6. </a:t>
            </a:r>
            <a:r>
              <a:rPr lang="en-US" b="1" dirty="0" err="1"/>
              <a:t>Semnificația</a:t>
            </a:r>
            <a:r>
              <a:rPr lang="en-US" b="1" dirty="0"/>
              <a:t> Adobe</a:t>
            </a:r>
            <a:br>
              <a:rPr lang="en-US" dirty="0"/>
            </a:br>
            <a:r>
              <a:rPr lang="en-US" dirty="0" err="1"/>
              <a:t>În</a:t>
            </a:r>
            <a:r>
              <a:rPr lang="en-US" dirty="0"/>
              <a:t> 1982, </a:t>
            </a:r>
            <a:r>
              <a:rPr lang="en-US" dirty="0" err="1"/>
              <a:t>programatorii</a:t>
            </a:r>
            <a:r>
              <a:rPr lang="en-US" dirty="0"/>
              <a:t> Xerox,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vârstă</a:t>
            </a:r>
            <a:r>
              <a:rPr lang="en-US" dirty="0"/>
              <a:t> de 40 de ani, John Warnock </a:t>
            </a:r>
            <a:r>
              <a:rPr lang="en-US" dirty="0" err="1"/>
              <a:t>și</a:t>
            </a:r>
            <a:r>
              <a:rPr lang="en-US" dirty="0"/>
              <a:t> Charles </a:t>
            </a:r>
            <a:r>
              <a:rPr lang="en-US" dirty="0" err="1"/>
              <a:t>Geschke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-au </a:t>
            </a:r>
            <a:r>
              <a:rPr lang="en-US" dirty="0" err="1"/>
              <a:t>părăsit</a:t>
            </a:r>
            <a:r>
              <a:rPr lang="en-US" dirty="0"/>
              <a:t> </a:t>
            </a:r>
            <a:r>
              <a:rPr lang="en-US" dirty="0" err="1"/>
              <a:t>slujbele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 </a:t>
            </a:r>
            <a:r>
              <a:rPr lang="en-US" dirty="0" err="1"/>
              <a:t>înființat</a:t>
            </a:r>
            <a:r>
              <a:rPr lang="en-US" dirty="0"/>
              <a:t> o </a:t>
            </a:r>
            <a:r>
              <a:rPr lang="en-US" dirty="0" err="1"/>
              <a:t>companie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fabricarea</a:t>
            </a:r>
            <a:r>
              <a:rPr lang="en-US" dirty="0"/>
              <a:t> software pe care au </a:t>
            </a:r>
            <a:r>
              <a:rPr lang="en-US" dirty="0" err="1"/>
              <a:t>numit</a:t>
            </a:r>
            <a:r>
              <a:rPr lang="en-US" dirty="0"/>
              <a:t> Adobe,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râul</a:t>
            </a:r>
            <a:r>
              <a:rPr lang="en-US" dirty="0"/>
              <a:t> care </a:t>
            </a:r>
            <a:r>
              <a:rPr lang="en-US" dirty="0" err="1"/>
              <a:t>curgea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casei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Warnock.</a:t>
            </a:r>
          </a:p>
        </p:txBody>
      </p:sp>
    </p:spTree>
    <p:extLst>
      <p:ext uri="{BB962C8B-B14F-4D97-AF65-F5344CB8AC3E}">
        <p14:creationId xmlns:p14="http://schemas.microsoft.com/office/powerpoint/2010/main" val="239448801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609600" y="1581150"/>
            <a:ext cx="7620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7. Logo-ul Apple nu </a:t>
            </a:r>
            <a:r>
              <a:rPr lang="en-US" b="1" dirty="0" err="1"/>
              <a:t>este</a:t>
            </a:r>
            <a:r>
              <a:rPr lang="en-US" b="1" dirty="0"/>
              <a:t> un </a:t>
            </a:r>
            <a:r>
              <a:rPr lang="en-US" b="1" dirty="0" err="1"/>
              <a:t>omagiu</a:t>
            </a:r>
            <a:r>
              <a:rPr lang="en-US" b="1" dirty="0"/>
              <a:t> </a:t>
            </a:r>
            <a:r>
              <a:rPr lang="en-US" b="1" dirty="0" err="1"/>
              <a:t>adus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Alan Turing</a:t>
            </a:r>
            <a:br>
              <a:rPr lang="en-US" dirty="0"/>
            </a:br>
            <a:r>
              <a:rPr lang="en-US" dirty="0" err="1"/>
              <a:t>Adevărul</a:t>
            </a:r>
            <a:r>
              <a:rPr lang="en-US" dirty="0"/>
              <a:t> </a:t>
            </a:r>
            <a:r>
              <a:rPr lang="en-US" dirty="0" err="1"/>
              <a:t>creării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logo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companie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departe</a:t>
            </a:r>
            <a:r>
              <a:rPr lang="en-US" dirty="0"/>
              <a:t> de a fi </a:t>
            </a:r>
            <a:r>
              <a:rPr lang="en-US" dirty="0" err="1"/>
              <a:t>unul</a:t>
            </a:r>
            <a:r>
              <a:rPr lang="en-US" dirty="0"/>
              <a:t> poetic.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populară</a:t>
            </a:r>
            <a:r>
              <a:rPr lang="en-US" dirty="0"/>
              <a:t>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fructul</a:t>
            </a:r>
            <a:r>
              <a:rPr lang="en-US" dirty="0"/>
              <a:t> </a:t>
            </a:r>
            <a:r>
              <a:rPr lang="en-US" dirty="0" err="1"/>
              <a:t>preferat</a:t>
            </a:r>
            <a:r>
              <a:rPr lang="en-US" dirty="0"/>
              <a:t> al </a:t>
            </a:r>
            <a:r>
              <a:rPr lang="en-US" dirty="0" err="1"/>
              <a:t>lui</a:t>
            </a:r>
            <a:r>
              <a:rPr lang="en-US" dirty="0"/>
              <a:t> Steve Jobs era un </a:t>
            </a:r>
            <a:r>
              <a:rPr lang="en-US" dirty="0" err="1"/>
              <a:t>măr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asta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computer a </a:t>
            </a:r>
            <a:r>
              <a:rPr lang="en-US" dirty="0" err="1"/>
              <a:t>primit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mărului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preferat</a:t>
            </a:r>
            <a:r>
              <a:rPr lang="en-US" dirty="0"/>
              <a:t>, McIntosh.</a:t>
            </a:r>
          </a:p>
          <a:p>
            <a:r>
              <a:rPr lang="en-US" b="1" dirty="0"/>
              <a:t>8. UPS a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fondată</a:t>
            </a:r>
            <a:r>
              <a:rPr lang="en-US" b="1" dirty="0"/>
              <a:t> de 2 </a:t>
            </a:r>
            <a:r>
              <a:rPr lang="en-US" b="1" dirty="0" err="1"/>
              <a:t>copii</a:t>
            </a:r>
            <a:r>
              <a:rPr lang="en-US" b="1" dirty="0"/>
              <a:t> cu </a:t>
            </a:r>
            <a:r>
              <a:rPr lang="en-US" b="1" dirty="0" err="1"/>
              <a:t>bicicletă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100 USD</a:t>
            </a:r>
            <a:br>
              <a:rPr lang="en-US" dirty="0"/>
            </a:br>
            <a:r>
              <a:rPr lang="en-US" dirty="0"/>
              <a:t>United Parcel Service </a:t>
            </a:r>
            <a:r>
              <a:rPr lang="en-US" dirty="0" err="1"/>
              <a:t>sau</a:t>
            </a:r>
            <a:r>
              <a:rPr lang="en-US" dirty="0"/>
              <a:t> UPS,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știți</a:t>
            </a:r>
            <a:r>
              <a:rPr lang="en-US" dirty="0"/>
              <a:t>, au </a:t>
            </a:r>
            <a:r>
              <a:rPr lang="en-US" dirty="0" err="1"/>
              <a:t>început</a:t>
            </a:r>
            <a:r>
              <a:rPr lang="en-US" dirty="0"/>
              <a:t> de la zero. </a:t>
            </a:r>
            <a:r>
              <a:rPr lang="en-US" dirty="0" err="1"/>
              <a:t>În</a:t>
            </a:r>
            <a:r>
              <a:rPr lang="en-US" dirty="0"/>
              <a:t> 1907, James Casey,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vârstă</a:t>
            </a:r>
            <a:r>
              <a:rPr lang="en-US" dirty="0"/>
              <a:t> de 19 ani, a </a:t>
            </a:r>
            <a:r>
              <a:rPr lang="en-US" dirty="0" err="1"/>
              <a:t>fondat</a:t>
            </a:r>
            <a:r>
              <a:rPr lang="en-US" dirty="0"/>
              <a:t> </a:t>
            </a:r>
            <a:r>
              <a:rPr lang="en-US" dirty="0" err="1"/>
              <a:t>compania</a:t>
            </a:r>
            <a:r>
              <a:rPr lang="en-US" dirty="0"/>
              <a:t> cu </a:t>
            </a:r>
            <a:r>
              <a:rPr lang="en-US" dirty="0" err="1"/>
              <a:t>doar</a:t>
            </a:r>
            <a:r>
              <a:rPr lang="en-US" dirty="0"/>
              <a:t> 100 de </a:t>
            </a:r>
            <a:r>
              <a:rPr lang="en-US" dirty="0" err="1"/>
              <a:t>dolari</a:t>
            </a:r>
            <a:r>
              <a:rPr lang="en-US" dirty="0"/>
              <a:t> </a:t>
            </a:r>
            <a:r>
              <a:rPr lang="en-US" dirty="0" err="1"/>
              <a:t>împrumutați</a:t>
            </a:r>
            <a:r>
              <a:rPr lang="en-US" dirty="0"/>
              <a:t> de la un </a:t>
            </a:r>
            <a:r>
              <a:rPr lang="en-US" dirty="0" err="1"/>
              <a:t>prieten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bicicletă</a:t>
            </a:r>
            <a:r>
              <a:rPr lang="en-US" dirty="0"/>
              <a:t> la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. </a:t>
            </a:r>
            <a:r>
              <a:rPr lang="en-US" dirty="0" err="1"/>
              <a:t>Adolescentul</a:t>
            </a:r>
            <a:r>
              <a:rPr lang="en-US" dirty="0"/>
              <a:t> a </a:t>
            </a:r>
            <a:r>
              <a:rPr lang="en-US" dirty="0" err="1"/>
              <a:t>preluat</a:t>
            </a:r>
            <a:r>
              <a:rPr lang="en-US" dirty="0"/>
              <a:t> </a:t>
            </a:r>
            <a:r>
              <a:rPr lang="en-US" dirty="0" err="1"/>
              <a:t>funcția</a:t>
            </a:r>
            <a:r>
              <a:rPr lang="en-US" dirty="0"/>
              <a:t> de </a:t>
            </a:r>
            <a:r>
              <a:rPr lang="en-US" dirty="0" err="1"/>
              <a:t>președinte</a:t>
            </a:r>
            <a:r>
              <a:rPr lang="en-US" dirty="0"/>
              <a:t>, CEO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președinte</a:t>
            </a:r>
            <a:r>
              <a:rPr lang="en-US" dirty="0"/>
              <a:t> al </a:t>
            </a:r>
            <a:r>
              <a:rPr lang="en-US" dirty="0" err="1"/>
              <a:t>companiei</a:t>
            </a:r>
            <a:r>
              <a:rPr lang="en-US" dirty="0"/>
              <a:t>. </a:t>
            </a:r>
            <a:r>
              <a:rPr lang="en-US" dirty="0" err="1"/>
              <a:t>Astăzi</a:t>
            </a:r>
            <a:r>
              <a:rPr lang="en-US" dirty="0"/>
              <a:t> UPS </a:t>
            </a:r>
            <a:r>
              <a:rPr lang="en-US" dirty="0" err="1"/>
              <a:t>este</a:t>
            </a:r>
            <a:r>
              <a:rPr lang="en-US" dirty="0"/>
              <a:t> una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de </a:t>
            </a:r>
            <a:r>
              <a:rPr lang="en-US" dirty="0" err="1"/>
              <a:t>livrare</a:t>
            </a:r>
            <a:r>
              <a:rPr lang="en-US" dirty="0"/>
              <a:t> de </a:t>
            </a:r>
            <a:r>
              <a:rPr lang="en-US" dirty="0" err="1"/>
              <a:t>colete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49567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685800" y="1352550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9. Fanta a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creată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Germania </a:t>
            </a:r>
            <a:r>
              <a:rPr lang="en-US" b="1" dirty="0" err="1"/>
              <a:t>nazistă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apogeul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de-al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război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, Germania </a:t>
            </a:r>
            <a:r>
              <a:rPr lang="en-US" dirty="0" err="1"/>
              <a:t>nazistă</a:t>
            </a:r>
            <a:r>
              <a:rPr lang="en-US" dirty="0"/>
              <a:t> era </a:t>
            </a:r>
            <a:r>
              <a:rPr lang="en-US" dirty="0" err="1"/>
              <a:t>supusă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embargouri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.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lipsei</a:t>
            </a:r>
            <a:r>
              <a:rPr lang="en-US" dirty="0"/>
              <a:t> de </a:t>
            </a:r>
            <a:r>
              <a:rPr lang="en-US" dirty="0" err="1"/>
              <a:t>materii</a:t>
            </a:r>
            <a:r>
              <a:rPr lang="en-US" dirty="0"/>
              <a:t> prime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ingrediente</a:t>
            </a:r>
            <a:r>
              <a:rPr lang="en-US" dirty="0"/>
              <a:t>, </a:t>
            </a:r>
            <a:r>
              <a:rPr lang="en-US" dirty="0" err="1"/>
              <a:t>șeful</a:t>
            </a:r>
            <a:r>
              <a:rPr lang="en-US" dirty="0"/>
              <a:t> Coca-Cola din Germania. Max Keith a </a:t>
            </a:r>
            <a:r>
              <a:rPr lang="en-US" dirty="0" err="1"/>
              <a:t>decis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creeze</a:t>
            </a:r>
            <a:r>
              <a:rPr lang="en-US" dirty="0"/>
              <a:t> o </a:t>
            </a:r>
            <a:r>
              <a:rPr lang="en-US" dirty="0" err="1"/>
              <a:t>nouă</a:t>
            </a:r>
            <a:r>
              <a:rPr lang="en-US" dirty="0"/>
              <a:t> </a:t>
            </a:r>
            <a:r>
              <a:rPr lang="en-US" dirty="0" err="1"/>
              <a:t>băutură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piața</a:t>
            </a:r>
            <a:r>
              <a:rPr lang="en-US" dirty="0"/>
              <a:t> </a:t>
            </a:r>
            <a:r>
              <a:rPr lang="en-US" dirty="0" err="1"/>
              <a:t>germană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aveau</a:t>
            </a:r>
            <a:r>
              <a:rPr lang="en-US" dirty="0"/>
              <a:t> - „</a:t>
            </a:r>
            <a:r>
              <a:rPr lang="en-US" dirty="0" err="1"/>
              <a:t>resturi</a:t>
            </a:r>
            <a:r>
              <a:rPr lang="en-US" dirty="0"/>
              <a:t>”.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provine</a:t>
            </a:r>
            <a:r>
              <a:rPr lang="en-US" dirty="0"/>
              <a:t> din </a:t>
            </a:r>
            <a:r>
              <a:rPr lang="en-US" dirty="0" err="1"/>
              <a:t>cuvântul</a:t>
            </a:r>
            <a:r>
              <a:rPr lang="en-US" dirty="0"/>
              <a:t> </a:t>
            </a:r>
            <a:r>
              <a:rPr lang="en-US" dirty="0" err="1"/>
              <a:t>german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fantezie</a:t>
            </a:r>
            <a:r>
              <a:rPr lang="en-US" dirty="0"/>
              <a:t> (</a:t>
            </a:r>
            <a:r>
              <a:rPr lang="en-US" dirty="0" err="1"/>
              <a:t>Fantasie</a:t>
            </a:r>
            <a:r>
              <a:rPr lang="en-US" dirty="0"/>
              <a:t>).</a:t>
            </a:r>
          </a:p>
          <a:p>
            <a:r>
              <a:rPr lang="en-US" b="1" dirty="0"/>
              <a:t>10. Puma </a:t>
            </a:r>
            <a:r>
              <a:rPr lang="en-US" b="1" dirty="0" err="1"/>
              <a:t>și</a:t>
            </a:r>
            <a:r>
              <a:rPr lang="en-US" b="1" dirty="0"/>
              <a:t> Adidas </a:t>
            </a:r>
            <a:r>
              <a:rPr lang="en-US" b="1" dirty="0" err="1"/>
              <a:t>există</a:t>
            </a:r>
            <a:r>
              <a:rPr lang="en-US" b="1" dirty="0"/>
              <a:t> din </a:t>
            </a:r>
            <a:r>
              <a:rPr lang="en-US" b="1" dirty="0" err="1"/>
              <a:t>cauza</a:t>
            </a:r>
            <a:r>
              <a:rPr lang="en-US" b="1" dirty="0"/>
              <a:t> </a:t>
            </a:r>
            <a:r>
              <a:rPr lang="en-US" b="1" dirty="0" err="1"/>
              <a:t>disputelor</a:t>
            </a:r>
            <a:r>
              <a:rPr lang="en-US" b="1" dirty="0"/>
              <a:t> </a:t>
            </a:r>
            <a:r>
              <a:rPr lang="en-US" b="1" dirty="0" err="1"/>
              <a:t>familiale</a:t>
            </a:r>
            <a:br>
              <a:rPr lang="en-US" dirty="0"/>
            </a:b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anii</a:t>
            </a:r>
            <a:r>
              <a:rPr lang="en-US" dirty="0"/>
              <a:t> 1920, </a:t>
            </a:r>
            <a:r>
              <a:rPr lang="en-US" dirty="0" err="1"/>
              <a:t>frații</a:t>
            </a:r>
            <a:r>
              <a:rPr lang="en-US" dirty="0"/>
              <a:t> Rudolph </a:t>
            </a:r>
            <a:r>
              <a:rPr lang="en-US" dirty="0" err="1"/>
              <a:t>și</a:t>
            </a:r>
            <a:r>
              <a:rPr lang="en-US" dirty="0"/>
              <a:t> Adolph „Adi” </a:t>
            </a:r>
            <a:r>
              <a:rPr lang="en-US" dirty="0" err="1"/>
              <a:t>Dassler</a:t>
            </a:r>
            <a:r>
              <a:rPr lang="en-US" dirty="0"/>
              <a:t> au </a:t>
            </a:r>
            <a:r>
              <a:rPr lang="en-US" dirty="0" err="1"/>
              <a:t>condus</a:t>
            </a:r>
            <a:r>
              <a:rPr lang="en-US" dirty="0"/>
              <a:t> </a:t>
            </a:r>
            <a:r>
              <a:rPr lang="en-US" dirty="0" err="1"/>
              <a:t>fabrica</a:t>
            </a:r>
            <a:r>
              <a:rPr lang="en-US" dirty="0"/>
              <a:t> de </a:t>
            </a:r>
            <a:r>
              <a:rPr lang="en-US" dirty="0" err="1"/>
              <a:t>pantofi</a:t>
            </a:r>
            <a:r>
              <a:rPr lang="en-US" dirty="0"/>
              <a:t> </a:t>
            </a:r>
            <a:r>
              <a:rPr lang="en-US" dirty="0" err="1"/>
              <a:t>Dassler</a:t>
            </a:r>
            <a:r>
              <a:rPr lang="en-US" dirty="0"/>
              <a:t> Brothers.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de-al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război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, </a:t>
            </a:r>
            <a:r>
              <a:rPr lang="en-US" dirty="0" err="1"/>
              <a:t>neînțelegerile</a:t>
            </a:r>
            <a:r>
              <a:rPr lang="en-US" dirty="0"/>
              <a:t> au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/>
              <a:t>vizibile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frați</a:t>
            </a:r>
            <a:r>
              <a:rPr lang="en-US" dirty="0"/>
              <a:t>. Rudolph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capturat</a:t>
            </a:r>
            <a:r>
              <a:rPr lang="en-US" dirty="0"/>
              <a:t> de </a:t>
            </a:r>
            <a:r>
              <a:rPr lang="en-US" dirty="0" err="1"/>
              <a:t>soldații</a:t>
            </a:r>
            <a:r>
              <a:rPr lang="en-US" dirty="0"/>
              <a:t> </a:t>
            </a:r>
            <a:r>
              <a:rPr lang="en-US" dirty="0" err="1"/>
              <a:t>americani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acuzat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aparține</a:t>
            </a:r>
            <a:r>
              <a:rPr lang="en-US" dirty="0"/>
              <a:t> SS Waffen,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realitate</a:t>
            </a:r>
            <a:r>
              <a:rPr lang="en-US" dirty="0"/>
              <a:t> nu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adevarat</a:t>
            </a:r>
            <a:r>
              <a:rPr lang="en-US" dirty="0"/>
              <a:t>. Rudolph era </a:t>
            </a:r>
            <a:r>
              <a:rPr lang="en-US" dirty="0" err="1"/>
              <a:t>sigur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propriul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</a:t>
            </a:r>
            <a:r>
              <a:rPr lang="en-US" dirty="0" err="1"/>
              <a:t>frate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tradase</a:t>
            </a:r>
            <a:r>
              <a:rPr lang="en-US" dirty="0"/>
              <a:t>. </a:t>
            </a:r>
            <a:r>
              <a:rPr lang="en-US" dirty="0" err="1"/>
              <a:t>Scindarea</a:t>
            </a:r>
            <a:r>
              <a:rPr lang="en-US" dirty="0"/>
              <a:t> a </a:t>
            </a:r>
            <a:r>
              <a:rPr lang="en-US" dirty="0" err="1"/>
              <a:t>dus</a:t>
            </a:r>
            <a:r>
              <a:rPr lang="en-US" dirty="0"/>
              <a:t> la </a:t>
            </a:r>
            <a:r>
              <a:rPr lang="en-US" dirty="0" err="1"/>
              <a:t>apariția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, Rudolph a </a:t>
            </a:r>
            <a:r>
              <a:rPr lang="en-US" dirty="0" err="1"/>
              <a:t>fondat</a:t>
            </a:r>
            <a:r>
              <a:rPr lang="en-US" dirty="0"/>
              <a:t> </a:t>
            </a:r>
            <a:r>
              <a:rPr lang="en-US" dirty="0" err="1"/>
              <a:t>Ruda</a:t>
            </a:r>
            <a:r>
              <a:rPr lang="en-US" dirty="0"/>
              <a:t> (</a:t>
            </a:r>
            <a:r>
              <a:rPr lang="en-US" dirty="0" err="1"/>
              <a:t>denumită</a:t>
            </a:r>
            <a:r>
              <a:rPr lang="en-US" dirty="0"/>
              <a:t> ulterior Puma),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Adi a </a:t>
            </a:r>
            <a:r>
              <a:rPr lang="en-US" dirty="0" err="1"/>
              <a:t>fondat</a:t>
            </a:r>
            <a:r>
              <a:rPr lang="en-US" dirty="0"/>
              <a:t> Adidas. Nu s-au </a:t>
            </a:r>
            <a:r>
              <a:rPr lang="en-US" dirty="0" err="1"/>
              <a:t>împăcat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îngropați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cimitir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departe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157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9AFA34-A20E-436D-ACCF-8EBC1DF4C188}"/>
              </a:ext>
            </a:extLst>
          </p:cNvPr>
          <p:cNvSpPr/>
          <p:nvPr/>
        </p:nvSpPr>
        <p:spPr>
          <a:xfrm>
            <a:off x="762000" y="2294751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	Iata cateva „</a:t>
            </a:r>
            <a:r>
              <a:rPr lang="it-IT" i="1" dirty="0"/>
              <a:t>schimbari de look</a:t>
            </a:r>
            <a:r>
              <a:rPr lang="it-IT" dirty="0"/>
              <a:t>” pe care le-au cunoscut cateva dintre cele mai cunoscute branduri la nivel mondial: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9187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0C900-7D36-4E60-BA3E-CD0855C23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3164"/>
            <a:ext cx="2414833" cy="2744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B25B78-A808-4AB9-886B-5EAC673EE40B}"/>
              </a:ext>
            </a:extLst>
          </p:cNvPr>
          <p:cNvSpPr/>
          <p:nvPr/>
        </p:nvSpPr>
        <p:spPr>
          <a:xfrm>
            <a:off x="0" y="4552950"/>
            <a:ext cx="1951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Sursa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: www.1000logos.net/)</a:t>
            </a: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DAB2D-29BA-4BB1-9C12-78FE3B073556}"/>
              </a:ext>
            </a:extLst>
          </p:cNvPr>
          <p:cNvSpPr/>
          <p:nvPr/>
        </p:nvSpPr>
        <p:spPr>
          <a:xfrm>
            <a:off x="3657600" y="1790094"/>
            <a:ext cx="4876800" cy="156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Xerox ca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marcă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separată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apărut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piața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internațională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abia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1960,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istoria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datează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începutul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secolului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al XX-lea,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înființat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Haloid.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Așadar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istoria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identității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vizuale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celebrei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mărci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astăzi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completă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prima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epocă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Haloid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Haloid Xerox, care are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cinci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embleme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83117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0B4FD0-278F-419F-9435-4EE8025D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25" y="1809750"/>
            <a:ext cx="3415775" cy="2152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0DBB67-16E7-4242-B3FC-BE4B589FC6AA}"/>
              </a:ext>
            </a:extLst>
          </p:cNvPr>
          <p:cNvSpPr/>
          <p:nvPr/>
        </p:nvSpPr>
        <p:spPr>
          <a:xfrm>
            <a:off x="7192825" y="4531866"/>
            <a:ext cx="1951175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Sursa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www.1000logos.net/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5F069-EE6B-42B7-AF92-9BB6FB88295C}"/>
              </a:ext>
            </a:extLst>
          </p:cNvPr>
          <p:cNvSpPr/>
          <p:nvPr/>
        </p:nvSpPr>
        <p:spPr>
          <a:xfrm>
            <a:off x="304801" y="1139719"/>
            <a:ext cx="4724399" cy="36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Coca Cola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renumit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producător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băuturi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iconic logo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acum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fondată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1886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crească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exponențial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imediat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Istoria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mărcii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John Stith Pemberton,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inventatorul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băuturii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s-a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adresat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contabilului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său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- Frank M. Robinson,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a-l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ajuta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creeze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brandul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Frank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sugerat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imediat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„Coca-Cola”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simplă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marcantă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marketing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creat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un boom,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un an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târziu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Frank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venit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primul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logo -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numele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scris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mână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companiei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Scrierea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mână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dovedit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fi un element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etern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trecut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numeroasele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modificări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insa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sigla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ramas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neschimbata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excepția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culorii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834620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5AD62-8202-4231-85F6-A7ADF7B4B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32" y="1524000"/>
            <a:ext cx="3273468" cy="2800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DC3BF9-D3E5-446D-B6FC-1ACD5BDDCFD2}"/>
              </a:ext>
            </a:extLst>
          </p:cNvPr>
          <p:cNvSpPr/>
          <p:nvPr/>
        </p:nvSpPr>
        <p:spPr>
          <a:xfrm>
            <a:off x="7192825" y="4531866"/>
            <a:ext cx="1951175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Sursa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u="sng" dirty="0"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www.1000logos.net/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8BBDB-F117-4922-AD7B-008B0AD9514B}"/>
              </a:ext>
            </a:extLst>
          </p:cNvPr>
          <p:cNvSpPr/>
          <p:nvPr/>
        </p:nvSpPr>
        <p:spPr>
          <a:xfrm>
            <a:off x="381000" y="1885950"/>
            <a:ext cx="4572000" cy="10678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Logo-ul initial al Apple, </a:t>
            </a:r>
            <a:r>
              <a:rPr lang="en-US" dirty="0" err="1"/>
              <a:t>compania</a:t>
            </a:r>
            <a:r>
              <a:rPr lang="en-US" dirty="0"/>
              <a:t> </a:t>
            </a:r>
            <a:r>
              <a:rPr lang="en-US" dirty="0" err="1"/>
              <a:t>fondata</a:t>
            </a:r>
            <a:r>
              <a:rPr lang="en-US" dirty="0"/>
              <a:t> de Steve Jobs </a:t>
            </a:r>
            <a:r>
              <a:rPr lang="en-US" dirty="0" err="1"/>
              <a:t>si</a:t>
            </a:r>
            <a:r>
              <a:rPr lang="en-US" dirty="0"/>
              <a:t> Steve Wozniak, era o </a:t>
            </a:r>
            <a:r>
              <a:rPr lang="en-US" dirty="0" err="1"/>
              <a:t>reprezentare</a:t>
            </a:r>
            <a:r>
              <a:rPr lang="en-US" dirty="0"/>
              <a:t> a </a:t>
            </a:r>
            <a:r>
              <a:rPr lang="en-US" dirty="0" err="1"/>
              <a:t>lui</a:t>
            </a:r>
            <a:r>
              <a:rPr lang="en-US" dirty="0"/>
              <a:t> Isaac Newton din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se </a:t>
            </a:r>
            <a:r>
              <a:rPr lang="en-US" dirty="0" err="1"/>
              <a:t>presupune</a:t>
            </a:r>
            <a:r>
              <a:rPr lang="en-US" dirty="0"/>
              <a:t> ca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descoperit</a:t>
            </a:r>
            <a:r>
              <a:rPr lang="en-US" dirty="0"/>
              <a:t>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gravitatiei</a:t>
            </a:r>
            <a:r>
              <a:rPr lang="en-US" dirty="0"/>
              <a:t>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1615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9DDEEE-14DB-459F-B283-583B1A15A13E}"/>
              </a:ext>
            </a:extLst>
          </p:cNvPr>
          <p:cNvSpPr/>
          <p:nvPr/>
        </p:nvSpPr>
        <p:spPr>
          <a:xfrm>
            <a:off x="762000" y="2139164"/>
            <a:ext cx="769620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polul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opus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categoria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Logo-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putin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neinspirate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2164095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8FC07-D9B3-415B-80D0-2BC8A1A16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62" y="1123950"/>
            <a:ext cx="3489076" cy="34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125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95DE4-5A0C-458C-842A-12A1AD504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23950"/>
            <a:ext cx="3581400" cy="3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6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E248A3-57F3-4221-A466-2199753F87B7}"/>
              </a:ext>
            </a:extLst>
          </p:cNvPr>
          <p:cNvSpPr/>
          <p:nvPr/>
        </p:nvSpPr>
        <p:spPr>
          <a:xfrm>
            <a:off x="457201" y="2217807"/>
            <a:ext cx="838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Ce </a:t>
            </a:r>
            <a:r>
              <a:rPr lang="en-US" sz="4000" b="1" dirty="0" err="1"/>
              <a:t>este</a:t>
            </a:r>
            <a:r>
              <a:rPr lang="en-US" sz="4000" b="1" dirty="0"/>
              <a:t> </a:t>
            </a:r>
            <a:r>
              <a:rPr lang="en-US" sz="4000" b="1" dirty="0" err="1"/>
              <a:t>brandul</a:t>
            </a:r>
            <a:r>
              <a:rPr lang="en-US" sz="4000" b="1" dirty="0"/>
              <a:t>?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F8C1C-7A55-4EAA-9A95-E9487040F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62" y="1123950"/>
            <a:ext cx="3565276" cy="35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140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8EAB7-448D-4AA9-871D-FD058C8C6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04047"/>
            <a:ext cx="3429000" cy="34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619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78FD4-9DFD-45CB-A6B9-2AFEECC50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9" y="1276350"/>
            <a:ext cx="333754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933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0CA67-C7AD-427A-99F6-B697A8790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9" y="1276350"/>
            <a:ext cx="333754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397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AF153-4633-4968-9817-EBF59614E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62" y="1123950"/>
            <a:ext cx="3565276" cy="35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299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E3431-BB65-4DA4-AC9D-6BC15869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08" y="1123950"/>
            <a:ext cx="3558384" cy="35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734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C408AD-F5FE-4F18-A69F-6EDEEBA5D405}"/>
              </a:ext>
            </a:extLst>
          </p:cNvPr>
          <p:cNvSpPr/>
          <p:nvPr/>
        </p:nvSpPr>
        <p:spPr>
          <a:xfrm>
            <a:off x="381000" y="1581150"/>
            <a:ext cx="8382000" cy="226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Concluzie</a:t>
            </a: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/>
              <a:t>Marcile</a:t>
            </a:r>
            <a:r>
              <a:rPr lang="en-US" dirty="0"/>
              <a:t> nu sunt create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;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ai </a:t>
            </a:r>
            <a:r>
              <a:rPr lang="en-US" dirty="0" err="1"/>
              <a:t>răbdarea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crească</a:t>
            </a:r>
            <a:r>
              <a:rPr lang="en-US" dirty="0"/>
              <a:t>. </a:t>
            </a:r>
            <a:r>
              <a:rPr lang="en-US" dirty="0" err="1"/>
              <a:t>Punctele</a:t>
            </a:r>
            <a:r>
              <a:rPr lang="en-US" dirty="0"/>
              <a:t> </a:t>
            </a:r>
            <a:r>
              <a:rPr lang="en-US" dirty="0" err="1"/>
              <a:t>menționate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sus </a:t>
            </a:r>
            <a:r>
              <a:rPr lang="en-US" dirty="0" err="1"/>
              <a:t>sugerează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practici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construi</a:t>
            </a:r>
            <a:r>
              <a:rPr lang="en-US" dirty="0"/>
              <a:t> un brand,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testul</a:t>
            </a:r>
            <a:r>
              <a:rPr lang="en-US" dirty="0"/>
              <a:t> real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productie</a:t>
            </a:r>
            <a:r>
              <a:rPr lang="en-US" dirty="0"/>
              <a:t>. </a:t>
            </a:r>
            <a:r>
              <a:rPr lang="en-US" dirty="0" err="1"/>
              <a:t>Strategia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mărcii</a:t>
            </a:r>
            <a:r>
              <a:rPr lang="en-US" dirty="0"/>
              <a:t> </a:t>
            </a:r>
            <a:r>
              <a:rPr lang="en-US" dirty="0" err="1"/>
              <a:t>diferă</a:t>
            </a:r>
            <a:r>
              <a:rPr lang="en-US" dirty="0"/>
              <a:t> de la un loc la </a:t>
            </a:r>
            <a:r>
              <a:rPr lang="en-US" dirty="0" err="1"/>
              <a:t>altul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brandingul</a:t>
            </a:r>
            <a:r>
              <a:rPr lang="en-US" dirty="0"/>
              <a:t> urban </a:t>
            </a:r>
            <a:r>
              <a:rPr lang="en-US" dirty="0" err="1"/>
              <a:t>și</a:t>
            </a:r>
            <a:r>
              <a:rPr lang="en-US" dirty="0"/>
              <a:t> branding rural sunt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practice. </a:t>
            </a:r>
            <a:r>
              <a:rPr lang="en-US" dirty="0" err="1"/>
              <a:t>Amintiți-vă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strategii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brandului</a:t>
            </a:r>
            <a:r>
              <a:rPr lang="en-US" dirty="0"/>
              <a:t> de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eforturi</a:t>
            </a:r>
            <a:r>
              <a:rPr lang="en-US" dirty="0"/>
              <a:t>, o </a:t>
            </a:r>
            <a:r>
              <a:rPr lang="en-US" dirty="0" err="1"/>
              <a:t>viziune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presus</a:t>
            </a:r>
            <a:r>
              <a:rPr lang="en-US" dirty="0"/>
              <a:t> de </a:t>
            </a:r>
            <a:r>
              <a:rPr lang="en-US" dirty="0" err="1"/>
              <a:t>toate</a:t>
            </a:r>
            <a:r>
              <a:rPr lang="en-US" dirty="0"/>
              <a:t>, o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compromis</a:t>
            </a:r>
            <a:r>
              <a:rPr lang="en-US" dirty="0"/>
              <a:t> a </a:t>
            </a:r>
            <a:r>
              <a:rPr lang="en-US" dirty="0" err="1"/>
              <a:t>produsului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serviciului</a:t>
            </a:r>
            <a:r>
              <a:rPr lang="en-US" dirty="0"/>
              <a:t>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9083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518CE-1593-4BB0-967A-2E5615B109EF}"/>
              </a:ext>
            </a:extLst>
          </p:cNvPr>
          <p:cNvSpPr txBox="1"/>
          <p:nvPr/>
        </p:nvSpPr>
        <p:spPr>
          <a:xfrm>
            <a:off x="2890803" y="2343150"/>
            <a:ext cx="3294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V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4000" dirty="0"/>
              <a:t> </a:t>
            </a:r>
            <a:r>
              <a:rPr lang="en-US" sz="4000" dirty="0" err="1"/>
              <a:t>mul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4000" dirty="0" err="1"/>
              <a:t>umesc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439545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4FE686-28C2-4488-82A5-0CA71B4805C0}"/>
              </a:ext>
            </a:extLst>
          </p:cNvPr>
          <p:cNvSpPr/>
          <p:nvPr/>
        </p:nvSpPr>
        <p:spPr>
          <a:xfrm>
            <a:off x="304800" y="1581150"/>
            <a:ext cx="8534400" cy="21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termeni</a:t>
            </a:r>
            <a:r>
              <a:rPr lang="en-US" dirty="0"/>
              <a:t> </a:t>
            </a:r>
            <a:r>
              <a:rPr lang="en-US" dirty="0" err="1"/>
              <a:t>juridici</a:t>
            </a:r>
            <a:r>
              <a:rPr lang="en-US" dirty="0"/>
              <a:t> ca „</a:t>
            </a:r>
            <a:r>
              <a:rPr lang="en-US" i="1" dirty="0" err="1"/>
              <a:t>marcă</a:t>
            </a:r>
            <a:r>
              <a:rPr lang="en-US" i="1" dirty="0"/>
              <a:t> </a:t>
            </a:r>
            <a:r>
              <a:rPr lang="en-US" i="1" dirty="0" err="1"/>
              <a:t>înregistrată</a:t>
            </a:r>
            <a:r>
              <a:rPr lang="en-US" dirty="0"/>
              <a:t>”, </a:t>
            </a:r>
            <a:r>
              <a:rPr lang="en-US" dirty="0" err="1"/>
              <a:t>termenul</a:t>
            </a:r>
            <a:r>
              <a:rPr lang="en-US" dirty="0"/>
              <a:t> „</a:t>
            </a:r>
            <a:r>
              <a:rPr lang="en-US" i="1" dirty="0"/>
              <a:t>brand</a:t>
            </a:r>
            <a:r>
              <a:rPr lang="en-US" dirty="0"/>
              <a:t>”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preluat</a:t>
            </a:r>
            <a:r>
              <a:rPr lang="en-US" dirty="0"/>
              <a:t> din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engleză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traduce </a:t>
            </a:r>
            <a:r>
              <a:rPr lang="en-US" dirty="0" err="1"/>
              <a:t>prin</a:t>
            </a:r>
            <a:r>
              <a:rPr lang="en-US" dirty="0"/>
              <a:t> „</a:t>
            </a:r>
            <a:r>
              <a:rPr lang="en-US" i="1" dirty="0" err="1"/>
              <a:t>însemnarea</a:t>
            </a:r>
            <a:r>
              <a:rPr lang="en-US" i="1" dirty="0"/>
              <a:t> cu un </a:t>
            </a:r>
            <a:r>
              <a:rPr lang="en-US" i="1" dirty="0" err="1"/>
              <a:t>fier</a:t>
            </a:r>
            <a:r>
              <a:rPr lang="en-US" i="1" dirty="0"/>
              <a:t> </a:t>
            </a:r>
            <a:r>
              <a:rPr lang="en-US" i="1" dirty="0" err="1"/>
              <a:t>înroșit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i="1" dirty="0" err="1"/>
              <a:t>întipărirea</a:t>
            </a:r>
            <a:r>
              <a:rPr lang="en-US" i="1" dirty="0"/>
              <a:t> </a:t>
            </a:r>
            <a:r>
              <a:rPr lang="en-US" i="1" dirty="0" err="1"/>
              <a:t>unui</a:t>
            </a:r>
            <a:r>
              <a:rPr lang="en-US" i="1" dirty="0"/>
              <a:t> </a:t>
            </a:r>
            <a:r>
              <a:rPr lang="en-US" i="1" dirty="0" err="1"/>
              <a:t>simbol</a:t>
            </a:r>
            <a:r>
              <a:rPr lang="en-US" dirty="0"/>
              <a:t>”,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stabili</a:t>
            </a:r>
            <a:r>
              <a:rPr lang="en-US" dirty="0"/>
              <a:t> </a:t>
            </a:r>
            <a:r>
              <a:rPr lang="en-US" dirty="0" err="1"/>
              <a:t>apartenența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zilele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, </a:t>
            </a:r>
            <a:r>
              <a:rPr lang="en-US" dirty="0" err="1"/>
              <a:t>proprietarii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deosebească</a:t>
            </a:r>
            <a:r>
              <a:rPr lang="en-US" dirty="0"/>
              <a:t> </a:t>
            </a:r>
            <a:r>
              <a:rPr lang="en-US" dirty="0" err="1"/>
              <a:t>întreprinderile</a:t>
            </a:r>
            <a:r>
              <a:rPr lang="en-US" dirty="0"/>
              <a:t>,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serviciile</a:t>
            </a:r>
            <a:r>
              <a:rPr lang="en-US" dirty="0"/>
              <a:t> de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concurenților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demers</a:t>
            </a:r>
            <a:r>
              <a:rPr lang="en-US" dirty="0"/>
              <a:t> </a:t>
            </a:r>
            <a:r>
              <a:rPr lang="en-US" dirty="0" err="1"/>
              <a:t>dă</a:t>
            </a:r>
            <a:r>
              <a:rPr lang="en-US" dirty="0"/>
              <a:t> </a:t>
            </a:r>
            <a:r>
              <a:rPr lang="en-US" dirty="0" err="1"/>
              <a:t>naștere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se transmit </a:t>
            </a:r>
            <a:r>
              <a:rPr lang="en-US" dirty="0" err="1"/>
              <a:t>către</a:t>
            </a:r>
            <a:r>
              <a:rPr lang="en-US" dirty="0"/>
              <a:t> client </a:t>
            </a:r>
            <a:r>
              <a:rPr lang="en-US" dirty="0" err="1"/>
              <a:t>atribute</a:t>
            </a:r>
            <a:r>
              <a:rPr lang="en-US" dirty="0"/>
              <a:t>, </a:t>
            </a:r>
            <a:r>
              <a:rPr lang="en-US" dirty="0" err="1"/>
              <a:t>atitudini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emoții</a:t>
            </a:r>
            <a:r>
              <a:rPr lang="en-US" dirty="0"/>
              <a:t> </a:t>
            </a:r>
            <a:r>
              <a:rPr lang="en-US" dirty="0" err="1"/>
              <a:t>referitoare</a:t>
            </a:r>
            <a:r>
              <a:rPr lang="en-US" dirty="0"/>
              <a:t> la </a:t>
            </a:r>
            <a:r>
              <a:rPr lang="en-US" dirty="0" err="1"/>
              <a:t>întreprinderea</a:t>
            </a:r>
            <a:r>
              <a:rPr lang="en-US" dirty="0"/>
              <a:t> </a:t>
            </a:r>
            <a:r>
              <a:rPr lang="en-US" dirty="0" err="1"/>
              <a:t>însăși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la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  <a:r>
              <a:rPr lang="en-US" dirty="0" err="1"/>
              <a:t>Întregit</a:t>
            </a:r>
            <a:r>
              <a:rPr lang="en-US" dirty="0"/>
              <a:t> de </a:t>
            </a:r>
            <a:r>
              <a:rPr lang="en-US" dirty="0" err="1"/>
              <a:t>percepția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cu care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un brand.</a:t>
            </a:r>
          </a:p>
        </p:txBody>
      </p:sp>
    </p:spTree>
    <p:extLst>
      <p:ext uri="{BB962C8B-B14F-4D97-AF65-F5344CB8AC3E}">
        <p14:creationId xmlns:p14="http://schemas.microsoft.com/office/powerpoint/2010/main" val="14165694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FE5131-4975-4AF6-9F9A-A6D6CB910E30}"/>
              </a:ext>
            </a:extLst>
          </p:cNvPr>
          <p:cNvSpPr/>
          <p:nvPr/>
        </p:nvSpPr>
        <p:spPr>
          <a:xfrm>
            <a:off x="419100" y="2284075"/>
            <a:ext cx="4305300" cy="82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Niciodată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spunem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logo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brand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Brandul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cuprinde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tot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ține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identitatea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vizuală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logo,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percepția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oamenilor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referitoare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brand.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AC8E3-A230-45A1-9F37-D87B7D6A4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58" y="1276350"/>
            <a:ext cx="3756351" cy="2571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17A869-E5F5-4104-B549-C79C402D0608}"/>
              </a:ext>
            </a:extLst>
          </p:cNvPr>
          <p:cNvSpPr/>
          <p:nvPr/>
        </p:nvSpPr>
        <p:spPr>
          <a:xfrm>
            <a:off x="5083277" y="3988584"/>
            <a:ext cx="3940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Sursa</a:t>
            </a:r>
            <a:r>
              <a:rPr lang="en-US" sz="1600" b="1" dirty="0"/>
              <a:t> </a:t>
            </a:r>
            <a:r>
              <a:rPr lang="en-US" i="1" dirty="0"/>
              <a:t> </a:t>
            </a:r>
            <a:r>
              <a:rPr lang="en-US" i="1" u="sng" dirty="0">
                <a:hlinkClick r:id="rId5"/>
              </a:rPr>
              <a:t>Brand Identity Essential by People Design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3442256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C19223-C244-4689-8FAD-06745A24F21C}"/>
              </a:ext>
            </a:extLst>
          </p:cNvPr>
          <p:cNvSpPr/>
          <p:nvPr/>
        </p:nvSpPr>
        <p:spPr>
          <a:xfrm>
            <a:off x="228600" y="1491807"/>
            <a:ext cx="8686800" cy="215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Un brand nu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suficient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fie “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frumos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vizual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relevant.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Relevanta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e data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potrivirea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elementele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definite in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brand.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Brandul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ajuta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diferențierea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față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concurență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identificare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produsului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serviciului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organizației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înlesnește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comunicarea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garanție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calității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Consumatorul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multă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încredere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-un brand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cunoscut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simte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confortabil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repete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interacțiunea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formându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legătură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Aceasta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legătură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ținta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oricărei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organizații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existența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duce la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valorii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activelor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intangibile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important aspect al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afacerilor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moderne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înregistrând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companiile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renumite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momentului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însemnate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activelor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fixe.</a:t>
            </a:r>
          </a:p>
        </p:txBody>
      </p:sp>
    </p:spTree>
    <p:extLst>
      <p:ext uri="{BB962C8B-B14F-4D97-AF65-F5344CB8AC3E}">
        <p14:creationId xmlns:p14="http://schemas.microsoft.com/office/powerpoint/2010/main" val="291722496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A3E52-E067-43D4-BF59-FE5835C3192C}"/>
              </a:ext>
            </a:extLst>
          </p:cNvPr>
          <p:cNvSpPr/>
          <p:nvPr/>
        </p:nvSpPr>
        <p:spPr>
          <a:xfrm>
            <a:off x="1570249" y="2210882"/>
            <a:ext cx="6003503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identitatea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vizuală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3819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F65683-B540-46F2-AD8C-EB5C7994C8EF}"/>
              </a:ext>
            </a:extLst>
          </p:cNvPr>
          <p:cNvSpPr/>
          <p:nvPr/>
        </p:nvSpPr>
        <p:spPr>
          <a:xfrm>
            <a:off x="228600" y="171767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estetică</a:t>
            </a:r>
            <a:r>
              <a:rPr lang="en-US" dirty="0"/>
              <a:t>,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eficacitate</a:t>
            </a:r>
            <a:r>
              <a:rPr lang="en-US" dirty="0"/>
              <a:t>. Un design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fuziune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artă</a:t>
            </a:r>
            <a:r>
              <a:rPr lang="en-US" dirty="0"/>
              <a:t>, marketing, </a:t>
            </a:r>
            <a:r>
              <a:rPr lang="en-US" dirty="0" err="1"/>
              <a:t>psihologie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mecanisme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vizuală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construită</a:t>
            </a:r>
            <a:r>
              <a:rPr lang="en-US" dirty="0"/>
              <a:t> 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elementele</a:t>
            </a:r>
            <a:r>
              <a:rPr lang="en-US" dirty="0"/>
              <a:t> </a:t>
            </a:r>
            <a:r>
              <a:rPr lang="en-US" dirty="0" err="1"/>
              <a:t>vizuale</a:t>
            </a:r>
            <a:r>
              <a:rPr lang="en-US" dirty="0"/>
              <a:t> care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afacerea</a:t>
            </a:r>
            <a:r>
              <a:rPr lang="en-US" dirty="0"/>
              <a:t>, </a:t>
            </a:r>
            <a:r>
              <a:rPr lang="en-US" dirty="0" err="1"/>
              <a:t>dintre</a:t>
            </a:r>
            <a:r>
              <a:rPr lang="en-US" dirty="0"/>
              <a:t> care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însemnate</a:t>
            </a:r>
            <a:r>
              <a:rPr lang="en-US" dirty="0"/>
              <a:t> sunt: </a:t>
            </a:r>
          </a:p>
        </p:txBody>
      </p:sp>
    </p:spTree>
    <p:extLst>
      <p:ext uri="{BB962C8B-B14F-4D97-AF65-F5344CB8AC3E}">
        <p14:creationId xmlns:p14="http://schemas.microsoft.com/office/powerpoint/2010/main" val="19957766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88DB4-F10D-4BDE-9613-43C2F8435C2B}"/>
              </a:ext>
            </a:extLst>
          </p:cNvPr>
          <p:cNvSpPr/>
          <p:nvPr/>
        </p:nvSpPr>
        <p:spPr>
          <a:xfrm>
            <a:off x="381000" y="1477572"/>
            <a:ext cx="838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	Logo</a:t>
            </a:r>
            <a:r>
              <a:rPr lang="en-US" dirty="0"/>
              <a:t> –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ajute</a:t>
            </a:r>
            <a:r>
              <a:rPr lang="en-US" dirty="0"/>
              <a:t> </a:t>
            </a:r>
            <a:r>
              <a:rPr lang="en-US" dirty="0" err="1"/>
              <a:t>publicul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</a:t>
            </a:r>
            <a:r>
              <a:rPr lang="en-US" dirty="0" err="1"/>
              <a:t>brandul</a:t>
            </a:r>
            <a:r>
              <a:rPr lang="en-US" dirty="0"/>
              <a:t> –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motiv</a:t>
            </a:r>
            <a:r>
              <a:rPr lang="en-US" dirty="0"/>
              <a:t> (un element </a:t>
            </a:r>
            <a:r>
              <a:rPr lang="en-US" dirty="0" err="1"/>
              <a:t>grafic</a:t>
            </a:r>
            <a:r>
              <a:rPr lang="en-US" dirty="0"/>
              <a:t>), de </a:t>
            </a:r>
            <a:r>
              <a:rPr lang="en-US" dirty="0" err="1"/>
              <a:t>înșiruire</a:t>
            </a:r>
            <a:r>
              <a:rPr lang="en-US" dirty="0"/>
              <a:t> de </a:t>
            </a:r>
            <a:r>
              <a:rPr lang="en-US" dirty="0" err="1"/>
              <a:t>litere</a:t>
            </a:r>
            <a:r>
              <a:rPr lang="en-US" dirty="0"/>
              <a:t> care </a:t>
            </a:r>
            <a:r>
              <a:rPr lang="en-US" dirty="0" err="1"/>
              <a:t>descriu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de brand, </a:t>
            </a:r>
            <a:r>
              <a:rPr lang="en-US" dirty="0" err="1"/>
              <a:t>sau</a:t>
            </a:r>
            <a:r>
              <a:rPr lang="en-US" dirty="0"/>
              <a:t> format din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. Un logo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culori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monocolor</a:t>
            </a:r>
            <a:r>
              <a:rPr lang="en-US" dirty="0"/>
              <a:t>.  </a:t>
            </a:r>
          </a:p>
          <a:p>
            <a:pPr algn="just"/>
            <a:r>
              <a:rPr lang="en-US" b="1" dirty="0"/>
              <a:t>  </a:t>
            </a:r>
          </a:p>
          <a:p>
            <a:pPr algn="just"/>
            <a:r>
              <a:rPr lang="en-US" b="1" i="1" dirty="0"/>
              <a:t>	</a:t>
            </a:r>
            <a:r>
              <a:rPr lang="en-US" b="1" i="1" dirty="0" err="1"/>
              <a:t>Fonturi</a:t>
            </a:r>
            <a:r>
              <a:rPr lang="en-US" b="1" i="1" dirty="0"/>
              <a:t> (typeface) </a:t>
            </a:r>
            <a:r>
              <a:rPr lang="en-US" dirty="0"/>
              <a:t>–  o </a:t>
            </a:r>
            <a:r>
              <a:rPr lang="en-US" dirty="0" err="1"/>
              <a:t>suită</a:t>
            </a:r>
            <a:r>
              <a:rPr lang="en-US" dirty="0"/>
              <a:t> de </a:t>
            </a:r>
            <a:r>
              <a:rPr lang="en-US" dirty="0" err="1"/>
              <a:t>fonturi</a:t>
            </a:r>
            <a:r>
              <a:rPr lang="en-US" dirty="0"/>
              <a:t>, care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pe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mediile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 (website,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tipărite</a:t>
            </a:r>
            <a:r>
              <a:rPr lang="en-US" dirty="0"/>
              <a:t>, social media) </a:t>
            </a:r>
            <a:r>
              <a:rPr lang="en-US" dirty="0" err="1"/>
              <a:t>menite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ilustreze</a:t>
            </a:r>
            <a:r>
              <a:rPr lang="en-US" dirty="0"/>
              <a:t> </a:t>
            </a:r>
            <a:r>
              <a:rPr lang="en-US" dirty="0" err="1"/>
              <a:t>povestea</a:t>
            </a:r>
            <a:r>
              <a:rPr lang="en-US" dirty="0"/>
              <a:t> </a:t>
            </a:r>
            <a:r>
              <a:rPr lang="en-US" dirty="0" err="1"/>
              <a:t>brandului</a:t>
            </a:r>
            <a:r>
              <a:rPr lang="en-US" dirty="0"/>
              <a:t>. Au un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mare, </a:t>
            </a:r>
            <a:r>
              <a:rPr lang="en-US" dirty="0" err="1"/>
              <a:t>reușesc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diferențieze</a:t>
            </a:r>
            <a:r>
              <a:rPr lang="en-US" dirty="0"/>
              <a:t> </a:t>
            </a:r>
            <a:r>
              <a:rPr lang="en-US" dirty="0" err="1"/>
              <a:t>brandul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faciliteze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  </a:t>
            </a:r>
          </a:p>
          <a:p>
            <a:pPr algn="just"/>
            <a:r>
              <a:rPr lang="en-US" b="1" i="1" dirty="0"/>
              <a:t>	Motive </a:t>
            </a:r>
            <a:r>
              <a:rPr lang="en-US" b="1" i="1" dirty="0" err="1"/>
              <a:t>grafice</a:t>
            </a:r>
            <a:r>
              <a:rPr lang="en-US" b="1" i="1" dirty="0"/>
              <a:t> </a:t>
            </a:r>
            <a:r>
              <a:rPr lang="en-US" dirty="0"/>
              <a:t>– pe </a:t>
            </a:r>
            <a:r>
              <a:rPr lang="en-US" dirty="0" err="1"/>
              <a:t>lângă</a:t>
            </a:r>
            <a:r>
              <a:rPr lang="en-US" dirty="0"/>
              <a:t> logo,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construi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motive </a:t>
            </a:r>
            <a:r>
              <a:rPr lang="en-US" dirty="0" err="1"/>
              <a:t>grafice</a:t>
            </a:r>
            <a:r>
              <a:rPr lang="en-US" dirty="0"/>
              <a:t> cu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diferențierea</a:t>
            </a:r>
            <a:r>
              <a:rPr lang="en-US" dirty="0"/>
              <a:t> </a:t>
            </a:r>
            <a:r>
              <a:rPr lang="en-US" dirty="0" err="1"/>
              <a:t>brandului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preluate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472671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5994</TotalTime>
  <Words>2633</Words>
  <Application>Microsoft Office PowerPoint</Application>
  <PresentationFormat>On-screen Show (16:9)</PresentationFormat>
  <Paragraphs>66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Mangal</vt:lpstr>
      <vt:lpstr>SimSun</vt:lpstr>
      <vt:lpstr>Calibri</vt:lpstr>
      <vt:lpstr>Times New Roman</vt:lpstr>
      <vt:lpstr>Arial</vt:lpstr>
      <vt:lpstr>Arial Unicode MS</vt:lpstr>
      <vt:lpstr>Tahoma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Alina Dumitru | Soft Tehnica</cp:lastModifiedBy>
  <cp:revision>39</cp:revision>
  <dcterms:created xsi:type="dcterms:W3CDTF">2015-03-09T15:19:43Z</dcterms:created>
  <dcterms:modified xsi:type="dcterms:W3CDTF">2021-01-18T12:44:42Z</dcterms:modified>
</cp:coreProperties>
</file>