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video/mp4" Extension="mp4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drawingml.diagramData+xml" PartName="/ppt/diagrams/data2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Colors+xml" PartName="/ppt/diagrams/colors2.xml"/>
  <Override ContentType="application/vnd.ms-office.drawingml.diagramDrawing+xml" PartName="/ppt/diagrams/drawing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3389" r:id="rId3"/>
    <p:sldId id="3408" r:id="rId4"/>
    <p:sldId id="3409" r:id="rId5"/>
    <p:sldId id="3410" r:id="rId6"/>
    <p:sldId id="3411" r:id="rId7"/>
    <p:sldId id="3413" r:id="rId8"/>
    <p:sldId id="3414" r:id="rId9"/>
    <p:sldId id="3415" r:id="rId10"/>
    <p:sldId id="3416" r:id="rId11"/>
    <p:sldId id="3417" r:id="rId12"/>
    <p:sldId id="3418" r:id="rId13"/>
    <p:sldId id="3419" r:id="rId14"/>
    <p:sldId id="3420" r:id="rId15"/>
    <p:sldId id="3421" r:id="rId16"/>
    <p:sldId id="3422" r:id="rId17"/>
    <p:sldId id="3423" r:id="rId18"/>
    <p:sldId id="3424" r:id="rId19"/>
    <p:sldId id="3425" r:id="rId20"/>
    <p:sldId id="3426" r:id="rId21"/>
    <p:sldId id="3427" r:id="rId22"/>
    <p:sldId id="3428" r:id="rId23"/>
    <p:sldId id="3429" r:id="rId24"/>
    <p:sldId id="3390" r:id="rId25"/>
    <p:sldId id="3392" r:id="rId26"/>
    <p:sldId id="3393" r:id="rId27"/>
    <p:sldId id="3394" r:id="rId28"/>
    <p:sldId id="3395" r:id="rId29"/>
    <p:sldId id="3396" r:id="rId30"/>
    <p:sldId id="3397" r:id="rId31"/>
    <p:sldId id="3398" r:id="rId32"/>
    <p:sldId id="3399" r:id="rId33"/>
    <p:sldId id="3400" r:id="rId34"/>
    <p:sldId id="3401" r:id="rId35"/>
    <p:sldId id="3402" r:id="rId36"/>
    <p:sldId id="3431" r:id="rId37"/>
    <p:sldId id="3403" r:id="rId38"/>
    <p:sldId id="3404" r:id="rId39"/>
    <p:sldId id="265" r:id="rId40"/>
    <p:sldId id="3406" r:id="rId41"/>
    <p:sldId id="3430" r:id="rId42"/>
    <p:sldId id="257" r:id="rId43"/>
  </p:sldIdLst>
  <p:sldSz cx="9144000" cy="5143500" type="screen16x9"/>
  <p:notesSz cx="7772400" cy="10058400"/>
  <p:embeddedFontLst>
    <p:embeddedFont>
      <p:font typeface="Arial Narrow" panose="020B0606020202030204" pitchFamily="34" charset="0"/>
      <p:regular r:id="rId46"/>
      <p:bold r:id="rId47"/>
      <p:italic r:id="rId48"/>
      <p:boldItalic r:id="rId49"/>
    </p:embeddedFont>
    <p:embeddedFont>
      <p:font typeface="Calibri" panose="020F0502020204030204" pitchFamily="34" charset="0"/>
      <p:regular r:id="rId50"/>
      <p:bold r:id="rId51"/>
      <p:italic r:id="rId52"/>
      <p:boldItalic r:id="rId53"/>
    </p:embeddedFont>
  </p:embeddedFontLst>
  <p:defaultTextStyle>
    <a:defPPr>
      <a:defRPr lang="en-US"/>
    </a:defPPr>
    <a:lvl1pPr algn="l" defTabSz="739775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369888" indent="87313" algn="l" defTabSz="739775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739775" indent="174625" algn="l" defTabSz="739775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109663" indent="261938" algn="l" defTabSz="739775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481138" indent="347663" algn="l" defTabSz="739775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8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3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66D87F-25D4-4A14-A030-0CD11DDE6263}" type="doc">
      <dgm:prSet loTypeId="urn:microsoft.com/office/officeart/2008/layout/BendingPictureSemiTransparentTex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F8CBF86-1F5B-4982-99AB-232E5BAD19BD}">
      <dgm:prSet phldrT="[Testo]" custT="1"/>
      <dgm:spPr/>
      <dgm:t>
        <a:bodyPr/>
        <a:lstStyle/>
        <a:p>
          <a:pPr algn="ctr"/>
          <a:r>
            <a:rPr lang="it-IT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THE DO</a:t>
          </a:r>
          <a:r>
            <a:rPr lang="it-IT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it-IT" sz="1800" b="1" i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er</a:t>
          </a:r>
          <a:endParaRPr lang="it-IT" sz="18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AEBA3F-58F7-40C7-B502-0921DF064648}" type="parTrans" cxnId="{7B0CD454-E30A-4F2D-8FBE-875CC266A891}">
      <dgm:prSet/>
      <dgm:spPr/>
      <dgm:t>
        <a:bodyPr/>
        <a:lstStyle/>
        <a:p>
          <a:pPr algn="ctr"/>
          <a:endParaRPr lang="it-IT" sz="2000" b="1">
            <a:solidFill>
              <a:srgbClr val="0066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5433A2-ABB7-4AAB-8859-7012D45C2332}" type="sibTrans" cxnId="{7B0CD454-E30A-4F2D-8FBE-875CC266A891}">
      <dgm:prSet/>
      <dgm:spPr/>
      <dgm:t>
        <a:bodyPr/>
        <a:lstStyle/>
        <a:p>
          <a:pPr algn="ctr"/>
          <a:endParaRPr lang="it-IT" sz="2000" b="1">
            <a:solidFill>
              <a:srgbClr val="0066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859F2F2-E353-4998-917D-2289F3666890}">
      <dgm:prSet phldrT="[Testo]" custT="1"/>
      <dgm:spPr/>
      <dgm:t>
        <a:bodyPr/>
        <a:lstStyle/>
        <a:p>
          <a:pPr algn="ctr"/>
          <a:r>
            <a:rPr lang="it-IT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THE THINK</a:t>
          </a:r>
          <a:r>
            <a:rPr lang="it-IT" sz="16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</a:t>
          </a:r>
          <a:r>
            <a:rPr lang="it-IT" sz="1600" b="1" i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er</a:t>
          </a:r>
          <a:endParaRPr lang="it-IT" sz="1600" b="1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8B2FBD08-D1AE-4541-94BF-5E881A39C775}" type="parTrans" cxnId="{F9151B09-5C1D-494C-BAD5-9F21502301E3}">
      <dgm:prSet/>
      <dgm:spPr/>
      <dgm:t>
        <a:bodyPr/>
        <a:lstStyle/>
        <a:p>
          <a:pPr algn="ctr"/>
          <a:endParaRPr lang="it-IT" sz="2000" b="1">
            <a:solidFill>
              <a:srgbClr val="0066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7F38F5-857F-47CF-86A3-C5F8B932CE54}" type="sibTrans" cxnId="{F9151B09-5C1D-494C-BAD5-9F21502301E3}">
      <dgm:prSet/>
      <dgm:spPr/>
      <dgm:t>
        <a:bodyPr/>
        <a:lstStyle/>
        <a:p>
          <a:pPr algn="ctr"/>
          <a:endParaRPr lang="it-IT" sz="2000" b="1">
            <a:solidFill>
              <a:srgbClr val="0066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446A14-6F3A-4AA8-A9B3-FE0498C1025A}">
      <dgm:prSet phldrT="[Testo]" custT="1"/>
      <dgm:spPr/>
      <dgm:t>
        <a:bodyPr/>
        <a:lstStyle/>
        <a:p>
          <a:pPr algn="ctr"/>
          <a:r>
            <a:rPr lang="it-IT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THE CREAT</a:t>
          </a:r>
          <a:r>
            <a:rPr lang="it-IT" sz="16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-or</a:t>
          </a:r>
        </a:p>
      </dgm:t>
    </dgm:pt>
    <dgm:pt modelId="{5D28F84C-B500-4BBD-B5D0-E3752211AFDF}" type="parTrans" cxnId="{F81A790C-AF8E-40BE-ABF8-343C268FDA64}">
      <dgm:prSet/>
      <dgm:spPr/>
      <dgm:t>
        <a:bodyPr/>
        <a:lstStyle/>
        <a:p>
          <a:pPr algn="ctr"/>
          <a:endParaRPr lang="it-IT" sz="2000" b="1">
            <a:solidFill>
              <a:srgbClr val="0066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DB788E-FB38-4C3B-892B-E5C4299CA258}" type="sibTrans" cxnId="{F81A790C-AF8E-40BE-ABF8-343C268FDA64}">
      <dgm:prSet/>
      <dgm:spPr/>
      <dgm:t>
        <a:bodyPr/>
        <a:lstStyle/>
        <a:p>
          <a:pPr algn="ctr"/>
          <a:endParaRPr lang="it-IT" sz="2000" b="1">
            <a:solidFill>
              <a:srgbClr val="0066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10CF6F-1F40-45A2-83EB-E15FC630ED9B}">
      <dgm:prSet phldrT="[Testo]" custT="1"/>
      <dgm:spPr/>
      <dgm:t>
        <a:bodyPr/>
        <a:lstStyle/>
        <a:p>
          <a:pPr algn="ctr"/>
          <a:r>
            <a:rPr lang="it-IT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THE HELP</a:t>
          </a:r>
          <a:r>
            <a:rPr lang="it-IT" sz="18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</a:t>
          </a:r>
          <a:r>
            <a:rPr lang="it-IT" sz="1800" b="1" i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er</a:t>
          </a:r>
          <a:endParaRPr lang="it-IT" sz="1800" b="1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7D882F35-CDBC-42C2-8352-2E4C943CCDDA}" type="parTrans" cxnId="{70E9EB4A-A232-4223-A25A-8FBDB28973DB}">
      <dgm:prSet/>
      <dgm:spPr/>
      <dgm:t>
        <a:bodyPr/>
        <a:lstStyle/>
        <a:p>
          <a:pPr algn="ctr"/>
          <a:endParaRPr lang="it-IT" sz="2000" b="1">
            <a:solidFill>
              <a:srgbClr val="0066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99B787-E554-402D-A928-F8392BA341F0}" type="sibTrans" cxnId="{70E9EB4A-A232-4223-A25A-8FBDB28973DB}">
      <dgm:prSet/>
      <dgm:spPr/>
      <dgm:t>
        <a:bodyPr/>
        <a:lstStyle/>
        <a:p>
          <a:pPr algn="ctr"/>
          <a:endParaRPr lang="it-IT" sz="2000" b="1">
            <a:solidFill>
              <a:srgbClr val="0066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CE7C8C-25FF-4F78-B32D-B0B892168854}">
      <dgm:prSet phldrT="[Testo]" custT="1"/>
      <dgm:spPr/>
      <dgm:t>
        <a:bodyPr/>
        <a:lstStyle/>
        <a:p>
          <a:pPr algn="ctr"/>
          <a:r>
            <a:rPr lang="it-IT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THE PERSUAD</a:t>
          </a:r>
          <a:r>
            <a:rPr lang="it-IT" sz="16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</a:t>
          </a:r>
          <a:r>
            <a:rPr lang="it-IT" sz="1600" b="1" i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er</a:t>
          </a:r>
          <a:endParaRPr lang="it-IT" sz="1600" b="1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1539A75-8BD4-4BAE-BF13-E1B8907BE79A}" type="parTrans" cxnId="{B33F1499-4360-4E16-9B57-A1CE76054779}">
      <dgm:prSet/>
      <dgm:spPr/>
      <dgm:t>
        <a:bodyPr/>
        <a:lstStyle/>
        <a:p>
          <a:pPr algn="ctr"/>
          <a:endParaRPr lang="it-IT" sz="2000" b="1">
            <a:solidFill>
              <a:srgbClr val="0066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0043BD-F5C7-4901-B149-932EE5BE2BFE}" type="sibTrans" cxnId="{B33F1499-4360-4E16-9B57-A1CE76054779}">
      <dgm:prSet/>
      <dgm:spPr/>
      <dgm:t>
        <a:bodyPr/>
        <a:lstStyle/>
        <a:p>
          <a:pPr algn="ctr"/>
          <a:endParaRPr lang="it-IT" sz="2000" b="1">
            <a:solidFill>
              <a:srgbClr val="0066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47A7B1-AFAC-4EC8-9CF4-E1412F10AA60}">
      <dgm:prSet phldrT="[Testo]" custT="1"/>
      <dgm:spPr/>
      <dgm:t>
        <a:bodyPr/>
        <a:lstStyle/>
        <a:p>
          <a:pPr algn="ctr"/>
          <a:r>
            <a:rPr lang="it-IT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THE </a:t>
          </a:r>
          <a:r>
            <a:rPr lang="it-IT" sz="1600" b="1" i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ORGANIZ</a:t>
          </a:r>
          <a:r>
            <a:rPr lang="it-IT" sz="16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</a:t>
          </a:r>
          <a:r>
            <a:rPr lang="it-IT" sz="1600" b="1" i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er</a:t>
          </a:r>
          <a:endParaRPr lang="it-IT" sz="1600" b="1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2A7750C-A407-4FAE-98B6-0A731487A7F0}" type="parTrans" cxnId="{084AB834-8E61-46FD-B19C-170916469598}">
      <dgm:prSet/>
      <dgm:spPr/>
      <dgm:t>
        <a:bodyPr/>
        <a:lstStyle/>
        <a:p>
          <a:pPr algn="ctr"/>
          <a:endParaRPr lang="it-IT" sz="2000" b="1">
            <a:solidFill>
              <a:srgbClr val="0066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6F12F6-392E-46BB-8087-CB0C3FE6FB70}" type="sibTrans" cxnId="{084AB834-8E61-46FD-B19C-170916469598}">
      <dgm:prSet/>
      <dgm:spPr/>
      <dgm:t>
        <a:bodyPr/>
        <a:lstStyle/>
        <a:p>
          <a:pPr algn="ctr"/>
          <a:endParaRPr lang="it-IT" sz="2000" b="1">
            <a:solidFill>
              <a:srgbClr val="0066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781E5A-6AC2-4D01-9337-9FED298C203F}" type="pres">
      <dgm:prSet presAssocID="{0B66D87F-25D4-4A14-A030-0CD11DDE6263}" presName="Name0" presStyleCnt="0">
        <dgm:presLayoutVars>
          <dgm:dir/>
          <dgm:resizeHandles val="exact"/>
        </dgm:presLayoutVars>
      </dgm:prSet>
      <dgm:spPr/>
    </dgm:pt>
    <dgm:pt modelId="{E04A4230-32D6-49F0-88C4-059B01485670}" type="pres">
      <dgm:prSet presAssocID="{6F8CBF86-1F5B-4982-99AB-232E5BAD19BD}" presName="composite" presStyleCnt="0"/>
      <dgm:spPr/>
    </dgm:pt>
    <dgm:pt modelId="{703E4927-E546-4602-8C60-BEB884C45DF8}" type="pres">
      <dgm:prSet presAssocID="{6F8CBF86-1F5B-4982-99AB-232E5BAD19BD}" presName="rect1" presStyleLbl="bgShp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E9B64A4-DBED-40BA-AEF5-B16DD9A48355}" type="pres">
      <dgm:prSet presAssocID="{6F8CBF86-1F5B-4982-99AB-232E5BAD19BD}" presName="rect2" presStyleLbl="trBgShp" presStyleIdx="0" presStyleCnt="6">
        <dgm:presLayoutVars>
          <dgm:bulletEnabled val="1"/>
        </dgm:presLayoutVars>
      </dgm:prSet>
      <dgm:spPr/>
    </dgm:pt>
    <dgm:pt modelId="{9F366B9D-60AA-47ED-96EA-BA6BF627F189}" type="pres">
      <dgm:prSet presAssocID="{045433A2-ABB7-4AAB-8859-7012D45C2332}" presName="sibTrans" presStyleCnt="0"/>
      <dgm:spPr/>
    </dgm:pt>
    <dgm:pt modelId="{105C0950-B047-4102-BE2A-4FB25D90B4AF}" type="pres">
      <dgm:prSet presAssocID="{F859F2F2-E353-4998-917D-2289F3666890}" presName="composite" presStyleCnt="0"/>
      <dgm:spPr/>
    </dgm:pt>
    <dgm:pt modelId="{00D11E06-6C60-4AD4-8E70-9836E51EB8FF}" type="pres">
      <dgm:prSet presAssocID="{F859F2F2-E353-4998-917D-2289F3666890}" presName="rect1" presStyleLbl="bgShp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A72391B-70F7-4E46-8A95-6F76D9D70EE6}" type="pres">
      <dgm:prSet presAssocID="{F859F2F2-E353-4998-917D-2289F3666890}" presName="rect2" presStyleLbl="trBgShp" presStyleIdx="1" presStyleCnt="6">
        <dgm:presLayoutVars>
          <dgm:bulletEnabled val="1"/>
        </dgm:presLayoutVars>
      </dgm:prSet>
      <dgm:spPr/>
    </dgm:pt>
    <dgm:pt modelId="{770C00A3-6008-4F68-AC45-548E41908802}" type="pres">
      <dgm:prSet presAssocID="{D67F38F5-857F-47CF-86A3-C5F8B932CE54}" presName="sibTrans" presStyleCnt="0"/>
      <dgm:spPr/>
    </dgm:pt>
    <dgm:pt modelId="{F19E6A7F-E2F1-4E9E-BF8E-6EE8C08D2AC4}" type="pres">
      <dgm:prSet presAssocID="{BC446A14-6F3A-4AA8-A9B3-FE0498C1025A}" presName="composite" presStyleCnt="0"/>
      <dgm:spPr/>
    </dgm:pt>
    <dgm:pt modelId="{52D6A826-35C8-4D34-972C-979E69D1726A}" type="pres">
      <dgm:prSet presAssocID="{BC446A14-6F3A-4AA8-A9B3-FE0498C1025A}" presName="rect1" presStyleLbl="bgShp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9CE763A-99C1-4649-BFAA-6131DECDE9E6}" type="pres">
      <dgm:prSet presAssocID="{BC446A14-6F3A-4AA8-A9B3-FE0498C1025A}" presName="rect2" presStyleLbl="trBgShp" presStyleIdx="2" presStyleCnt="6">
        <dgm:presLayoutVars>
          <dgm:bulletEnabled val="1"/>
        </dgm:presLayoutVars>
      </dgm:prSet>
      <dgm:spPr/>
    </dgm:pt>
    <dgm:pt modelId="{F44FB421-7519-4A36-9466-4DC5B86B25BD}" type="pres">
      <dgm:prSet presAssocID="{09DB788E-FB38-4C3B-892B-E5C4299CA258}" presName="sibTrans" presStyleCnt="0"/>
      <dgm:spPr/>
    </dgm:pt>
    <dgm:pt modelId="{88129345-637A-4288-BB2F-073F7434C0C8}" type="pres">
      <dgm:prSet presAssocID="{EC10CF6F-1F40-45A2-83EB-E15FC630ED9B}" presName="composite" presStyleCnt="0"/>
      <dgm:spPr/>
    </dgm:pt>
    <dgm:pt modelId="{D6851919-E34B-4B70-9AE6-09DF1223A821}" type="pres">
      <dgm:prSet presAssocID="{EC10CF6F-1F40-45A2-83EB-E15FC630ED9B}" presName="rect1" presStyleLbl="bgShp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A52E7BFF-086D-4F34-9106-F7652BA00ABD}" type="pres">
      <dgm:prSet presAssocID="{EC10CF6F-1F40-45A2-83EB-E15FC630ED9B}" presName="rect2" presStyleLbl="trBgShp" presStyleIdx="3" presStyleCnt="6">
        <dgm:presLayoutVars>
          <dgm:bulletEnabled val="1"/>
        </dgm:presLayoutVars>
      </dgm:prSet>
      <dgm:spPr/>
    </dgm:pt>
    <dgm:pt modelId="{876E9D8D-29BB-4DF5-B3A7-5EDD8FD58F00}" type="pres">
      <dgm:prSet presAssocID="{3399B787-E554-402D-A928-F8392BA341F0}" presName="sibTrans" presStyleCnt="0"/>
      <dgm:spPr/>
    </dgm:pt>
    <dgm:pt modelId="{A74B0D77-0C45-45CC-A1EC-CA3213D4E683}" type="pres">
      <dgm:prSet presAssocID="{01CE7C8C-25FF-4F78-B32D-B0B892168854}" presName="composite" presStyleCnt="0"/>
      <dgm:spPr/>
    </dgm:pt>
    <dgm:pt modelId="{31284BFC-56AD-4762-A62C-E080E0B16D93}" type="pres">
      <dgm:prSet presAssocID="{01CE7C8C-25FF-4F78-B32D-B0B892168854}" presName="rect1" presStyleLbl="bgShp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6726E503-3437-40C5-BFA6-8E0DDA9DC958}" type="pres">
      <dgm:prSet presAssocID="{01CE7C8C-25FF-4F78-B32D-B0B892168854}" presName="rect2" presStyleLbl="trBgShp" presStyleIdx="4" presStyleCnt="6">
        <dgm:presLayoutVars>
          <dgm:bulletEnabled val="1"/>
        </dgm:presLayoutVars>
      </dgm:prSet>
      <dgm:spPr/>
    </dgm:pt>
    <dgm:pt modelId="{5DB575FA-00ED-4F5F-9D12-7CD5E9B1042E}" type="pres">
      <dgm:prSet presAssocID="{C50043BD-F5C7-4901-B149-932EE5BE2BFE}" presName="sibTrans" presStyleCnt="0"/>
      <dgm:spPr/>
    </dgm:pt>
    <dgm:pt modelId="{54252180-4B48-4FFF-8AC7-1F09FCFB9AE9}" type="pres">
      <dgm:prSet presAssocID="{AD47A7B1-AFAC-4EC8-9CF4-E1412F10AA60}" presName="composite" presStyleCnt="0"/>
      <dgm:spPr/>
    </dgm:pt>
    <dgm:pt modelId="{7FFE32A4-89B1-4B3A-B9DB-8E090BB6ADD1}" type="pres">
      <dgm:prSet presAssocID="{AD47A7B1-AFAC-4EC8-9CF4-E1412F10AA60}" presName="rect1" presStyleLbl="bgShp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887F5EBB-8380-47C9-9D86-F426E4922161}" type="pres">
      <dgm:prSet presAssocID="{AD47A7B1-AFAC-4EC8-9CF4-E1412F10AA60}" presName="rect2" presStyleLbl="trBgShp" presStyleIdx="5" presStyleCnt="6">
        <dgm:presLayoutVars>
          <dgm:bulletEnabled val="1"/>
        </dgm:presLayoutVars>
      </dgm:prSet>
      <dgm:spPr/>
    </dgm:pt>
  </dgm:ptLst>
  <dgm:cxnLst>
    <dgm:cxn modelId="{4D328005-B82D-4198-90BE-BAD4CDBD8E13}" type="presOf" srcId="{BC446A14-6F3A-4AA8-A9B3-FE0498C1025A}" destId="{A9CE763A-99C1-4649-BFAA-6131DECDE9E6}" srcOrd="0" destOrd="0" presId="urn:microsoft.com/office/officeart/2008/layout/BendingPictureSemiTransparentText"/>
    <dgm:cxn modelId="{F9151B09-5C1D-494C-BAD5-9F21502301E3}" srcId="{0B66D87F-25D4-4A14-A030-0CD11DDE6263}" destId="{F859F2F2-E353-4998-917D-2289F3666890}" srcOrd="1" destOrd="0" parTransId="{8B2FBD08-D1AE-4541-94BF-5E881A39C775}" sibTransId="{D67F38F5-857F-47CF-86A3-C5F8B932CE54}"/>
    <dgm:cxn modelId="{F81A790C-AF8E-40BE-ABF8-343C268FDA64}" srcId="{0B66D87F-25D4-4A14-A030-0CD11DDE6263}" destId="{BC446A14-6F3A-4AA8-A9B3-FE0498C1025A}" srcOrd="2" destOrd="0" parTransId="{5D28F84C-B500-4BBD-B5D0-E3752211AFDF}" sibTransId="{09DB788E-FB38-4C3B-892B-E5C4299CA258}"/>
    <dgm:cxn modelId="{6D630821-FDD5-4397-B2DD-9B2BDA3B15FF}" type="presOf" srcId="{EC10CF6F-1F40-45A2-83EB-E15FC630ED9B}" destId="{A52E7BFF-086D-4F34-9106-F7652BA00ABD}" srcOrd="0" destOrd="0" presId="urn:microsoft.com/office/officeart/2008/layout/BendingPictureSemiTransparentText"/>
    <dgm:cxn modelId="{084AB834-8E61-46FD-B19C-170916469598}" srcId="{0B66D87F-25D4-4A14-A030-0CD11DDE6263}" destId="{AD47A7B1-AFAC-4EC8-9CF4-E1412F10AA60}" srcOrd="5" destOrd="0" parTransId="{92A7750C-A407-4FAE-98B6-0A731487A7F0}" sibTransId="{EE6F12F6-392E-46BB-8087-CB0C3FE6FB70}"/>
    <dgm:cxn modelId="{8CA6C566-BC82-4A6D-A5B4-27C86A470734}" type="presOf" srcId="{AD47A7B1-AFAC-4EC8-9CF4-E1412F10AA60}" destId="{887F5EBB-8380-47C9-9D86-F426E4922161}" srcOrd="0" destOrd="0" presId="urn:microsoft.com/office/officeart/2008/layout/BendingPictureSemiTransparentText"/>
    <dgm:cxn modelId="{70E9EB4A-A232-4223-A25A-8FBDB28973DB}" srcId="{0B66D87F-25D4-4A14-A030-0CD11DDE6263}" destId="{EC10CF6F-1F40-45A2-83EB-E15FC630ED9B}" srcOrd="3" destOrd="0" parTransId="{7D882F35-CDBC-42C2-8352-2E4C943CCDDA}" sibTransId="{3399B787-E554-402D-A928-F8392BA341F0}"/>
    <dgm:cxn modelId="{7B0CD454-E30A-4F2D-8FBE-875CC266A891}" srcId="{0B66D87F-25D4-4A14-A030-0CD11DDE6263}" destId="{6F8CBF86-1F5B-4982-99AB-232E5BAD19BD}" srcOrd="0" destOrd="0" parTransId="{4AAEBA3F-58F7-40C7-B502-0921DF064648}" sibTransId="{045433A2-ABB7-4AAB-8859-7012D45C2332}"/>
    <dgm:cxn modelId="{E6E99593-F92F-447D-B779-8331BF935904}" type="presOf" srcId="{0B66D87F-25D4-4A14-A030-0CD11DDE6263}" destId="{A8781E5A-6AC2-4D01-9337-9FED298C203F}" srcOrd="0" destOrd="0" presId="urn:microsoft.com/office/officeart/2008/layout/BendingPictureSemiTransparentText"/>
    <dgm:cxn modelId="{22870F98-F64E-407F-9194-38DAA0EE512B}" type="presOf" srcId="{F859F2F2-E353-4998-917D-2289F3666890}" destId="{BA72391B-70F7-4E46-8A95-6F76D9D70EE6}" srcOrd="0" destOrd="0" presId="urn:microsoft.com/office/officeart/2008/layout/BendingPictureSemiTransparentText"/>
    <dgm:cxn modelId="{B33F1499-4360-4E16-9B57-A1CE76054779}" srcId="{0B66D87F-25D4-4A14-A030-0CD11DDE6263}" destId="{01CE7C8C-25FF-4F78-B32D-B0B892168854}" srcOrd="4" destOrd="0" parTransId="{E1539A75-8BD4-4BAE-BF13-E1B8907BE79A}" sibTransId="{C50043BD-F5C7-4901-B149-932EE5BE2BFE}"/>
    <dgm:cxn modelId="{7BC851AC-4395-4C68-908B-B652ADB996D5}" type="presOf" srcId="{6F8CBF86-1F5B-4982-99AB-232E5BAD19BD}" destId="{0E9B64A4-DBED-40BA-AEF5-B16DD9A48355}" srcOrd="0" destOrd="0" presId="urn:microsoft.com/office/officeart/2008/layout/BendingPictureSemiTransparentText"/>
    <dgm:cxn modelId="{43466AE7-37A4-4F1A-B652-A6EF5C8CF6DD}" type="presOf" srcId="{01CE7C8C-25FF-4F78-B32D-B0B892168854}" destId="{6726E503-3437-40C5-BFA6-8E0DDA9DC958}" srcOrd="0" destOrd="0" presId="urn:microsoft.com/office/officeart/2008/layout/BendingPictureSemiTransparentText"/>
    <dgm:cxn modelId="{E900ABF7-4468-4D67-AA48-877A33EB1B08}" type="presParOf" srcId="{A8781E5A-6AC2-4D01-9337-9FED298C203F}" destId="{E04A4230-32D6-49F0-88C4-059B01485670}" srcOrd="0" destOrd="0" presId="urn:microsoft.com/office/officeart/2008/layout/BendingPictureSemiTransparentText"/>
    <dgm:cxn modelId="{DF2440C1-ADA4-4FE6-9DE4-E2BB93D1EA8C}" type="presParOf" srcId="{E04A4230-32D6-49F0-88C4-059B01485670}" destId="{703E4927-E546-4602-8C60-BEB884C45DF8}" srcOrd="0" destOrd="0" presId="urn:microsoft.com/office/officeart/2008/layout/BendingPictureSemiTransparentText"/>
    <dgm:cxn modelId="{CAAA571F-1D5A-49FE-9AF8-3FC6F9D826A9}" type="presParOf" srcId="{E04A4230-32D6-49F0-88C4-059B01485670}" destId="{0E9B64A4-DBED-40BA-AEF5-B16DD9A48355}" srcOrd="1" destOrd="0" presId="urn:microsoft.com/office/officeart/2008/layout/BendingPictureSemiTransparentText"/>
    <dgm:cxn modelId="{B4A012B7-900B-4FDE-ACEE-E7A96C1CE194}" type="presParOf" srcId="{A8781E5A-6AC2-4D01-9337-9FED298C203F}" destId="{9F366B9D-60AA-47ED-96EA-BA6BF627F189}" srcOrd="1" destOrd="0" presId="urn:microsoft.com/office/officeart/2008/layout/BendingPictureSemiTransparentText"/>
    <dgm:cxn modelId="{88ABA583-9CA4-4644-A988-1DD77237C5D6}" type="presParOf" srcId="{A8781E5A-6AC2-4D01-9337-9FED298C203F}" destId="{105C0950-B047-4102-BE2A-4FB25D90B4AF}" srcOrd="2" destOrd="0" presId="urn:microsoft.com/office/officeart/2008/layout/BendingPictureSemiTransparentText"/>
    <dgm:cxn modelId="{7F5DA96B-91A6-426A-A5C5-132C3A90BAC2}" type="presParOf" srcId="{105C0950-B047-4102-BE2A-4FB25D90B4AF}" destId="{00D11E06-6C60-4AD4-8E70-9836E51EB8FF}" srcOrd="0" destOrd="0" presId="urn:microsoft.com/office/officeart/2008/layout/BendingPictureSemiTransparentText"/>
    <dgm:cxn modelId="{A976E5B8-6120-4FB8-87EF-302AD84E9AB3}" type="presParOf" srcId="{105C0950-B047-4102-BE2A-4FB25D90B4AF}" destId="{BA72391B-70F7-4E46-8A95-6F76D9D70EE6}" srcOrd="1" destOrd="0" presId="urn:microsoft.com/office/officeart/2008/layout/BendingPictureSemiTransparentText"/>
    <dgm:cxn modelId="{126201A5-FE81-455A-8BB9-A6E275A9B828}" type="presParOf" srcId="{A8781E5A-6AC2-4D01-9337-9FED298C203F}" destId="{770C00A3-6008-4F68-AC45-548E41908802}" srcOrd="3" destOrd="0" presId="urn:microsoft.com/office/officeart/2008/layout/BendingPictureSemiTransparentText"/>
    <dgm:cxn modelId="{2FB19F8E-5843-4DF5-8188-3BBE664E1F65}" type="presParOf" srcId="{A8781E5A-6AC2-4D01-9337-9FED298C203F}" destId="{F19E6A7F-E2F1-4E9E-BF8E-6EE8C08D2AC4}" srcOrd="4" destOrd="0" presId="urn:microsoft.com/office/officeart/2008/layout/BendingPictureSemiTransparentText"/>
    <dgm:cxn modelId="{49C0C633-2F8E-4E59-BACC-097B3BA7CE0D}" type="presParOf" srcId="{F19E6A7F-E2F1-4E9E-BF8E-6EE8C08D2AC4}" destId="{52D6A826-35C8-4D34-972C-979E69D1726A}" srcOrd="0" destOrd="0" presId="urn:microsoft.com/office/officeart/2008/layout/BendingPictureSemiTransparentText"/>
    <dgm:cxn modelId="{FD88A41C-41D6-4B7D-BCA4-527F9712A5AB}" type="presParOf" srcId="{F19E6A7F-E2F1-4E9E-BF8E-6EE8C08D2AC4}" destId="{A9CE763A-99C1-4649-BFAA-6131DECDE9E6}" srcOrd="1" destOrd="0" presId="urn:microsoft.com/office/officeart/2008/layout/BendingPictureSemiTransparentText"/>
    <dgm:cxn modelId="{B84DA0C6-5DC4-40ED-B698-4CA0E0CA7516}" type="presParOf" srcId="{A8781E5A-6AC2-4D01-9337-9FED298C203F}" destId="{F44FB421-7519-4A36-9466-4DC5B86B25BD}" srcOrd="5" destOrd="0" presId="urn:microsoft.com/office/officeart/2008/layout/BendingPictureSemiTransparentText"/>
    <dgm:cxn modelId="{D8037E5E-3A84-4FA3-AE03-1F3EE8593A6F}" type="presParOf" srcId="{A8781E5A-6AC2-4D01-9337-9FED298C203F}" destId="{88129345-637A-4288-BB2F-073F7434C0C8}" srcOrd="6" destOrd="0" presId="urn:microsoft.com/office/officeart/2008/layout/BendingPictureSemiTransparentText"/>
    <dgm:cxn modelId="{360DFB73-744A-417C-9558-A7A5BEE95CF4}" type="presParOf" srcId="{88129345-637A-4288-BB2F-073F7434C0C8}" destId="{D6851919-E34B-4B70-9AE6-09DF1223A821}" srcOrd="0" destOrd="0" presId="urn:microsoft.com/office/officeart/2008/layout/BendingPictureSemiTransparentText"/>
    <dgm:cxn modelId="{1E330412-8103-47F6-A88A-F0B59DD82D56}" type="presParOf" srcId="{88129345-637A-4288-BB2F-073F7434C0C8}" destId="{A52E7BFF-086D-4F34-9106-F7652BA00ABD}" srcOrd="1" destOrd="0" presId="urn:microsoft.com/office/officeart/2008/layout/BendingPictureSemiTransparentText"/>
    <dgm:cxn modelId="{3C8B93C5-C251-4885-9B77-95E713CC5745}" type="presParOf" srcId="{A8781E5A-6AC2-4D01-9337-9FED298C203F}" destId="{876E9D8D-29BB-4DF5-B3A7-5EDD8FD58F00}" srcOrd="7" destOrd="0" presId="urn:microsoft.com/office/officeart/2008/layout/BendingPictureSemiTransparentText"/>
    <dgm:cxn modelId="{CD162808-852C-4405-8E04-0A22D9D259D3}" type="presParOf" srcId="{A8781E5A-6AC2-4D01-9337-9FED298C203F}" destId="{A74B0D77-0C45-45CC-A1EC-CA3213D4E683}" srcOrd="8" destOrd="0" presId="urn:microsoft.com/office/officeart/2008/layout/BendingPictureSemiTransparentText"/>
    <dgm:cxn modelId="{3D58A7E6-4151-4C08-86F4-02FCA6BA7EAF}" type="presParOf" srcId="{A74B0D77-0C45-45CC-A1EC-CA3213D4E683}" destId="{31284BFC-56AD-4762-A62C-E080E0B16D93}" srcOrd="0" destOrd="0" presId="urn:microsoft.com/office/officeart/2008/layout/BendingPictureSemiTransparentText"/>
    <dgm:cxn modelId="{8052A53F-BB57-450C-83DA-2DD7B9528B42}" type="presParOf" srcId="{A74B0D77-0C45-45CC-A1EC-CA3213D4E683}" destId="{6726E503-3437-40C5-BFA6-8E0DDA9DC958}" srcOrd="1" destOrd="0" presId="urn:microsoft.com/office/officeart/2008/layout/BendingPictureSemiTransparentText"/>
    <dgm:cxn modelId="{344D4B04-C781-4C34-81D1-AEDE77AD11E3}" type="presParOf" srcId="{A8781E5A-6AC2-4D01-9337-9FED298C203F}" destId="{5DB575FA-00ED-4F5F-9D12-7CD5E9B1042E}" srcOrd="9" destOrd="0" presId="urn:microsoft.com/office/officeart/2008/layout/BendingPictureSemiTransparentText"/>
    <dgm:cxn modelId="{77DD66B1-ACD3-4A65-B0A5-308C9DAC364D}" type="presParOf" srcId="{A8781E5A-6AC2-4D01-9337-9FED298C203F}" destId="{54252180-4B48-4FFF-8AC7-1F09FCFB9AE9}" srcOrd="10" destOrd="0" presId="urn:microsoft.com/office/officeart/2008/layout/BendingPictureSemiTransparentText"/>
    <dgm:cxn modelId="{969D57EB-0EC0-4264-A907-24B9B325AAC0}" type="presParOf" srcId="{54252180-4B48-4FFF-8AC7-1F09FCFB9AE9}" destId="{7FFE32A4-89B1-4B3A-B9DB-8E090BB6ADD1}" srcOrd="0" destOrd="0" presId="urn:microsoft.com/office/officeart/2008/layout/BendingPictureSemiTransparentText"/>
    <dgm:cxn modelId="{9A26703B-2F8B-4B35-8496-24DB063EC13A}" type="presParOf" srcId="{54252180-4B48-4FFF-8AC7-1F09FCFB9AE9}" destId="{887F5EBB-8380-47C9-9D86-F426E4922161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650631-CDBB-4A12-B9F3-43AEA283AF52}" type="doc">
      <dgm:prSet loTypeId="urn:microsoft.com/office/officeart/2005/8/layout/vList2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A37D1896-C6AA-42B4-9F72-F96708397622}">
      <dgm:prSet custT="1"/>
      <dgm:spPr>
        <a:solidFill>
          <a:srgbClr val="ED2803"/>
        </a:solidFill>
      </dgm:spPr>
      <dgm:t>
        <a:bodyPr/>
        <a:lstStyle/>
        <a:p>
          <a:pPr algn="ctr"/>
          <a:r>
            <a:rPr lang="ro-RO" sz="1600" b="1" dirty="0">
              <a:latin typeface="Arial" panose="020B0604020202020204" pitchFamily="34" charset="0"/>
              <a:cs typeface="Arial" panose="020B0604020202020204" pitchFamily="34" charset="0"/>
            </a:rPr>
            <a:t>Setează-ți perioada de căutare</a:t>
          </a:r>
          <a:endParaRPr lang="it-IT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080F4C-636B-4083-A1D7-981DD933646C}" type="parTrans" cxnId="{0AC8F443-92D5-4A5E-BA6D-EA6F1AD5CE09}">
      <dgm:prSet/>
      <dgm:spPr/>
      <dgm:t>
        <a:bodyPr/>
        <a:lstStyle/>
        <a:p>
          <a:pPr algn="ctr"/>
          <a:endParaRPr lang="it-IT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6E8379-9DCD-4D06-ADC5-324E428F69B7}" type="sibTrans" cxnId="{0AC8F443-92D5-4A5E-BA6D-EA6F1AD5CE09}">
      <dgm:prSet/>
      <dgm:spPr/>
      <dgm:t>
        <a:bodyPr/>
        <a:lstStyle/>
        <a:p>
          <a:pPr algn="ctr"/>
          <a:endParaRPr lang="it-IT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5DD109-AF9F-425B-8133-FAD6FDA4BC5E}">
      <dgm:prSet custT="1"/>
      <dgm:spPr>
        <a:solidFill>
          <a:srgbClr val="ED2803"/>
        </a:solidFill>
      </dgm:spPr>
      <dgm:t>
        <a:bodyPr/>
        <a:lstStyle/>
        <a:p>
          <a:pPr algn="ctr"/>
          <a:r>
            <a:rPr lang="ro-RO" sz="1600" b="1" dirty="0">
              <a:latin typeface="Arial" panose="020B0604020202020204" pitchFamily="34" charset="0"/>
              <a:cs typeface="Arial" panose="020B0604020202020204" pitchFamily="34" charset="0"/>
            </a:rPr>
            <a:t>Construiește-ți agenda</a:t>
          </a:r>
          <a:endParaRPr lang="it-IT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335BF6-92C9-446C-B374-D161DCC3A704}" type="parTrans" cxnId="{64D488D7-DE50-4C15-B45F-3723E30638AE}">
      <dgm:prSet/>
      <dgm:spPr/>
      <dgm:t>
        <a:bodyPr/>
        <a:lstStyle/>
        <a:p>
          <a:pPr algn="ctr"/>
          <a:endParaRPr lang="it-IT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D5AEB8-E8D8-4C71-A005-BAC16F4C10E7}" type="sibTrans" cxnId="{64D488D7-DE50-4C15-B45F-3723E30638AE}">
      <dgm:prSet/>
      <dgm:spPr/>
      <dgm:t>
        <a:bodyPr/>
        <a:lstStyle/>
        <a:p>
          <a:pPr algn="ctr"/>
          <a:endParaRPr lang="it-IT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B0E5BF-BE23-4A6B-A738-9FFE957DFF4F}">
      <dgm:prSet custT="1"/>
      <dgm:spPr>
        <a:solidFill>
          <a:srgbClr val="ED2803"/>
        </a:solidFill>
      </dgm:spPr>
      <dgm:t>
        <a:bodyPr/>
        <a:lstStyle/>
        <a:p>
          <a:pPr algn="ctr"/>
          <a:r>
            <a:rPr lang="ro-RO" sz="1600" b="1" dirty="0">
              <a:latin typeface="Arial" panose="020B0604020202020204" pitchFamily="34" charset="0"/>
              <a:cs typeface="Arial" panose="020B0604020202020204" pitchFamily="34" charset="0"/>
            </a:rPr>
            <a:t>Alege-ți instrumentele</a:t>
          </a:r>
          <a:endParaRPr lang="it-IT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04FF32-7182-41E9-AA91-027C0AE19771}" type="parTrans" cxnId="{3A7D3263-8300-4961-86DD-C110D983D992}">
      <dgm:prSet/>
      <dgm:spPr/>
      <dgm:t>
        <a:bodyPr/>
        <a:lstStyle/>
        <a:p>
          <a:pPr algn="ctr"/>
          <a:endParaRPr lang="it-IT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1726E9-E3D3-446C-A2F0-9DEBF4D6AF86}" type="sibTrans" cxnId="{3A7D3263-8300-4961-86DD-C110D983D992}">
      <dgm:prSet/>
      <dgm:spPr/>
      <dgm:t>
        <a:bodyPr/>
        <a:lstStyle/>
        <a:p>
          <a:pPr algn="ctr"/>
          <a:endParaRPr lang="it-IT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D02E6B-B65D-49DA-8787-17660DAF3B78}">
      <dgm:prSet custT="1"/>
      <dgm:spPr>
        <a:solidFill>
          <a:srgbClr val="ED2803"/>
        </a:solidFill>
      </dgm:spPr>
      <dgm:t>
        <a:bodyPr/>
        <a:lstStyle/>
        <a:p>
          <a:pPr algn="ctr"/>
          <a:r>
            <a:rPr lang="ro-RO" sz="1600" b="1" dirty="0">
              <a:latin typeface="Arial" panose="020B0604020202020204" pitchFamily="34" charset="0"/>
              <a:cs typeface="Arial" panose="020B0604020202020204" pitchFamily="34" charset="0"/>
            </a:rPr>
            <a:t>Organizează-ți informațiile</a:t>
          </a:r>
          <a:endParaRPr lang="it-IT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628001-4B2A-4018-A948-3B42E9E6D400}" type="parTrans" cxnId="{A8643EF2-656B-48D8-AEB6-B17762746230}">
      <dgm:prSet/>
      <dgm:spPr/>
      <dgm:t>
        <a:bodyPr/>
        <a:lstStyle/>
        <a:p>
          <a:pPr algn="ctr"/>
          <a:endParaRPr lang="it-IT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E963A2-15CE-434F-8281-B803E812C19E}" type="sibTrans" cxnId="{A8643EF2-656B-48D8-AEB6-B17762746230}">
      <dgm:prSet/>
      <dgm:spPr/>
      <dgm:t>
        <a:bodyPr/>
        <a:lstStyle/>
        <a:p>
          <a:pPr algn="ctr"/>
          <a:endParaRPr lang="it-IT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4D5010-2690-47EA-9006-C42003DB87DB}" type="pres">
      <dgm:prSet presAssocID="{72650631-CDBB-4A12-B9F3-43AEA283AF52}" presName="linear" presStyleCnt="0">
        <dgm:presLayoutVars>
          <dgm:animLvl val="lvl"/>
          <dgm:resizeHandles val="exact"/>
        </dgm:presLayoutVars>
      </dgm:prSet>
      <dgm:spPr/>
    </dgm:pt>
    <dgm:pt modelId="{DA080918-6A62-42CE-9E71-1AA3F5B3613E}" type="pres">
      <dgm:prSet presAssocID="{A37D1896-C6AA-42B4-9F72-F96708397622}" presName="parentText" presStyleLbl="node1" presStyleIdx="0" presStyleCnt="4" custLinFactNeighborX="12590" custLinFactNeighborY="48187">
        <dgm:presLayoutVars>
          <dgm:chMax val="0"/>
          <dgm:bulletEnabled val="1"/>
        </dgm:presLayoutVars>
      </dgm:prSet>
      <dgm:spPr/>
    </dgm:pt>
    <dgm:pt modelId="{2232A644-D409-45BD-88D7-2AB936EB44DD}" type="pres">
      <dgm:prSet presAssocID="{FE6E8379-9DCD-4D06-ADC5-324E428F69B7}" presName="spacer" presStyleCnt="0"/>
      <dgm:spPr/>
    </dgm:pt>
    <dgm:pt modelId="{69A7DCB6-37BE-44D2-A887-6D0384022EF2}" type="pres">
      <dgm:prSet presAssocID="{AD5DD109-AF9F-425B-8133-FAD6FDA4BC5E}" presName="parentText" presStyleLbl="node1" presStyleIdx="1" presStyleCnt="4" custLinFactNeighborY="-14380">
        <dgm:presLayoutVars>
          <dgm:chMax val="0"/>
          <dgm:bulletEnabled val="1"/>
        </dgm:presLayoutVars>
      </dgm:prSet>
      <dgm:spPr/>
    </dgm:pt>
    <dgm:pt modelId="{CD8A6D32-2831-4F68-A407-BC59520A8DE0}" type="pres">
      <dgm:prSet presAssocID="{39D5AEB8-E8D8-4C71-A005-BAC16F4C10E7}" presName="spacer" presStyleCnt="0"/>
      <dgm:spPr/>
    </dgm:pt>
    <dgm:pt modelId="{E472E267-A449-4C0C-AC3F-F44E3F02BB47}" type="pres">
      <dgm:prSet presAssocID="{63B0E5BF-BE23-4A6B-A738-9FFE957DFF4F}" presName="parentText" presStyleLbl="node1" presStyleIdx="2" presStyleCnt="4" custLinFactNeighborY="-14380">
        <dgm:presLayoutVars>
          <dgm:chMax val="0"/>
          <dgm:bulletEnabled val="1"/>
        </dgm:presLayoutVars>
      </dgm:prSet>
      <dgm:spPr/>
    </dgm:pt>
    <dgm:pt modelId="{38473329-A676-4693-90B8-D72CC4E13373}" type="pres">
      <dgm:prSet presAssocID="{721726E9-E3D3-446C-A2F0-9DEBF4D6AF86}" presName="spacer" presStyleCnt="0"/>
      <dgm:spPr/>
    </dgm:pt>
    <dgm:pt modelId="{89F2ACC6-912C-478C-BD72-8ABAF944E0C4}" type="pres">
      <dgm:prSet presAssocID="{25D02E6B-B65D-49DA-8787-17660DAF3B78}" presName="parentText" presStyleLbl="node1" presStyleIdx="3" presStyleCnt="4" custLinFactNeighborY="-14380">
        <dgm:presLayoutVars>
          <dgm:chMax val="0"/>
          <dgm:bulletEnabled val="1"/>
        </dgm:presLayoutVars>
      </dgm:prSet>
      <dgm:spPr/>
    </dgm:pt>
  </dgm:ptLst>
  <dgm:cxnLst>
    <dgm:cxn modelId="{0E2CCB00-E293-44F6-8331-EBC1976986D0}" type="presOf" srcId="{72650631-CDBB-4A12-B9F3-43AEA283AF52}" destId="{5C4D5010-2690-47EA-9006-C42003DB87DB}" srcOrd="0" destOrd="0" presId="urn:microsoft.com/office/officeart/2005/8/layout/vList2"/>
    <dgm:cxn modelId="{51311A26-CB13-44BA-A05E-2C8B2F353185}" type="presOf" srcId="{AD5DD109-AF9F-425B-8133-FAD6FDA4BC5E}" destId="{69A7DCB6-37BE-44D2-A887-6D0384022EF2}" srcOrd="0" destOrd="0" presId="urn:microsoft.com/office/officeart/2005/8/layout/vList2"/>
    <dgm:cxn modelId="{D6559F5C-9215-4044-AEC6-BE93A46FF949}" type="presOf" srcId="{63B0E5BF-BE23-4A6B-A738-9FFE957DFF4F}" destId="{E472E267-A449-4C0C-AC3F-F44E3F02BB47}" srcOrd="0" destOrd="0" presId="urn:microsoft.com/office/officeart/2005/8/layout/vList2"/>
    <dgm:cxn modelId="{3A7D3263-8300-4961-86DD-C110D983D992}" srcId="{72650631-CDBB-4A12-B9F3-43AEA283AF52}" destId="{63B0E5BF-BE23-4A6B-A738-9FFE957DFF4F}" srcOrd="2" destOrd="0" parTransId="{7704FF32-7182-41E9-AA91-027C0AE19771}" sibTransId="{721726E9-E3D3-446C-A2F0-9DEBF4D6AF86}"/>
    <dgm:cxn modelId="{0AC8F443-92D5-4A5E-BA6D-EA6F1AD5CE09}" srcId="{72650631-CDBB-4A12-B9F3-43AEA283AF52}" destId="{A37D1896-C6AA-42B4-9F72-F96708397622}" srcOrd="0" destOrd="0" parTransId="{50080F4C-636B-4083-A1D7-981DD933646C}" sibTransId="{FE6E8379-9DCD-4D06-ADC5-324E428F69B7}"/>
    <dgm:cxn modelId="{104AC59F-C5D3-4089-8667-9EA6D865BDC9}" type="presOf" srcId="{25D02E6B-B65D-49DA-8787-17660DAF3B78}" destId="{89F2ACC6-912C-478C-BD72-8ABAF944E0C4}" srcOrd="0" destOrd="0" presId="urn:microsoft.com/office/officeart/2005/8/layout/vList2"/>
    <dgm:cxn modelId="{F9837DAB-E2C5-4E3D-8E4E-1871B8E27835}" type="presOf" srcId="{A37D1896-C6AA-42B4-9F72-F96708397622}" destId="{DA080918-6A62-42CE-9E71-1AA3F5B3613E}" srcOrd="0" destOrd="0" presId="urn:microsoft.com/office/officeart/2005/8/layout/vList2"/>
    <dgm:cxn modelId="{64D488D7-DE50-4C15-B45F-3723E30638AE}" srcId="{72650631-CDBB-4A12-B9F3-43AEA283AF52}" destId="{AD5DD109-AF9F-425B-8133-FAD6FDA4BC5E}" srcOrd="1" destOrd="0" parTransId="{2B335BF6-92C9-446C-B374-D161DCC3A704}" sibTransId="{39D5AEB8-E8D8-4C71-A005-BAC16F4C10E7}"/>
    <dgm:cxn modelId="{A8643EF2-656B-48D8-AEB6-B17762746230}" srcId="{72650631-CDBB-4A12-B9F3-43AEA283AF52}" destId="{25D02E6B-B65D-49DA-8787-17660DAF3B78}" srcOrd="3" destOrd="0" parTransId="{2D628001-4B2A-4018-A948-3B42E9E6D400}" sibTransId="{0BE963A2-15CE-434F-8281-B803E812C19E}"/>
    <dgm:cxn modelId="{AD379F36-A22C-4D05-89AD-639C5D9EDBC3}" type="presParOf" srcId="{5C4D5010-2690-47EA-9006-C42003DB87DB}" destId="{DA080918-6A62-42CE-9E71-1AA3F5B3613E}" srcOrd="0" destOrd="0" presId="urn:microsoft.com/office/officeart/2005/8/layout/vList2"/>
    <dgm:cxn modelId="{25AC84A7-DB79-41C7-9080-EB3B72AE9CF2}" type="presParOf" srcId="{5C4D5010-2690-47EA-9006-C42003DB87DB}" destId="{2232A644-D409-45BD-88D7-2AB936EB44DD}" srcOrd="1" destOrd="0" presId="urn:microsoft.com/office/officeart/2005/8/layout/vList2"/>
    <dgm:cxn modelId="{61771033-605A-4959-A7E4-D32F839DAEA8}" type="presParOf" srcId="{5C4D5010-2690-47EA-9006-C42003DB87DB}" destId="{69A7DCB6-37BE-44D2-A887-6D0384022EF2}" srcOrd="2" destOrd="0" presId="urn:microsoft.com/office/officeart/2005/8/layout/vList2"/>
    <dgm:cxn modelId="{674E80B0-9D01-4B1A-9310-DBEC23859AAD}" type="presParOf" srcId="{5C4D5010-2690-47EA-9006-C42003DB87DB}" destId="{CD8A6D32-2831-4F68-A407-BC59520A8DE0}" srcOrd="3" destOrd="0" presId="urn:microsoft.com/office/officeart/2005/8/layout/vList2"/>
    <dgm:cxn modelId="{CF952CBF-4A07-424F-966F-E01D649CFF72}" type="presParOf" srcId="{5C4D5010-2690-47EA-9006-C42003DB87DB}" destId="{E472E267-A449-4C0C-AC3F-F44E3F02BB47}" srcOrd="4" destOrd="0" presId="urn:microsoft.com/office/officeart/2005/8/layout/vList2"/>
    <dgm:cxn modelId="{063B5816-4BE8-4748-A0A2-987B5406FABC}" type="presParOf" srcId="{5C4D5010-2690-47EA-9006-C42003DB87DB}" destId="{38473329-A676-4693-90B8-D72CC4E13373}" srcOrd="5" destOrd="0" presId="urn:microsoft.com/office/officeart/2005/8/layout/vList2"/>
    <dgm:cxn modelId="{2C965A05-5441-43AE-8E0C-0DFF4934E7EB}" type="presParOf" srcId="{5C4D5010-2690-47EA-9006-C42003DB87DB}" destId="{89F2ACC6-912C-478C-BD72-8ABAF944E0C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3E4927-E546-4602-8C60-BEB884C45DF8}">
      <dsp:nvSpPr>
        <dsp:cNvPr id="0" name=""/>
        <dsp:cNvSpPr/>
      </dsp:nvSpPr>
      <dsp:spPr>
        <a:xfrm>
          <a:off x="1663" y="252595"/>
          <a:ext cx="1884599" cy="161532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B64A4-DBED-40BA-AEF5-B16DD9A48355}">
      <dsp:nvSpPr>
        <dsp:cNvPr id="0" name=""/>
        <dsp:cNvSpPr/>
      </dsp:nvSpPr>
      <dsp:spPr>
        <a:xfrm>
          <a:off x="1663" y="1383322"/>
          <a:ext cx="1884599" cy="387677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THE DO</a:t>
          </a:r>
          <a:r>
            <a:rPr lang="it-IT" sz="18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-</a:t>
          </a:r>
          <a:r>
            <a:rPr lang="it-IT" sz="1800" b="1" i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er</a:t>
          </a:r>
          <a:endParaRPr lang="it-IT" sz="1800" b="1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63" y="1383322"/>
        <a:ext cx="1884599" cy="387677"/>
      </dsp:txXfrm>
    </dsp:sp>
    <dsp:sp modelId="{00D11E06-6C60-4AD4-8E70-9836E51EB8FF}">
      <dsp:nvSpPr>
        <dsp:cNvPr id="0" name=""/>
        <dsp:cNvSpPr/>
      </dsp:nvSpPr>
      <dsp:spPr>
        <a:xfrm>
          <a:off x="2078486" y="252595"/>
          <a:ext cx="1884599" cy="1615324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72391B-70F7-4E46-8A95-6F76D9D70EE6}">
      <dsp:nvSpPr>
        <dsp:cNvPr id="0" name=""/>
        <dsp:cNvSpPr/>
      </dsp:nvSpPr>
      <dsp:spPr>
        <a:xfrm>
          <a:off x="2078486" y="1383322"/>
          <a:ext cx="1884599" cy="387677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THE THINK</a:t>
          </a:r>
          <a:r>
            <a:rPr lang="it-IT" sz="16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</a:t>
          </a:r>
          <a:r>
            <a:rPr lang="it-IT" sz="1600" b="1" i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er</a:t>
          </a:r>
          <a:endParaRPr lang="it-IT" sz="1600" b="1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078486" y="1383322"/>
        <a:ext cx="1884599" cy="387677"/>
      </dsp:txXfrm>
    </dsp:sp>
    <dsp:sp modelId="{52D6A826-35C8-4D34-972C-979E69D1726A}">
      <dsp:nvSpPr>
        <dsp:cNvPr id="0" name=""/>
        <dsp:cNvSpPr/>
      </dsp:nvSpPr>
      <dsp:spPr>
        <a:xfrm>
          <a:off x="4155309" y="252595"/>
          <a:ext cx="1884599" cy="1615324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CE763A-99C1-4649-BFAA-6131DECDE9E6}">
      <dsp:nvSpPr>
        <dsp:cNvPr id="0" name=""/>
        <dsp:cNvSpPr/>
      </dsp:nvSpPr>
      <dsp:spPr>
        <a:xfrm>
          <a:off x="4155309" y="1383322"/>
          <a:ext cx="1884599" cy="387677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THE CREAT</a:t>
          </a:r>
          <a:r>
            <a:rPr lang="it-IT" sz="16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-or</a:t>
          </a:r>
        </a:p>
      </dsp:txBody>
      <dsp:txXfrm>
        <a:off x="4155309" y="1383322"/>
        <a:ext cx="1884599" cy="387677"/>
      </dsp:txXfrm>
    </dsp:sp>
    <dsp:sp modelId="{D6851919-E34B-4B70-9AE6-09DF1223A821}">
      <dsp:nvSpPr>
        <dsp:cNvPr id="0" name=""/>
        <dsp:cNvSpPr/>
      </dsp:nvSpPr>
      <dsp:spPr>
        <a:xfrm>
          <a:off x="1663" y="2056379"/>
          <a:ext cx="1884599" cy="1615324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2E7BFF-086D-4F34-9106-F7652BA00ABD}">
      <dsp:nvSpPr>
        <dsp:cNvPr id="0" name=""/>
        <dsp:cNvSpPr/>
      </dsp:nvSpPr>
      <dsp:spPr>
        <a:xfrm>
          <a:off x="1663" y="3187107"/>
          <a:ext cx="1884599" cy="387677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THE HELP</a:t>
          </a:r>
          <a:r>
            <a:rPr lang="it-IT" sz="18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</a:t>
          </a:r>
          <a:r>
            <a:rPr lang="it-IT" sz="1800" b="1" i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er</a:t>
          </a:r>
          <a:endParaRPr lang="it-IT" sz="1800" b="1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663" y="3187107"/>
        <a:ext cx="1884599" cy="387677"/>
      </dsp:txXfrm>
    </dsp:sp>
    <dsp:sp modelId="{31284BFC-56AD-4762-A62C-E080E0B16D93}">
      <dsp:nvSpPr>
        <dsp:cNvPr id="0" name=""/>
        <dsp:cNvSpPr/>
      </dsp:nvSpPr>
      <dsp:spPr>
        <a:xfrm>
          <a:off x="2078486" y="2056379"/>
          <a:ext cx="1884599" cy="1615324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6E503-3437-40C5-BFA6-8E0DDA9DC958}">
      <dsp:nvSpPr>
        <dsp:cNvPr id="0" name=""/>
        <dsp:cNvSpPr/>
      </dsp:nvSpPr>
      <dsp:spPr>
        <a:xfrm>
          <a:off x="2078486" y="3187107"/>
          <a:ext cx="1884599" cy="387677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THE PERSUAD</a:t>
          </a:r>
          <a:r>
            <a:rPr lang="it-IT" sz="16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</a:t>
          </a:r>
          <a:r>
            <a:rPr lang="it-IT" sz="1600" b="1" i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er</a:t>
          </a:r>
          <a:endParaRPr lang="it-IT" sz="1600" b="1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2078486" y="3187107"/>
        <a:ext cx="1884599" cy="387677"/>
      </dsp:txXfrm>
    </dsp:sp>
    <dsp:sp modelId="{7FFE32A4-89B1-4B3A-B9DB-8E090BB6ADD1}">
      <dsp:nvSpPr>
        <dsp:cNvPr id="0" name=""/>
        <dsp:cNvSpPr/>
      </dsp:nvSpPr>
      <dsp:spPr>
        <a:xfrm>
          <a:off x="4155309" y="2056379"/>
          <a:ext cx="1884599" cy="1615324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7F5EBB-8380-47C9-9D86-F426E4922161}">
      <dsp:nvSpPr>
        <dsp:cNvPr id="0" name=""/>
        <dsp:cNvSpPr/>
      </dsp:nvSpPr>
      <dsp:spPr>
        <a:xfrm>
          <a:off x="4155309" y="3187107"/>
          <a:ext cx="1884599" cy="387677"/>
        </a:xfrm>
        <a:prstGeom prst="rect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THE </a:t>
          </a:r>
          <a:r>
            <a:rPr lang="it-IT" sz="1600" b="1" i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ORGANIZ</a:t>
          </a:r>
          <a:r>
            <a:rPr lang="it-IT" sz="16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</a:t>
          </a:r>
          <a:r>
            <a:rPr lang="it-IT" sz="1600" b="1" i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er</a:t>
          </a:r>
          <a:endParaRPr lang="it-IT" sz="1600" b="1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155309" y="3187107"/>
        <a:ext cx="1884599" cy="3876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080918-6A62-42CE-9E71-1AA3F5B3613E}">
      <dsp:nvSpPr>
        <dsp:cNvPr id="0" name=""/>
        <dsp:cNvSpPr/>
      </dsp:nvSpPr>
      <dsp:spPr>
        <a:xfrm>
          <a:off x="0" y="7295"/>
          <a:ext cx="2461291" cy="449170"/>
        </a:xfrm>
        <a:prstGeom prst="roundRect">
          <a:avLst/>
        </a:prstGeom>
        <a:solidFill>
          <a:srgbClr val="ED280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b="1" kern="1200" dirty="0">
              <a:latin typeface="Arial" panose="020B0604020202020204" pitchFamily="34" charset="0"/>
              <a:cs typeface="Arial" panose="020B0604020202020204" pitchFamily="34" charset="0"/>
            </a:rPr>
            <a:t>Setează-ți perioada de căutare</a:t>
          </a:r>
          <a:endParaRPr lang="it-IT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927" y="29222"/>
        <a:ext cx="2417437" cy="405316"/>
      </dsp:txXfrm>
    </dsp:sp>
    <dsp:sp modelId="{69A7DCB6-37BE-44D2-A887-6D0384022EF2}">
      <dsp:nvSpPr>
        <dsp:cNvPr id="0" name=""/>
        <dsp:cNvSpPr/>
      </dsp:nvSpPr>
      <dsp:spPr>
        <a:xfrm>
          <a:off x="0" y="461771"/>
          <a:ext cx="2461291" cy="449170"/>
        </a:xfrm>
        <a:prstGeom prst="roundRect">
          <a:avLst/>
        </a:prstGeom>
        <a:solidFill>
          <a:srgbClr val="ED280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b="1" kern="1200" dirty="0">
              <a:latin typeface="Arial" panose="020B0604020202020204" pitchFamily="34" charset="0"/>
              <a:cs typeface="Arial" panose="020B0604020202020204" pitchFamily="34" charset="0"/>
            </a:rPr>
            <a:t>Construiește-ți agenda</a:t>
          </a:r>
          <a:endParaRPr lang="it-IT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927" y="483698"/>
        <a:ext cx="2417437" cy="405316"/>
      </dsp:txXfrm>
    </dsp:sp>
    <dsp:sp modelId="{E472E267-A449-4C0C-AC3F-F44E3F02BB47}">
      <dsp:nvSpPr>
        <dsp:cNvPr id="0" name=""/>
        <dsp:cNvSpPr/>
      </dsp:nvSpPr>
      <dsp:spPr>
        <a:xfrm>
          <a:off x="0" y="925117"/>
          <a:ext cx="2461291" cy="449170"/>
        </a:xfrm>
        <a:prstGeom prst="roundRect">
          <a:avLst/>
        </a:prstGeom>
        <a:solidFill>
          <a:srgbClr val="ED280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b="1" kern="1200" dirty="0">
              <a:latin typeface="Arial" panose="020B0604020202020204" pitchFamily="34" charset="0"/>
              <a:cs typeface="Arial" panose="020B0604020202020204" pitchFamily="34" charset="0"/>
            </a:rPr>
            <a:t>Alege-ți instrumentele</a:t>
          </a:r>
          <a:endParaRPr lang="it-IT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927" y="947044"/>
        <a:ext cx="2417437" cy="405316"/>
      </dsp:txXfrm>
    </dsp:sp>
    <dsp:sp modelId="{89F2ACC6-912C-478C-BD72-8ABAF944E0C4}">
      <dsp:nvSpPr>
        <dsp:cNvPr id="0" name=""/>
        <dsp:cNvSpPr/>
      </dsp:nvSpPr>
      <dsp:spPr>
        <a:xfrm>
          <a:off x="0" y="1388462"/>
          <a:ext cx="2461291" cy="449170"/>
        </a:xfrm>
        <a:prstGeom prst="roundRect">
          <a:avLst/>
        </a:prstGeom>
        <a:solidFill>
          <a:srgbClr val="ED280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RO" sz="1600" b="1" kern="1200" dirty="0">
              <a:latin typeface="Arial" panose="020B0604020202020204" pitchFamily="34" charset="0"/>
              <a:cs typeface="Arial" panose="020B0604020202020204" pitchFamily="34" charset="0"/>
            </a:rPr>
            <a:t>Organizează-ți informațiile</a:t>
          </a:r>
          <a:endParaRPr lang="it-IT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927" y="1410389"/>
        <a:ext cx="2417437" cy="4053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3438" cy="503238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lvl1pPr defTabSz="740573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SimSun" pitchFamily="2"/>
                <a:cs typeface="Mangal" pitchFamily="2"/>
              </a:defRPr>
            </a:lvl1pPr>
          </a:lstStyle>
          <a:p>
            <a:pPr>
              <a:defRPr sz="1400"/>
            </a:pPr>
            <a:endParaRPr lang="en-US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8963" y="0"/>
            <a:ext cx="3373437" cy="503238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lvl1pPr algn="r" defTabSz="740573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SimSun" pitchFamily="2"/>
                <a:cs typeface="Mangal" pitchFamily="2"/>
              </a:defRPr>
            </a:lvl1pPr>
          </a:lstStyle>
          <a:p>
            <a:pPr>
              <a:defRPr sz="1400"/>
            </a:pPr>
            <a:endParaRPr lang="en-US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163"/>
            <a:ext cx="3373438" cy="503237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>
            <a:lvl1pPr defTabSz="740573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SimSun" pitchFamily="2"/>
                <a:cs typeface="Mangal" pitchFamily="2"/>
              </a:defRPr>
            </a:lvl1pPr>
          </a:lstStyle>
          <a:p>
            <a:pPr>
              <a:defRPr sz="1400"/>
            </a:pPr>
            <a:endParaRPr lang="en-US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8963" y="9555163"/>
            <a:ext cx="3373437" cy="503237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>
            <a:lvl1pPr algn="r" defTabSz="740573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 sz="1400"/>
            </a:pPr>
            <a:fld id="{03B095EF-1CA7-41CE-A5E8-39C8959A43CC}" type="slidenum">
              <a:rPr/>
              <a:pPr>
                <a:defRPr sz="1400"/>
              </a:pPr>
              <a:t>‹#›</a:t>
            </a:fld>
            <a:endParaRPr lang="en-US">
              <a:latin typeface="Arial" pitchFamily="18"/>
              <a:ea typeface="SimSun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82561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Image Placeholder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875" y="4776788"/>
            <a:ext cx="6216650" cy="45259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endParaRPr lang="en-US" noProof="0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3438" cy="5032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defTabSz="740573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8963" y="0"/>
            <a:ext cx="3373437" cy="5032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defTabSz="740573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163"/>
            <a:ext cx="3373438" cy="5032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defTabSz="740573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8963" y="9555163"/>
            <a:ext cx="3373437" cy="5032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defTabSz="740573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fld id="{108F2DC1-9BF1-4730-BA00-2E6AC951470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350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4625" indent="-174625" algn="l" rtl="0" eaLnBrk="0" fontAlgn="base" hangingPunct="0">
      <a:spcBef>
        <a:spcPct val="30000"/>
      </a:spcBef>
      <a:spcAft>
        <a:spcPct val="0"/>
      </a:spcAft>
      <a:defRPr lang="en-US" sz="1600" kern="1200">
        <a:solidFill>
          <a:schemeClr val="tx1"/>
        </a:solidFill>
        <a:latin typeface="Arial" pitchFamily="18"/>
        <a:ea typeface="SimSun" pitchFamily="2"/>
        <a:cs typeface="SimSun" pitchFamily="2" charset="-122"/>
      </a:defRPr>
    </a:lvl1pPr>
    <a:lvl2pPr marL="742950" indent="-285750" algn="l" defTabSz="739775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SimSun" pitchFamily="2" charset="-122"/>
        <a:cs typeface="+mn-cs"/>
      </a:defRPr>
    </a:lvl2pPr>
    <a:lvl3pPr marL="1143000" indent="-228600" algn="l" defTabSz="739775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SimSun" pitchFamily="2" charset="-122"/>
        <a:cs typeface="+mn-cs"/>
      </a:defRPr>
    </a:lvl3pPr>
    <a:lvl4pPr marL="1600200" indent="-228600" algn="l" defTabSz="739775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SimSun" pitchFamily="2" charset="-122"/>
        <a:cs typeface="+mn-cs"/>
      </a:defRPr>
    </a:lvl4pPr>
    <a:lvl5pPr marL="2057400" indent="-228600" algn="l" defTabSz="739775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SimSun" pitchFamily="2" charset="-122"/>
        <a:cs typeface="+mn-cs"/>
      </a:defRPr>
    </a:lvl5pPr>
    <a:lvl6pPr marL="1851431" algn="l" defTabSz="7405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21718" algn="l" defTabSz="7405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92004" algn="l" defTabSz="7405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62290" algn="l" defTabSz="7405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Segnaposto not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  <p:sp>
        <p:nvSpPr>
          <p:cNvPr id="6554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A25284-35CA-4D64-99CD-39B74D4857A7}" type="slidenum">
              <a:rPr lang="it-IT" altLang="it-IT" smtClean="0"/>
              <a:pPr/>
              <a:t>21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244576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Segnaposto not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  <p:sp>
        <p:nvSpPr>
          <p:cNvPr id="6554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A25284-35CA-4D64-99CD-39B74D4857A7}" type="slidenum">
              <a:rPr lang="it-IT" altLang="it-IT" smtClean="0"/>
              <a:pPr/>
              <a:t>22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68596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8F2DC1-9BF1-4730-BA00-2E6AC9514703}" type="slidenum">
              <a:rPr lang="ro-RO" smtClean="0"/>
              <a:pPr>
                <a:defRPr/>
              </a:pPr>
              <a:t>24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29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57188" y="1241425"/>
            <a:ext cx="5954712" cy="33496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57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94DC9-9871-4491-B530-88FDF6BD646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5792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145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egnaposto immagine diapositiva 1">
            <a:extLst>
              <a:ext uri="{FF2B5EF4-FFF2-40B4-BE49-F238E27FC236}">
                <a16:creationId xmlns:a16="http://schemas.microsoft.com/office/drawing/2014/main" id="{1858735B-F46D-4C15-A6F7-80C20F21A0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43" name="Segnaposto note 2">
            <a:extLst>
              <a:ext uri="{FF2B5EF4-FFF2-40B4-BE49-F238E27FC236}">
                <a16:creationId xmlns:a16="http://schemas.microsoft.com/office/drawing/2014/main" id="{CE4B8E95-9FC8-4F26-A523-AE0F8EAE7C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it-IT"/>
          </a:p>
        </p:txBody>
      </p:sp>
      <p:sp>
        <p:nvSpPr>
          <p:cNvPr id="215044" name="Segnaposto numero diapositiva 3">
            <a:extLst>
              <a:ext uri="{FF2B5EF4-FFF2-40B4-BE49-F238E27FC236}">
                <a16:creationId xmlns:a16="http://schemas.microsoft.com/office/drawing/2014/main" id="{B6E69BEC-8C25-41A0-8648-7B2714A9FE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346CB2-326D-404B-B5B3-B9AAB7ABAE45}" type="slidenum">
              <a:rPr lang="en-US" altLang="it-IT" smtClean="0">
                <a:latin typeface="Roboto Cn" pitchFamily="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it-IT" dirty="0">
              <a:latin typeface="Roboto C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64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egnaposto immagine diapositiva 1">
            <a:extLst>
              <a:ext uri="{FF2B5EF4-FFF2-40B4-BE49-F238E27FC236}">
                <a16:creationId xmlns:a16="http://schemas.microsoft.com/office/drawing/2014/main" id="{1858735B-F46D-4C15-A6F7-80C20F21A0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43" name="Segnaposto note 2">
            <a:extLst>
              <a:ext uri="{FF2B5EF4-FFF2-40B4-BE49-F238E27FC236}">
                <a16:creationId xmlns:a16="http://schemas.microsoft.com/office/drawing/2014/main" id="{CE4B8E95-9FC8-4F26-A523-AE0F8EAE7C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it-IT"/>
          </a:p>
        </p:txBody>
      </p:sp>
      <p:sp>
        <p:nvSpPr>
          <p:cNvPr id="215044" name="Segnaposto numero diapositiva 3">
            <a:extLst>
              <a:ext uri="{FF2B5EF4-FFF2-40B4-BE49-F238E27FC236}">
                <a16:creationId xmlns:a16="http://schemas.microsoft.com/office/drawing/2014/main" id="{B6E69BEC-8C25-41A0-8648-7B2714A9FE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346CB2-326D-404B-B5B3-B9AAB7ABAE45}" type="slidenum">
              <a:rPr lang="en-US" altLang="it-IT" smtClean="0">
                <a:latin typeface="Roboto Cn" pitchFamily="2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it-IT" dirty="0">
              <a:latin typeface="Roboto C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502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>
              <a:latin typeface="Comfortaa" panose="00000500000000000000" pitchFamily="2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A59122-FE60-4019-8718-4B1C7A55BCBA}" type="slidenum">
              <a:rPr lang="it-IT" smtClean="0"/>
              <a:pPr/>
              <a:t>6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3807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76952-946E-485B-8EED-415B3A8FCE7F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1293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1288" y="860425"/>
            <a:ext cx="7631113" cy="42941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795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1288" y="860425"/>
            <a:ext cx="7631113" cy="42941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525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141288" y="860425"/>
            <a:ext cx="7631113" cy="42941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t-IT" altLang="it-IT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991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Segnaposto note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it-IT" altLang="it-IT"/>
          </a:p>
        </p:txBody>
      </p:sp>
      <p:sp>
        <p:nvSpPr>
          <p:cNvPr id="6554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A25284-35CA-4D64-99CD-39B74D4857A7}" type="slidenum">
              <a:rPr lang="it-IT" altLang="it-IT" smtClean="0"/>
              <a:pPr/>
              <a:t>20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62545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1597489"/>
            <a:ext cx="7773120" cy="110279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2914146"/>
            <a:ext cx="6400800" cy="13144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0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0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0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1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1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1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2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2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9293F-7EB9-4568-B4A6-012BF8F520D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1202992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6A3FB-B00D-44D3-8BD5-DFB78050B0C7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6080059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8320" y="204142"/>
            <a:ext cx="2056320" cy="43939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1" y="204142"/>
            <a:ext cx="6033600" cy="43939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04F02-4AC1-47A9-A2B2-BE2EEA63C2D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2573404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6072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Roboto Cn" pitchFamily="2" charset="0"/>
              </a:defRPr>
            </a:lvl1pPr>
          </a:lstStyle>
          <a:p>
            <a:fld id="{D7F51C34-71FF-4CDB-BB20-35D6185986DA}" type="datetimeFigureOut">
              <a:rPr lang="en-US" smtClean="0"/>
              <a:pPr/>
              <a:t>1/14/2021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Roboto Cn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latin typeface="Roboto Cn" pitchFamily="2" charset="0"/>
              </a:defRPr>
            </a:lvl1pPr>
          </a:lstStyle>
          <a:p>
            <a:fld id="{09837441-595A-4E2D-9CD6-172361D8F55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097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E817C-82F4-491C-9BD1-89D9CC52696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9085355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3305147"/>
            <a:ext cx="7771680" cy="1021787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179669"/>
            <a:ext cx="7771680" cy="1125478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702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4057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085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8114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5143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2171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9200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6229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A9A14-0693-4094-8ACB-D623D8E8820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0719261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203247"/>
            <a:ext cx="4044960" cy="3394797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680" y="1203247"/>
            <a:ext cx="4044960" cy="3394797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A9036-A80B-4EEB-97A3-9BB77F7C920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028466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1" y="206302"/>
            <a:ext cx="8229600" cy="85653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151401"/>
            <a:ext cx="4039200" cy="4795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286" indent="0">
              <a:buNone/>
              <a:defRPr sz="1600" b="1"/>
            </a:lvl2pPr>
            <a:lvl3pPr marL="740573" indent="0">
              <a:buNone/>
              <a:defRPr sz="1500" b="1"/>
            </a:lvl3pPr>
            <a:lvl4pPr marL="1110859" indent="0">
              <a:buNone/>
              <a:defRPr sz="1300" b="1"/>
            </a:lvl4pPr>
            <a:lvl5pPr marL="1481145" indent="0">
              <a:buNone/>
              <a:defRPr sz="1300" b="1"/>
            </a:lvl5pPr>
            <a:lvl6pPr marL="1851431" indent="0">
              <a:buNone/>
              <a:defRPr sz="1300" b="1"/>
            </a:lvl6pPr>
            <a:lvl7pPr marL="2221718" indent="0">
              <a:buNone/>
              <a:defRPr sz="1300" b="1"/>
            </a:lvl7pPr>
            <a:lvl8pPr marL="2592004" indent="0">
              <a:buNone/>
              <a:defRPr sz="1300" b="1"/>
            </a:lvl8pPr>
            <a:lvl9pPr marL="296229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1630971"/>
            <a:ext cx="4039200" cy="2963831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1" y="1151401"/>
            <a:ext cx="4042080" cy="4795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286" indent="0">
              <a:buNone/>
              <a:defRPr sz="1600" b="1"/>
            </a:lvl2pPr>
            <a:lvl3pPr marL="740573" indent="0">
              <a:buNone/>
              <a:defRPr sz="1500" b="1"/>
            </a:lvl3pPr>
            <a:lvl4pPr marL="1110859" indent="0">
              <a:buNone/>
              <a:defRPr sz="1300" b="1"/>
            </a:lvl4pPr>
            <a:lvl5pPr marL="1481145" indent="0">
              <a:buNone/>
              <a:defRPr sz="1300" b="1"/>
            </a:lvl5pPr>
            <a:lvl6pPr marL="1851431" indent="0">
              <a:buNone/>
              <a:defRPr sz="1300" b="1"/>
            </a:lvl6pPr>
            <a:lvl7pPr marL="2221718" indent="0">
              <a:buNone/>
              <a:defRPr sz="1300" b="1"/>
            </a:lvl7pPr>
            <a:lvl8pPr marL="2592004" indent="0">
              <a:buNone/>
              <a:defRPr sz="1300" b="1"/>
            </a:lvl8pPr>
            <a:lvl9pPr marL="296229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1" y="1630971"/>
            <a:ext cx="4042080" cy="2963831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D3B4D-7A52-4962-BC27-8D809E4492D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693956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2DAB-F9C8-4CF9-9FCA-9C64EA1D136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142001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897F0-6FD6-4408-8302-0B256EB58C8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627600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05222"/>
            <a:ext cx="3008160" cy="87057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1" y="205221"/>
            <a:ext cx="5112000" cy="4389581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075794"/>
            <a:ext cx="3008160" cy="3519009"/>
          </a:xfrm>
        </p:spPr>
        <p:txBody>
          <a:bodyPr/>
          <a:lstStyle>
            <a:lvl1pPr marL="0" indent="0">
              <a:buNone/>
              <a:defRPr sz="1100"/>
            </a:lvl1pPr>
            <a:lvl2pPr marL="370286" indent="0">
              <a:buNone/>
              <a:defRPr sz="1000"/>
            </a:lvl2pPr>
            <a:lvl3pPr marL="740573" indent="0">
              <a:buNone/>
              <a:defRPr sz="800"/>
            </a:lvl3pPr>
            <a:lvl4pPr marL="1110859" indent="0">
              <a:buNone/>
              <a:defRPr sz="700"/>
            </a:lvl4pPr>
            <a:lvl5pPr marL="1481145" indent="0">
              <a:buNone/>
              <a:defRPr sz="700"/>
            </a:lvl5pPr>
            <a:lvl6pPr marL="1851431" indent="0">
              <a:buNone/>
              <a:defRPr sz="700"/>
            </a:lvl6pPr>
            <a:lvl7pPr marL="2221718" indent="0">
              <a:buNone/>
              <a:defRPr sz="700"/>
            </a:lvl7pPr>
            <a:lvl8pPr marL="2592004" indent="0">
              <a:buNone/>
              <a:defRPr sz="700"/>
            </a:lvl8pPr>
            <a:lvl9pPr marL="296229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9ECC6-F5ED-4058-9B8E-2DE5F6812696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234949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1" y="3600018"/>
            <a:ext cx="5486400" cy="42556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1" y="459049"/>
            <a:ext cx="5486400" cy="3086964"/>
          </a:xfrm>
        </p:spPr>
        <p:txBody>
          <a:bodyPr/>
          <a:lstStyle>
            <a:lvl1pPr marL="0" indent="0">
              <a:buNone/>
              <a:defRPr sz="2600"/>
            </a:lvl1pPr>
            <a:lvl2pPr marL="370286" indent="0">
              <a:buNone/>
              <a:defRPr sz="2300"/>
            </a:lvl2pPr>
            <a:lvl3pPr marL="740573" indent="0">
              <a:buNone/>
              <a:defRPr sz="1900"/>
            </a:lvl3pPr>
            <a:lvl4pPr marL="1110859" indent="0">
              <a:buNone/>
              <a:defRPr sz="1600"/>
            </a:lvl4pPr>
            <a:lvl5pPr marL="1481145" indent="0">
              <a:buNone/>
              <a:defRPr sz="1600"/>
            </a:lvl5pPr>
            <a:lvl6pPr marL="1851431" indent="0">
              <a:buNone/>
              <a:defRPr sz="1600"/>
            </a:lvl6pPr>
            <a:lvl7pPr marL="2221718" indent="0">
              <a:buNone/>
              <a:defRPr sz="1600"/>
            </a:lvl7pPr>
            <a:lvl8pPr marL="2592004" indent="0">
              <a:buNone/>
              <a:defRPr sz="1600"/>
            </a:lvl8pPr>
            <a:lvl9pPr marL="296229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1" y="4025583"/>
            <a:ext cx="5486400" cy="603783"/>
          </a:xfrm>
        </p:spPr>
        <p:txBody>
          <a:bodyPr/>
          <a:lstStyle>
            <a:lvl1pPr marL="0" indent="0">
              <a:buNone/>
              <a:defRPr sz="1100"/>
            </a:lvl1pPr>
            <a:lvl2pPr marL="370286" indent="0">
              <a:buNone/>
              <a:defRPr sz="1000"/>
            </a:lvl2pPr>
            <a:lvl3pPr marL="740573" indent="0">
              <a:buNone/>
              <a:defRPr sz="800"/>
            </a:lvl3pPr>
            <a:lvl4pPr marL="1110859" indent="0">
              <a:buNone/>
              <a:defRPr sz="700"/>
            </a:lvl4pPr>
            <a:lvl5pPr marL="1481145" indent="0">
              <a:buNone/>
              <a:defRPr sz="700"/>
            </a:lvl5pPr>
            <a:lvl6pPr marL="1851431" indent="0">
              <a:buNone/>
              <a:defRPr sz="700"/>
            </a:lvl6pPr>
            <a:lvl7pPr marL="2221718" indent="0">
              <a:buNone/>
              <a:defRPr sz="700"/>
            </a:lvl7pPr>
            <a:lvl8pPr marL="2592004" indent="0">
              <a:buNone/>
              <a:defRPr sz="700"/>
            </a:lvl8pPr>
            <a:lvl9pPr marL="296229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0DA9C-1A47-4BE3-BD6F-D6CD1823A484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695003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 txBox="1">
            <a:spLocks noGrp="1"/>
          </p:cNvSpPr>
          <p:nvPr>
            <p:ph type="title"/>
          </p:nvPr>
        </p:nvSpPr>
        <p:spPr bwMode="auto">
          <a:xfrm>
            <a:off x="457200" y="204788"/>
            <a:ext cx="8228013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7" name="Text Placeholder 2"/>
          <p:cNvSpPr txBox="1">
            <a:spLocks noGrp="1"/>
          </p:cNvSpPr>
          <p:nvPr>
            <p:ph type="body" idx="1"/>
          </p:nvPr>
        </p:nvSpPr>
        <p:spPr bwMode="auto">
          <a:xfrm>
            <a:off x="457200" y="1203325"/>
            <a:ext cx="8228013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4684713"/>
            <a:ext cx="2128838" cy="35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defTabSz="740573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1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5788" y="4684713"/>
            <a:ext cx="2898775" cy="35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defTabSz="740573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1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4788" y="4684713"/>
            <a:ext cx="2130425" cy="35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defTabSz="740573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1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fld id="{023E4EF1-B29C-40ED-93E4-A4D4BEA5848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/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en-US" sz="3600" kern="1200">
          <a:solidFill>
            <a:schemeClr val="tx2"/>
          </a:solidFill>
          <a:latin typeface="Arial" pitchFamily="18"/>
          <a:ea typeface="SimSun" pitchFamily="2"/>
          <a:cs typeface="SimSun" pitchFamily="2" charset="-122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Sun" pitchFamily="2" charset="-122"/>
          <a:cs typeface="SimSun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Sun" pitchFamily="2" charset="-122"/>
          <a:cs typeface="SimSun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Sun" pitchFamily="2" charset="-122"/>
          <a:cs typeface="SimSun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Sun" pitchFamily="2" charset="-122"/>
          <a:cs typeface="SimSun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Sun" pitchFamily="2" charset="-122"/>
          <a:cs typeface="SimSun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Sun" pitchFamily="2" charset="-122"/>
          <a:cs typeface="SimSun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Sun" pitchFamily="2" charset="-122"/>
          <a:cs typeface="SimSun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Sun" pitchFamily="2" charset="-122"/>
          <a:cs typeface="SimSun" pitchFamily="2" charset="-122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ts val="1150"/>
        </a:spcAft>
        <a:defRPr lang="en-US" sz="2600" kern="1200">
          <a:solidFill>
            <a:schemeClr val="tx1"/>
          </a:solidFill>
          <a:latin typeface="Arial" pitchFamily="18"/>
          <a:ea typeface="SimSun" pitchFamily="2"/>
          <a:cs typeface="SimSun" pitchFamily="2" charset="-122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ea typeface="SimSun" pitchFamily="2" charset="-122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SimSun" pitchFamily="2" charset="-122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SimSun" pitchFamily="2" charset="-122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SimSun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SimSun" pitchFamily="2" charset="-122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SimSun" pitchFamily="2" charset="-122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SimSun" pitchFamily="2" charset="-122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SimSun" pitchFamily="2" charset="-122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jobmeeting.it/blog/andrea-angella/lavorare-in-una-startup-in-una-multinazionale-o-in-una-piccola-o-media-impresa-28038676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 ?><Relationships xmlns="http://schemas.openxmlformats.org/package/2006/relationships"><Relationship Id="rId8" Target="../diagrams/drawing2.xml" Type="http://schemas.microsoft.com/office/2007/relationships/diagramDrawing"/><Relationship Id="rId3" Target="../media/image27.jpeg" Type="http://schemas.openxmlformats.org/officeDocument/2006/relationships/image"/><Relationship Id="rId7" Target="../diagrams/colors2.xml" Type="http://schemas.openxmlformats.org/officeDocument/2006/relationships/diagramColors"/><Relationship Id="rId2" Target="../notesSlides/notesSlide6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diagrams/quickStyle2.xml" Type="http://schemas.openxmlformats.org/officeDocument/2006/relationships/diagramQuickStyle"/><Relationship Id="rId5" Target="../diagrams/layout2.xml" Type="http://schemas.openxmlformats.org/officeDocument/2006/relationships/diagramLayout"/><Relationship Id="rId4" Target="../diagrams/data2.xml" Type="http://schemas.openxmlformats.org/officeDocument/2006/relationships/diagramData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0.xml.rels><?xml version="1.0" encoding="UTF-8" standalone="yes" ?><Relationships xmlns="http://schemas.openxmlformats.org/package/2006/relationships"><Relationship Id="rId3" Target="../media/image33.jpe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 ?><Relationships xmlns="http://schemas.openxmlformats.org/package/2006/relationships"><Relationship Id="rId3" Target="../media/image34.jpeg" Type="http://schemas.openxmlformats.org/officeDocument/2006/relationships/image"/><Relationship Id="rId2" Target="../notesSlides/notesSlide11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 ?><Relationships xmlns="http://schemas.openxmlformats.org/package/2006/relationships"><Relationship Id="rId3" Target="../media/image36.jpeg" Type="http://schemas.openxmlformats.org/officeDocument/2006/relationships/image"/><Relationship Id="rId2" Target="../notesSlides/notesSlide12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 ?><Relationships xmlns="http://schemas.openxmlformats.org/package/2006/relationships"><Relationship Id="rId2" Target="../media/image3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 ?><Relationships xmlns="http://schemas.openxmlformats.org/package/2006/relationships"><Relationship Id="rId2" Target="../media/image5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3.xml.rels><?xml version="1.0" encoding="UTF-8" standalone="yes" ?><Relationships xmlns="http://schemas.openxmlformats.org/package/2006/relationships"><Relationship Id="rId2" Target="../media/image5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 ?><Relationships xmlns="http://schemas.openxmlformats.org/package/2006/relationships"><Relationship Id="rId2" Target="../media/image5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jpeg"/></Relationships>
</file>

<file path=ppt/slides/_rels/slide41.xml.rels><?xml version="1.0" encoding="UTF-8" standalone="yes" ?><Relationships xmlns="http://schemas.openxmlformats.org/package/2006/relationships"><Relationship Id="rId3" Target="../media/image73.jpeg" Type="http://schemas.openxmlformats.org/officeDocument/2006/relationships/image"/><Relationship Id="rId2" Target="../media/image72.pn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42.xml.rels><?xml version="1.0" encoding="UTF-8" standalone="yes" ?><Relationships xmlns="http://schemas.openxmlformats.org/package/2006/relationships"><Relationship Id="rId2" Target="../media/image74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media/image6.pn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8.jpeg" Type="http://schemas.openxmlformats.org/officeDocument/2006/relationships/image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C22424-8E61-4F81-9D5B-A81152A089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81150"/>
            <a:ext cx="2800350" cy="2800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C4CD4F-FDCF-47EA-A79D-70E3805664E5}"/>
              </a:ext>
            </a:extLst>
          </p:cNvPr>
          <p:cNvSpPr txBox="1"/>
          <p:nvPr/>
        </p:nvSpPr>
        <p:spPr>
          <a:xfrm>
            <a:off x="4343400" y="2266950"/>
            <a:ext cx="41430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3600" b="1" dirty="0">
                <a:solidFill>
                  <a:srgbClr val="FF0000"/>
                </a:solidFill>
              </a:rPr>
              <a:t>Workshop de carieră</a:t>
            </a:r>
          </a:p>
          <a:p>
            <a:pPr algn="ctr"/>
            <a:r>
              <a:rPr lang="ro-RO" sz="3600" b="1" dirty="0">
                <a:solidFill>
                  <a:srgbClr val="FF0000"/>
                </a:solidFill>
              </a:rPr>
              <a:t>15.01.2021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DB173D9-9E1C-4E57-A96B-55F19152D612}"/>
              </a:ext>
            </a:extLst>
          </p:cNvPr>
          <p:cNvSpPr/>
          <p:nvPr/>
        </p:nvSpPr>
        <p:spPr>
          <a:xfrm>
            <a:off x="5669011" y="1298027"/>
            <a:ext cx="233198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rgbClr val="00B0F0"/>
                </a:solidFill>
                <a:latin typeface="Arial" panose="020B0604020202020204" pitchFamily="34" charset="0"/>
                <a:ea typeface="Roboto Cn" pitchFamily="2" charset="0"/>
              </a:rPr>
              <a:t>Luarea unei decizii și alegerea dintre mai multe alternative poate fi foarte dificilă</a:t>
            </a:r>
            <a:r>
              <a:rPr lang="ro-RO" b="1" dirty="0">
                <a:solidFill>
                  <a:srgbClr val="00B0F0"/>
                </a:solidFill>
                <a:latin typeface="Arial" panose="020B0604020202020204" pitchFamily="34" charset="0"/>
                <a:ea typeface="Roboto Cn" pitchFamily="2" charset="0"/>
              </a:rPr>
              <a:t> </a:t>
            </a:r>
            <a:r>
              <a:rPr lang="it-IT" b="1" dirty="0">
                <a:solidFill>
                  <a:srgbClr val="00B0F0"/>
                </a:solidFill>
                <a:latin typeface="Arial" panose="020B0604020202020204" pitchFamily="34" charset="0"/>
                <a:ea typeface="Roboto Cn" pitchFamily="2" charset="0"/>
              </a:rPr>
              <a:t>încât uneori preferăm să lăsăm „responsabilitatea” alegerii la voia întâmplării.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37CB84D-BE0B-4428-B069-FBC1D3D5376C}"/>
              </a:ext>
            </a:extLst>
          </p:cNvPr>
          <p:cNvSpPr/>
          <p:nvPr/>
        </p:nvSpPr>
        <p:spPr>
          <a:xfrm>
            <a:off x="-58452" y="364344"/>
            <a:ext cx="597831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o-RO" sz="2100" b="1" dirty="0">
                <a:latin typeface="Arial" panose="020B0604020202020204" pitchFamily="34" charset="0"/>
                <a:ea typeface="Roboto Cn" pitchFamily="2" charset="0"/>
              </a:rPr>
              <a:t>Procesul de luare a deciziei</a:t>
            </a:r>
            <a:endParaRPr lang="it-IT" sz="2100" b="1" dirty="0">
              <a:latin typeface="Arial" panose="020B0604020202020204" pitchFamily="34" charset="0"/>
              <a:ea typeface="Roboto Cn" pitchFamily="2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3483BF70-176F-42E8-89C4-F230022389F2}"/>
              </a:ext>
            </a:extLst>
          </p:cNvPr>
          <p:cNvSpPr/>
          <p:nvPr/>
        </p:nvSpPr>
        <p:spPr>
          <a:xfrm>
            <a:off x="5430993" y="3761362"/>
            <a:ext cx="23023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50" b="1" dirty="0">
                <a:latin typeface="Arial" panose="020B0604020202020204" pitchFamily="34" charset="0"/>
                <a:ea typeface="Roboto Cn" pitchFamily="2" charset="0"/>
              </a:rPr>
              <a:t>75% dintre elevi</a:t>
            </a:r>
          </a:p>
          <a:p>
            <a:pPr algn="ctr"/>
            <a:r>
              <a:rPr lang="ro-RO" sz="1650" b="1" dirty="0">
                <a:latin typeface="Arial" panose="020B0604020202020204" pitchFamily="34" charset="0"/>
                <a:ea typeface="Roboto Cn" pitchFamily="2" charset="0"/>
              </a:rPr>
              <a:t>a</a:t>
            </a:r>
            <a:r>
              <a:rPr lang="it-IT" sz="1650" b="1" dirty="0">
                <a:latin typeface="Arial" panose="020B0604020202020204" pitchFamily="34" charset="0"/>
                <a:ea typeface="Roboto Cn" pitchFamily="2" charset="0"/>
              </a:rPr>
              <a:t>leg</a:t>
            </a:r>
            <a:r>
              <a:rPr lang="ro-RO" sz="1650" b="1" dirty="0">
                <a:latin typeface="Arial" panose="020B0604020202020204" pitchFamily="34" charset="0"/>
                <a:ea typeface="Roboto Cn" pitchFamily="2" charset="0"/>
              </a:rPr>
              <a:t> studiile superioare</a:t>
            </a:r>
            <a:endParaRPr lang="it-IT" sz="1650" b="1" dirty="0">
              <a:latin typeface="Arial" panose="020B0604020202020204" pitchFamily="34" charset="0"/>
              <a:ea typeface="Roboto Cn" pitchFamily="2" charset="0"/>
            </a:endParaRPr>
          </a:p>
          <a:p>
            <a:pPr algn="ctr"/>
            <a:r>
              <a:rPr lang="it-IT" sz="1650" b="1" dirty="0">
                <a:latin typeface="Arial" panose="020B0604020202020204" pitchFamily="34" charset="0"/>
                <a:ea typeface="Roboto Cn" pitchFamily="2" charset="0"/>
              </a:rPr>
              <a:t>prin excludere!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ED726F-8A5C-419B-997D-2770CE00B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1" y="1117582"/>
            <a:ext cx="4048566" cy="26735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47639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>
            <a:extLst>
              <a:ext uri="{FF2B5EF4-FFF2-40B4-BE49-F238E27FC236}">
                <a16:creationId xmlns:a16="http://schemas.microsoft.com/office/drawing/2014/main" id="{B536F181-BB4B-4E04-AD24-8595AC3E101E}"/>
              </a:ext>
            </a:extLst>
          </p:cNvPr>
          <p:cNvSpPr/>
          <p:nvPr/>
        </p:nvSpPr>
        <p:spPr>
          <a:xfrm>
            <a:off x="1295400" y="438150"/>
            <a:ext cx="566601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o-RO" sz="2100" b="1" dirty="0">
                <a:latin typeface="Arial" panose="020B0604020202020204" pitchFamily="34" charset="0"/>
                <a:ea typeface="Roboto Cn" pitchFamily="2" charset="0"/>
              </a:rPr>
              <a:t>PROCESUL DE LUARE A DECIZIEI</a:t>
            </a:r>
            <a:endParaRPr lang="it-IT" sz="2100" b="1" dirty="0">
              <a:latin typeface="Arial" panose="020B0604020202020204" pitchFamily="34" charset="0"/>
              <a:ea typeface="Roboto Cn" pitchFamily="2" charset="0"/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8AC2F1B3-7399-4FD6-A0E6-146AE1324BFC}"/>
              </a:ext>
            </a:extLst>
          </p:cNvPr>
          <p:cNvSpPr/>
          <p:nvPr/>
        </p:nvSpPr>
        <p:spPr>
          <a:xfrm>
            <a:off x="1849582" y="5451878"/>
            <a:ext cx="4572000" cy="6117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125" dirty="0">
                <a:latin typeface="Arial" panose="020B0604020202020204" pitchFamily="34" charset="0"/>
                <a:hlinkClick r:id="rId2"/>
              </a:rPr>
              <a:t>https://www.jobmeeting.it/blog/andrea-angella/lavorare-in-una-startup-in-una-multinazionale-o-in-una-piccola-o-media-impresa-28038676</a:t>
            </a:r>
            <a:endParaRPr lang="it-IT" sz="1125" dirty="0">
              <a:latin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FCB56BA-5E71-4FB3-8C1B-C0F3B139E1C2}"/>
              </a:ext>
            </a:extLst>
          </p:cNvPr>
          <p:cNvGrpSpPr/>
          <p:nvPr/>
        </p:nvGrpSpPr>
        <p:grpSpPr>
          <a:xfrm>
            <a:off x="1400587" y="1238861"/>
            <a:ext cx="6310994" cy="3627659"/>
            <a:chOff x="179064" y="1507977"/>
            <a:chExt cx="8414658" cy="4836878"/>
          </a:xfrm>
        </p:grpSpPr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E4399528-8A80-4EE8-88FF-7AB1536B51E4}"/>
                </a:ext>
              </a:extLst>
            </p:cNvPr>
            <p:cNvGrpSpPr/>
            <p:nvPr/>
          </p:nvGrpSpPr>
          <p:grpSpPr>
            <a:xfrm>
              <a:off x="179064" y="1507977"/>
              <a:ext cx="8414658" cy="4836878"/>
              <a:chOff x="1809750" y="1354811"/>
              <a:chExt cx="8572500" cy="4505325"/>
            </a:xfrm>
          </p:grpSpPr>
          <p:pic>
            <p:nvPicPr>
              <p:cNvPr id="4098" name="Picture 2" descr="01">
                <a:extLst>
                  <a:ext uri="{FF2B5EF4-FFF2-40B4-BE49-F238E27FC236}">
                    <a16:creationId xmlns:a16="http://schemas.microsoft.com/office/drawing/2014/main" id="{FB4CEAB2-A8FC-442C-BC53-7AC700B3F6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9750" y="1354811"/>
                <a:ext cx="8572500" cy="45053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ettangolo 1">
                <a:extLst>
                  <a:ext uri="{FF2B5EF4-FFF2-40B4-BE49-F238E27FC236}">
                    <a16:creationId xmlns:a16="http://schemas.microsoft.com/office/drawing/2014/main" id="{DDA6954B-EC2C-4EE3-9D2E-68223E19400C}"/>
                  </a:ext>
                </a:extLst>
              </p:cNvPr>
              <p:cNvSpPr/>
              <p:nvPr/>
            </p:nvSpPr>
            <p:spPr>
              <a:xfrm>
                <a:off x="8562109" y="1354811"/>
                <a:ext cx="1811823" cy="50137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8188FF3-8A5D-423F-ABFA-0520876CA541}"/>
                </a:ext>
              </a:extLst>
            </p:cNvPr>
            <p:cNvSpPr txBox="1"/>
            <p:nvPr/>
          </p:nvSpPr>
          <p:spPr>
            <a:xfrm>
              <a:off x="1311177" y="2052260"/>
              <a:ext cx="6368143" cy="492443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1800" b="1" dirty="0">
                  <a:solidFill>
                    <a:schemeClr val="bg1"/>
                  </a:solidFill>
                </a:rPr>
                <a:t>ÎNTREBAREA DE UN MILION DE DOLARI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E78F331-FABE-4FC7-B999-E9D295CBCFCF}"/>
                </a:ext>
              </a:extLst>
            </p:cNvPr>
            <p:cNvSpPr txBox="1"/>
            <p:nvPr/>
          </p:nvSpPr>
          <p:spPr>
            <a:xfrm>
              <a:off x="1953435" y="4926087"/>
              <a:ext cx="4963885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1200" b="1" dirty="0">
                  <a:solidFill>
                    <a:schemeClr val="bg1"/>
                  </a:solidFill>
                </a:rPr>
                <a:t>ÎN CE TIP DE COMPANIE ȚI-AR PLĂCEA SĂ LUCREZI?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CFBCB98-5C2C-4FC2-BBAA-CE01BBDFB149}"/>
                </a:ext>
              </a:extLst>
            </p:cNvPr>
            <p:cNvSpPr txBox="1"/>
            <p:nvPr/>
          </p:nvSpPr>
          <p:spPr>
            <a:xfrm>
              <a:off x="2258235" y="5503032"/>
              <a:ext cx="1153885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ro-RO" sz="1200" dirty="0">
                  <a:solidFill>
                    <a:schemeClr val="bg1"/>
                  </a:solidFill>
                </a:rPr>
                <a:t>Startup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69460A2-60AF-4CC0-B013-A53A34C4AE2B}"/>
                </a:ext>
              </a:extLst>
            </p:cNvPr>
            <p:cNvSpPr txBox="1"/>
            <p:nvPr/>
          </p:nvSpPr>
          <p:spPr>
            <a:xfrm>
              <a:off x="2323550" y="5927576"/>
              <a:ext cx="1469035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ro-RO" sz="1200" dirty="0">
                  <a:solidFill>
                    <a:schemeClr val="bg1"/>
                  </a:solidFill>
                </a:rPr>
                <a:t>Multinațională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57EC866-9585-4678-844F-748A764F85E7}"/>
                </a:ext>
              </a:extLst>
            </p:cNvPr>
            <p:cNvSpPr txBox="1"/>
            <p:nvPr/>
          </p:nvSpPr>
          <p:spPr>
            <a:xfrm>
              <a:off x="4859922" y="5524806"/>
              <a:ext cx="2937129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ro-RO" sz="1200" dirty="0">
                  <a:solidFill>
                    <a:schemeClr val="bg1"/>
                  </a:solidFill>
                </a:rPr>
                <a:t>Companie de dimensiune medie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6A00223-7D65-4C21-A45A-A8E1AE71CF43}"/>
                </a:ext>
              </a:extLst>
            </p:cNvPr>
            <p:cNvSpPr txBox="1"/>
            <p:nvPr/>
          </p:nvSpPr>
          <p:spPr>
            <a:xfrm>
              <a:off x="4979664" y="5916690"/>
              <a:ext cx="1828801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ro-RO" sz="1200" dirty="0">
                  <a:solidFill>
                    <a:schemeClr val="bg1"/>
                  </a:solidFill>
                </a:rPr>
                <a:t>Prefer să nu lucrez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5284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tangolo 20">
            <a:extLst>
              <a:ext uri="{FF2B5EF4-FFF2-40B4-BE49-F238E27FC236}">
                <a16:creationId xmlns:a16="http://schemas.microsoft.com/office/drawing/2014/main" id="{7A069999-8B64-471B-8D3B-ECC1DDDA2519}"/>
              </a:ext>
            </a:extLst>
          </p:cNvPr>
          <p:cNvSpPr/>
          <p:nvPr/>
        </p:nvSpPr>
        <p:spPr>
          <a:xfrm>
            <a:off x="1128870" y="1063987"/>
            <a:ext cx="3265741" cy="365138"/>
          </a:xfrm>
          <a:prstGeom prst="rect">
            <a:avLst/>
          </a:prstGeom>
          <a:solidFill>
            <a:srgbClr val="FF2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bg1"/>
                </a:solidFill>
                <a:latin typeface="Arial" panose="020B0604020202020204" pitchFamily="34" charset="0"/>
                <a:ea typeface="Roboto Cn" pitchFamily="2" charset="0"/>
                <a:cs typeface="Arial" panose="020B0604020202020204" pitchFamily="34" charset="0"/>
              </a:rPr>
              <a:t>Alegerea studiilor superioare</a:t>
            </a:r>
            <a:endParaRPr lang="it-IT" b="1" dirty="0">
              <a:solidFill>
                <a:schemeClr val="bg1"/>
              </a:solidFill>
              <a:latin typeface="Arial" panose="020B0604020202020204" pitchFamily="34" charset="0"/>
              <a:ea typeface="Roboto Cn" pitchFamily="2" charset="0"/>
              <a:cs typeface="Arial" panose="020B0604020202020204" pitchFamily="34" charset="0"/>
            </a:endParaRP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F2AAE293-7B0A-477E-B855-17D5BE1BB4D3}"/>
              </a:ext>
            </a:extLst>
          </p:cNvPr>
          <p:cNvGrpSpPr/>
          <p:nvPr/>
        </p:nvGrpSpPr>
        <p:grpSpPr>
          <a:xfrm>
            <a:off x="1910687" y="3334243"/>
            <a:ext cx="2657854" cy="673376"/>
            <a:chOff x="1023582" y="5007633"/>
            <a:chExt cx="3543805" cy="897835"/>
          </a:xfrm>
        </p:grpSpPr>
        <p:sp>
          <p:nvSpPr>
            <p:cNvPr id="34" name="Text Box 32">
              <a:extLst>
                <a:ext uri="{FF2B5EF4-FFF2-40B4-BE49-F238E27FC236}">
                  <a16:creationId xmlns:a16="http://schemas.microsoft.com/office/drawing/2014/main" id="{02B0D929-6CB2-438C-9547-372F797019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3582" y="5007633"/>
              <a:ext cx="3311898" cy="272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ts val="831"/>
                </a:lnSpc>
                <a:spcBef>
                  <a:spcPct val="50000"/>
                </a:spcBef>
                <a:buNone/>
              </a:pPr>
              <a:r>
                <a:rPr lang="ro-RO" altLang="it-IT" sz="1200" b="1" dirty="0">
                  <a:solidFill>
                    <a:srgbClr val="000000"/>
                  </a:solidFill>
                  <a:latin typeface="Arial" panose="020B0604020202020204" pitchFamily="34" charset="0"/>
                  <a:ea typeface="Roboto Cn" pitchFamily="2" charset="0"/>
                </a:rPr>
                <a:t>CALITATEA SERVICIILOR</a:t>
              </a:r>
              <a:endParaRPr lang="en-US" altLang="it-IT" sz="1200" b="1" dirty="0">
                <a:solidFill>
                  <a:srgbClr val="000000"/>
                </a:solidFill>
                <a:latin typeface="Arial" panose="020B0604020202020204" pitchFamily="34" charset="0"/>
                <a:ea typeface="Roboto Cn" pitchFamily="2" charset="0"/>
              </a:endParaRPr>
            </a:p>
          </p:txBody>
        </p:sp>
        <p:sp>
          <p:nvSpPr>
            <p:cNvPr id="35" name="Text Box 37">
              <a:extLst>
                <a:ext uri="{FF2B5EF4-FFF2-40B4-BE49-F238E27FC236}">
                  <a16:creationId xmlns:a16="http://schemas.microsoft.com/office/drawing/2014/main" id="{9E24FC45-9DA6-4599-A499-E0CE58B98C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3582" y="5218100"/>
              <a:ext cx="3543805" cy="687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ts val="1050"/>
                </a:lnSpc>
                <a:spcBef>
                  <a:spcPct val="50000"/>
                </a:spcBef>
                <a:buNone/>
              </a:pPr>
              <a:r>
                <a:rPr lang="ro-RO" altLang="it-IT" sz="1050" dirty="0">
                  <a:solidFill>
                    <a:srgbClr val="000000"/>
                  </a:solidFill>
                  <a:latin typeface="Arial" panose="020B0604020202020204" pitchFamily="34" charset="0"/>
                  <a:ea typeface="Roboto Cn" pitchFamily="2" charset="0"/>
                </a:rPr>
                <a:t>N</a:t>
              </a:r>
              <a:r>
                <a:rPr lang="it-IT" altLang="it-IT" sz="1050" dirty="0">
                  <a:solidFill>
                    <a:srgbClr val="000000"/>
                  </a:solidFill>
                  <a:latin typeface="Arial" panose="020B0604020202020204" pitchFamily="34" charset="0"/>
                  <a:ea typeface="Roboto Cn" pitchFamily="2" charset="0"/>
                </a:rPr>
                <a:t>umărul de membri, administrație, birouri de plasament, evenimente și activități internaționale</a:t>
              </a:r>
            </a:p>
          </p:txBody>
        </p:sp>
      </p:grpSp>
      <p:grpSp>
        <p:nvGrpSpPr>
          <p:cNvPr id="3" name="Gruppo 2">
            <a:extLst>
              <a:ext uri="{FF2B5EF4-FFF2-40B4-BE49-F238E27FC236}">
                <a16:creationId xmlns:a16="http://schemas.microsoft.com/office/drawing/2014/main" id="{6CC4E52A-CD91-45F2-8140-14488611D6C2}"/>
              </a:ext>
            </a:extLst>
          </p:cNvPr>
          <p:cNvGrpSpPr/>
          <p:nvPr/>
        </p:nvGrpSpPr>
        <p:grpSpPr>
          <a:xfrm>
            <a:off x="1910686" y="1521082"/>
            <a:ext cx="2665928" cy="714458"/>
            <a:chOff x="1023582" y="2313860"/>
            <a:chExt cx="3554570" cy="952611"/>
          </a:xfrm>
        </p:grpSpPr>
        <p:sp>
          <p:nvSpPr>
            <p:cNvPr id="23" name="Text Box 26">
              <a:extLst>
                <a:ext uri="{FF2B5EF4-FFF2-40B4-BE49-F238E27FC236}">
                  <a16:creationId xmlns:a16="http://schemas.microsoft.com/office/drawing/2014/main" id="{2258EE40-1747-4B8D-BB56-4C6A65CEE2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3582" y="2313860"/>
              <a:ext cx="305053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None/>
              </a:pPr>
              <a:r>
                <a:rPr lang="ro-RO" altLang="it-IT" sz="1200" b="1" dirty="0">
                  <a:latin typeface="Arial" panose="020B0604020202020204" pitchFamily="34" charset="0"/>
                  <a:ea typeface="Roboto Cn" pitchFamily="2" charset="0"/>
                </a:rPr>
                <a:t>POZIȚIA GEOGRAFICĂ</a:t>
              </a:r>
              <a:endParaRPr lang="it-IT" altLang="it-IT" sz="1200" b="1" dirty="0">
                <a:latin typeface="Arial" panose="020B0604020202020204" pitchFamily="34" charset="0"/>
                <a:ea typeface="Roboto Cn" pitchFamily="2" charset="0"/>
              </a:endParaRPr>
            </a:p>
          </p:txBody>
        </p:sp>
        <p:sp>
          <p:nvSpPr>
            <p:cNvPr id="40" name="Text Box 37">
              <a:extLst>
                <a:ext uri="{FF2B5EF4-FFF2-40B4-BE49-F238E27FC236}">
                  <a16:creationId xmlns:a16="http://schemas.microsoft.com/office/drawing/2014/main" id="{918C0471-B100-4BDE-83C7-573B333065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3582" y="2579103"/>
              <a:ext cx="3554570" cy="687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ts val="1050"/>
                </a:lnSpc>
                <a:spcBef>
                  <a:spcPct val="50000"/>
                </a:spcBef>
                <a:buNone/>
              </a:pPr>
              <a:r>
                <a:rPr lang="ro-RO" altLang="it-IT" sz="1050" dirty="0">
                  <a:solidFill>
                    <a:srgbClr val="000000"/>
                  </a:solidFill>
                  <a:latin typeface="Arial" panose="020B0604020202020204" pitchFamily="34" charset="0"/>
                  <a:ea typeface="Roboto Cn" pitchFamily="2" charset="0"/>
                </a:rPr>
                <a:t>A</a:t>
              </a:r>
              <a:r>
                <a:rPr lang="it-IT" altLang="it-IT" sz="1050" dirty="0">
                  <a:solidFill>
                    <a:srgbClr val="000000"/>
                  </a:solidFill>
                  <a:latin typeface="Arial" panose="020B0604020202020204" pitchFamily="34" charset="0"/>
                  <a:ea typeface="Roboto Cn" pitchFamily="2" charset="0"/>
                </a:rPr>
                <a:t>propierea sediului universității de casa / locația </a:t>
              </a:r>
              <a:r>
                <a:rPr lang="ro-RO" altLang="it-IT" sz="1050" dirty="0">
                  <a:solidFill>
                    <a:srgbClr val="000000"/>
                  </a:solidFill>
                  <a:latin typeface="Arial" panose="020B0604020202020204" pitchFamily="34" charset="0"/>
                  <a:ea typeface="Roboto Cn" pitchFamily="2" charset="0"/>
                </a:rPr>
                <a:t>din orașul </a:t>
              </a:r>
              <a:r>
                <a:rPr lang="it-IT" altLang="it-IT" sz="1050" dirty="0">
                  <a:solidFill>
                    <a:srgbClr val="000000"/>
                  </a:solidFill>
                  <a:latin typeface="Arial" panose="020B0604020202020204" pitchFamily="34" charset="0"/>
                  <a:ea typeface="Roboto Cn" pitchFamily="2" charset="0"/>
                </a:rPr>
                <a:t>în care ai dori să locuiești</a:t>
              </a:r>
            </a:p>
          </p:txBody>
        </p:sp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4E3CB432-BB21-41B6-B49D-C8DD52E151DF}"/>
              </a:ext>
            </a:extLst>
          </p:cNvPr>
          <p:cNvGrpSpPr/>
          <p:nvPr/>
        </p:nvGrpSpPr>
        <p:grpSpPr>
          <a:xfrm>
            <a:off x="1910686" y="2284013"/>
            <a:ext cx="2465371" cy="433356"/>
            <a:chOff x="1023581" y="3493021"/>
            <a:chExt cx="3287161" cy="577807"/>
          </a:xfrm>
        </p:grpSpPr>
        <p:sp>
          <p:nvSpPr>
            <p:cNvPr id="33" name="Text Box 25">
              <a:extLst>
                <a:ext uri="{FF2B5EF4-FFF2-40B4-BE49-F238E27FC236}">
                  <a16:creationId xmlns:a16="http://schemas.microsoft.com/office/drawing/2014/main" id="{43EB7E93-4574-4ABD-A6E9-824E88D85B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3581" y="3493021"/>
              <a:ext cx="328716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ro-RO" altLang="it-IT" sz="1200" b="1" dirty="0">
                  <a:solidFill>
                    <a:srgbClr val="000000"/>
                  </a:solidFill>
                  <a:latin typeface="Arial" panose="020B0604020202020204" pitchFamily="34" charset="0"/>
                  <a:ea typeface="Roboto Cn" pitchFamily="2" charset="0"/>
                </a:rPr>
                <a:t>CONSIDERENTE FINANCIARE</a:t>
              </a:r>
              <a:endParaRPr lang="it-IT" altLang="it-IT" sz="1050" b="1" dirty="0">
                <a:solidFill>
                  <a:srgbClr val="000000"/>
                </a:solidFill>
                <a:latin typeface="Arial" panose="020B0604020202020204" pitchFamily="34" charset="0"/>
                <a:ea typeface="Roboto Cn" pitchFamily="2" charset="0"/>
              </a:endParaRPr>
            </a:p>
          </p:txBody>
        </p:sp>
        <p:sp>
          <p:nvSpPr>
            <p:cNvPr id="41" name="Text Box 37">
              <a:extLst>
                <a:ext uri="{FF2B5EF4-FFF2-40B4-BE49-F238E27FC236}">
                  <a16:creationId xmlns:a16="http://schemas.microsoft.com/office/drawing/2014/main" id="{04A7E773-EF20-4465-BD5B-98320AE6BE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3582" y="3804259"/>
              <a:ext cx="3148134" cy="266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ts val="831"/>
                </a:lnSpc>
                <a:spcBef>
                  <a:spcPct val="50000"/>
                </a:spcBef>
                <a:buNone/>
              </a:pPr>
              <a:r>
                <a:rPr lang="ro-RO" altLang="it-IT" sz="1050" dirty="0">
                  <a:solidFill>
                    <a:srgbClr val="000000"/>
                  </a:solidFill>
                  <a:latin typeface="Arial" panose="020B0604020202020204" pitchFamily="34" charset="0"/>
                  <a:ea typeface="Roboto Cn" pitchFamily="2" charset="0"/>
                </a:rPr>
                <a:t>Costul studiilor</a:t>
              </a:r>
              <a:endParaRPr lang="it-IT" altLang="it-IT" sz="1050" dirty="0">
                <a:solidFill>
                  <a:srgbClr val="000000"/>
                </a:solidFill>
                <a:latin typeface="Arial" panose="020B0604020202020204" pitchFamily="34" charset="0"/>
                <a:ea typeface="Roboto Cn" pitchFamily="2" charset="0"/>
              </a:endParaRPr>
            </a:p>
          </p:txBody>
        </p:sp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9E72DFCF-A8F9-49D9-AB49-04DDE2DC4133}"/>
              </a:ext>
            </a:extLst>
          </p:cNvPr>
          <p:cNvGrpSpPr/>
          <p:nvPr/>
        </p:nvGrpSpPr>
        <p:grpSpPr>
          <a:xfrm>
            <a:off x="1910687" y="2818238"/>
            <a:ext cx="2792457" cy="423852"/>
            <a:chOff x="1023582" y="4205321"/>
            <a:chExt cx="3723276" cy="565135"/>
          </a:xfrm>
        </p:grpSpPr>
        <p:sp>
          <p:nvSpPr>
            <p:cNvPr id="24" name="Text Box 25">
              <a:extLst>
                <a:ext uri="{FF2B5EF4-FFF2-40B4-BE49-F238E27FC236}">
                  <a16:creationId xmlns:a16="http://schemas.microsoft.com/office/drawing/2014/main" id="{20ED88C0-8AF8-483B-BA37-6681FAFEE1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3582" y="4205321"/>
              <a:ext cx="343956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None/>
              </a:pPr>
              <a:r>
                <a:rPr lang="ro-RO" altLang="it-IT" sz="1200" b="1" dirty="0">
                  <a:solidFill>
                    <a:srgbClr val="000000"/>
                  </a:solidFill>
                  <a:latin typeface="Arial" panose="020B0604020202020204" pitchFamily="34" charset="0"/>
                  <a:ea typeface="Roboto Cn" pitchFamily="2" charset="0"/>
                </a:rPr>
                <a:t>TEMATICA CURSURILOR</a:t>
              </a:r>
              <a:endParaRPr lang="it-IT" altLang="it-IT" sz="1200" b="1" dirty="0">
                <a:solidFill>
                  <a:srgbClr val="000000"/>
                </a:solidFill>
                <a:latin typeface="Arial" panose="020B0604020202020204" pitchFamily="34" charset="0"/>
                <a:ea typeface="Roboto Cn" pitchFamily="2" charset="0"/>
              </a:endParaRPr>
            </a:p>
          </p:txBody>
        </p:sp>
        <p:sp>
          <p:nvSpPr>
            <p:cNvPr id="42" name="Text Box 37">
              <a:extLst>
                <a:ext uri="{FF2B5EF4-FFF2-40B4-BE49-F238E27FC236}">
                  <a16:creationId xmlns:a16="http://schemas.microsoft.com/office/drawing/2014/main" id="{BEE7DC28-5D94-4253-88B3-963D736845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5395" y="4503887"/>
              <a:ext cx="3691463" cy="266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ts val="831"/>
                </a:lnSpc>
                <a:spcBef>
                  <a:spcPct val="50000"/>
                </a:spcBef>
                <a:buNone/>
              </a:pPr>
              <a:r>
                <a:rPr lang="ro-RO" altLang="it-IT" sz="1050" dirty="0">
                  <a:solidFill>
                    <a:srgbClr val="000000"/>
                  </a:solidFill>
                  <a:latin typeface="Arial" panose="020B0604020202020204" pitchFamily="34" charset="0"/>
                  <a:ea typeface="Roboto Cn" pitchFamily="2" charset="0"/>
                </a:rPr>
                <a:t>Materia studiată</a:t>
              </a:r>
              <a:endParaRPr lang="it-IT" altLang="it-IT" sz="1050" dirty="0">
                <a:solidFill>
                  <a:srgbClr val="000000"/>
                </a:solidFill>
                <a:latin typeface="Arial" panose="020B0604020202020204" pitchFamily="34" charset="0"/>
                <a:ea typeface="Roboto Cn" pitchFamily="2" charset="0"/>
              </a:endParaRPr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D6F4613D-8975-4641-8F55-8054A9531F01}"/>
              </a:ext>
            </a:extLst>
          </p:cNvPr>
          <p:cNvGrpSpPr/>
          <p:nvPr/>
        </p:nvGrpSpPr>
        <p:grpSpPr>
          <a:xfrm>
            <a:off x="1450902" y="1645801"/>
            <a:ext cx="409592" cy="410296"/>
            <a:chOff x="410535" y="2480151"/>
            <a:chExt cx="546123" cy="547061"/>
          </a:xfrm>
        </p:grpSpPr>
        <p:sp>
          <p:nvSpPr>
            <p:cNvPr id="44" name="Ovale 43">
              <a:extLst>
                <a:ext uri="{FF2B5EF4-FFF2-40B4-BE49-F238E27FC236}">
                  <a16:creationId xmlns:a16="http://schemas.microsoft.com/office/drawing/2014/main" id="{F8B8D010-3319-4754-982C-48FCA40E94D3}"/>
                </a:ext>
              </a:extLst>
            </p:cNvPr>
            <p:cNvSpPr/>
            <p:nvPr/>
          </p:nvSpPr>
          <p:spPr>
            <a:xfrm>
              <a:off x="410535" y="2480151"/>
              <a:ext cx="546123" cy="547061"/>
            </a:xfrm>
            <a:prstGeom prst="ellipse">
              <a:avLst/>
            </a:prstGeom>
            <a:solidFill>
              <a:srgbClr val="FF2A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6" name="Picture 2" descr="Immagine correlata">
              <a:extLst>
                <a:ext uri="{FF2B5EF4-FFF2-40B4-BE49-F238E27FC236}">
                  <a16:creationId xmlns:a16="http://schemas.microsoft.com/office/drawing/2014/main" id="{225998ED-D678-45CA-BF6C-2CFDFE09B8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000" y="2594623"/>
              <a:ext cx="337895" cy="337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7" name="Rettangolo 46">
            <a:extLst>
              <a:ext uri="{FF2B5EF4-FFF2-40B4-BE49-F238E27FC236}">
                <a16:creationId xmlns:a16="http://schemas.microsoft.com/office/drawing/2014/main" id="{8B973A0E-A3AC-4592-A394-95CE31C725CE}"/>
              </a:ext>
            </a:extLst>
          </p:cNvPr>
          <p:cNvSpPr/>
          <p:nvPr/>
        </p:nvSpPr>
        <p:spPr>
          <a:xfrm>
            <a:off x="4678651" y="1058314"/>
            <a:ext cx="3322349" cy="365138"/>
          </a:xfrm>
          <a:prstGeom prst="rect">
            <a:avLst/>
          </a:prstGeom>
          <a:solidFill>
            <a:srgbClr val="159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b="1" dirty="0">
                <a:solidFill>
                  <a:schemeClr val="bg1"/>
                </a:solidFill>
                <a:latin typeface="Arial" panose="020B0604020202020204" pitchFamily="34" charset="0"/>
                <a:ea typeface="Roboto Cn" pitchFamily="2" charset="0"/>
                <a:cs typeface="Arial" panose="020B0604020202020204" pitchFamily="34" charset="0"/>
              </a:rPr>
              <a:t>Alegerea locului de muncă</a:t>
            </a:r>
            <a:endParaRPr lang="it-IT" b="1" dirty="0">
              <a:solidFill>
                <a:schemeClr val="bg1"/>
              </a:solidFill>
              <a:latin typeface="Arial" panose="020B0604020202020204" pitchFamily="34" charset="0"/>
              <a:ea typeface="Roboto Cn" pitchFamily="2" charset="0"/>
              <a:cs typeface="Arial" panose="020B0604020202020204" pitchFamily="34" charset="0"/>
            </a:endParaRP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0264C7E1-49BC-42DF-A614-66A92BBB6768}"/>
              </a:ext>
            </a:extLst>
          </p:cNvPr>
          <p:cNvGrpSpPr/>
          <p:nvPr/>
        </p:nvGrpSpPr>
        <p:grpSpPr>
          <a:xfrm>
            <a:off x="1910686" y="4001573"/>
            <a:ext cx="2457704" cy="456660"/>
            <a:chOff x="1023582" y="5897398"/>
            <a:chExt cx="3276938" cy="608879"/>
          </a:xfrm>
        </p:grpSpPr>
        <p:sp>
          <p:nvSpPr>
            <p:cNvPr id="43" name="Text Box 37">
              <a:extLst>
                <a:ext uri="{FF2B5EF4-FFF2-40B4-BE49-F238E27FC236}">
                  <a16:creationId xmlns:a16="http://schemas.microsoft.com/office/drawing/2014/main" id="{D73DDE6A-1919-461F-BE43-75C4BD1D61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4469" y="6239708"/>
              <a:ext cx="3266051" cy="266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ts val="831"/>
                </a:lnSpc>
                <a:spcBef>
                  <a:spcPct val="50000"/>
                </a:spcBef>
                <a:buNone/>
              </a:pPr>
              <a:r>
                <a:rPr lang="ro-RO" altLang="it-IT" sz="1050" dirty="0">
                  <a:solidFill>
                    <a:srgbClr val="000000"/>
                  </a:solidFill>
                  <a:latin typeface="Arial" panose="020B0604020202020204" pitchFamily="34" charset="0"/>
                  <a:ea typeface="Roboto Cn" pitchFamily="2" charset="0"/>
                </a:rPr>
                <a:t>Probele de admitere</a:t>
              </a:r>
              <a:endParaRPr lang="it-IT" altLang="it-IT" sz="1050" dirty="0">
                <a:solidFill>
                  <a:srgbClr val="000000"/>
                </a:solidFill>
                <a:latin typeface="Arial" panose="020B0604020202020204" pitchFamily="34" charset="0"/>
                <a:ea typeface="Roboto Cn" pitchFamily="2" charset="0"/>
              </a:endParaRPr>
            </a:p>
          </p:txBody>
        </p:sp>
        <p:sp>
          <p:nvSpPr>
            <p:cNvPr id="53" name="Text Box 25">
              <a:extLst>
                <a:ext uri="{FF2B5EF4-FFF2-40B4-BE49-F238E27FC236}">
                  <a16:creationId xmlns:a16="http://schemas.microsoft.com/office/drawing/2014/main" id="{4EE16B07-8FD3-45E5-B592-BA9B36217A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3582" y="5897398"/>
              <a:ext cx="2886981" cy="369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None/>
              </a:pPr>
              <a:r>
                <a:rPr lang="it-IT" altLang="it-IT" sz="1200" b="1" dirty="0">
                  <a:solidFill>
                    <a:srgbClr val="000000"/>
                  </a:solidFill>
                  <a:latin typeface="Arial" panose="020B0604020202020204" pitchFamily="34" charset="0"/>
                  <a:ea typeface="Roboto Cn" pitchFamily="2" charset="0"/>
                </a:rPr>
                <a:t>MODALIT</a:t>
              </a:r>
              <a:r>
                <a:rPr lang="ro-RO" altLang="it-IT" sz="1200" b="1" dirty="0">
                  <a:solidFill>
                    <a:srgbClr val="000000"/>
                  </a:solidFill>
                  <a:latin typeface="Arial" panose="020B0604020202020204" pitchFamily="34" charset="0"/>
                  <a:ea typeface="Roboto Cn" pitchFamily="2" charset="0"/>
                </a:rPr>
                <a:t>ATEA</a:t>
              </a:r>
              <a:r>
                <a:rPr lang="it-IT" altLang="it-IT" sz="1200" b="1" dirty="0">
                  <a:solidFill>
                    <a:srgbClr val="000000"/>
                  </a:solidFill>
                  <a:latin typeface="Arial" panose="020B0604020202020204" pitchFamily="34" charset="0"/>
                  <a:ea typeface="Roboto Cn" pitchFamily="2" charset="0"/>
                </a:rPr>
                <a:t> D</a:t>
              </a:r>
              <a:r>
                <a:rPr lang="ro-RO" altLang="it-IT" sz="1200" b="1" dirty="0">
                  <a:solidFill>
                    <a:srgbClr val="000000"/>
                  </a:solidFill>
                  <a:latin typeface="Arial" panose="020B0604020202020204" pitchFamily="34" charset="0"/>
                  <a:ea typeface="Roboto Cn" pitchFamily="2" charset="0"/>
                </a:rPr>
                <a:t>E ACCES</a:t>
              </a:r>
              <a:endParaRPr lang="it-IT" altLang="it-IT" sz="1200" b="1" dirty="0">
                <a:solidFill>
                  <a:srgbClr val="000000"/>
                </a:solidFill>
                <a:latin typeface="Arial" panose="020B0604020202020204" pitchFamily="34" charset="0"/>
                <a:ea typeface="Roboto Cn" pitchFamily="2" charset="0"/>
              </a:endParaRPr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C17D49CA-A4E6-4554-847C-5384D5C23AD7}"/>
              </a:ext>
            </a:extLst>
          </p:cNvPr>
          <p:cNvGrpSpPr/>
          <p:nvPr/>
        </p:nvGrpSpPr>
        <p:grpSpPr>
          <a:xfrm>
            <a:off x="1450902" y="2244663"/>
            <a:ext cx="409592" cy="410296"/>
            <a:chOff x="410535" y="3488183"/>
            <a:chExt cx="546123" cy="547061"/>
          </a:xfrm>
        </p:grpSpPr>
        <p:sp>
          <p:nvSpPr>
            <p:cNvPr id="80" name="Ovale 79">
              <a:extLst>
                <a:ext uri="{FF2B5EF4-FFF2-40B4-BE49-F238E27FC236}">
                  <a16:creationId xmlns:a16="http://schemas.microsoft.com/office/drawing/2014/main" id="{E18DCD29-5B1F-4FF3-82F4-2BE720F67440}"/>
                </a:ext>
              </a:extLst>
            </p:cNvPr>
            <p:cNvSpPr/>
            <p:nvPr/>
          </p:nvSpPr>
          <p:spPr>
            <a:xfrm>
              <a:off x="410535" y="3488183"/>
              <a:ext cx="546123" cy="547061"/>
            </a:xfrm>
            <a:prstGeom prst="ellipse">
              <a:avLst/>
            </a:prstGeom>
            <a:solidFill>
              <a:srgbClr val="FF2A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6" name="Picture 4" descr="Risultati immagini per EURO icon png">
              <a:extLst>
                <a:ext uri="{FF2B5EF4-FFF2-40B4-BE49-F238E27FC236}">
                  <a16:creationId xmlns:a16="http://schemas.microsoft.com/office/drawing/2014/main" id="{B6DC2E8A-D8EB-470A-9DF6-45D758ECD4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126" y="3608692"/>
              <a:ext cx="299600" cy="29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uppo 5">
            <a:extLst>
              <a:ext uri="{FF2B5EF4-FFF2-40B4-BE49-F238E27FC236}">
                <a16:creationId xmlns:a16="http://schemas.microsoft.com/office/drawing/2014/main" id="{17CC2428-5F9D-481D-BF69-1E3E2D78E2BD}"/>
              </a:ext>
            </a:extLst>
          </p:cNvPr>
          <p:cNvGrpSpPr/>
          <p:nvPr/>
        </p:nvGrpSpPr>
        <p:grpSpPr>
          <a:xfrm>
            <a:off x="1450902" y="2777668"/>
            <a:ext cx="409592" cy="410296"/>
            <a:chOff x="410535" y="4151232"/>
            <a:chExt cx="546123" cy="547061"/>
          </a:xfrm>
        </p:grpSpPr>
        <p:sp>
          <p:nvSpPr>
            <p:cNvPr id="82" name="Ovale 81">
              <a:extLst>
                <a:ext uri="{FF2B5EF4-FFF2-40B4-BE49-F238E27FC236}">
                  <a16:creationId xmlns:a16="http://schemas.microsoft.com/office/drawing/2014/main" id="{8E527235-C027-4E39-B0BC-A1361CCB8F61}"/>
                </a:ext>
              </a:extLst>
            </p:cNvPr>
            <p:cNvSpPr/>
            <p:nvPr/>
          </p:nvSpPr>
          <p:spPr>
            <a:xfrm>
              <a:off x="410535" y="4151232"/>
              <a:ext cx="546123" cy="547061"/>
            </a:xfrm>
            <a:prstGeom prst="ellipse">
              <a:avLst/>
            </a:prstGeom>
            <a:solidFill>
              <a:srgbClr val="FF2A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7" name="Picture 8" descr="Risultati immagini per focus on Icon png">
              <a:extLst>
                <a:ext uri="{FF2B5EF4-FFF2-40B4-BE49-F238E27FC236}">
                  <a16:creationId xmlns:a16="http://schemas.microsoft.com/office/drawing/2014/main" id="{8BA4395F-78D8-4A84-82F4-6CFEC64A35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330" y="4198569"/>
              <a:ext cx="414446" cy="414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307F7A81-DD03-44C4-8EC4-2E0A18952375}"/>
              </a:ext>
            </a:extLst>
          </p:cNvPr>
          <p:cNvGrpSpPr/>
          <p:nvPr/>
        </p:nvGrpSpPr>
        <p:grpSpPr>
          <a:xfrm>
            <a:off x="1450902" y="3363469"/>
            <a:ext cx="409592" cy="410296"/>
            <a:chOff x="410535" y="5094225"/>
            <a:chExt cx="546123" cy="547061"/>
          </a:xfrm>
        </p:grpSpPr>
        <p:sp>
          <p:nvSpPr>
            <p:cNvPr id="83" name="Ovale 82">
              <a:extLst>
                <a:ext uri="{FF2B5EF4-FFF2-40B4-BE49-F238E27FC236}">
                  <a16:creationId xmlns:a16="http://schemas.microsoft.com/office/drawing/2014/main" id="{25F85556-36FB-4AB3-9702-6BEB3CDF2ACD}"/>
                </a:ext>
              </a:extLst>
            </p:cNvPr>
            <p:cNvSpPr/>
            <p:nvPr/>
          </p:nvSpPr>
          <p:spPr>
            <a:xfrm>
              <a:off x="410535" y="5094225"/>
              <a:ext cx="546123" cy="547061"/>
            </a:xfrm>
            <a:prstGeom prst="ellipse">
              <a:avLst/>
            </a:prstGeom>
            <a:solidFill>
              <a:srgbClr val="FF2A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8" name="Picture 10" descr="Risultati immagini per COCCARDA Icon png">
              <a:extLst>
                <a:ext uri="{FF2B5EF4-FFF2-40B4-BE49-F238E27FC236}">
                  <a16:creationId xmlns:a16="http://schemas.microsoft.com/office/drawing/2014/main" id="{45A522D9-899D-4F38-A701-BD6ED83067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201" y="5189763"/>
              <a:ext cx="370735" cy="37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uppo 7">
            <a:extLst>
              <a:ext uri="{FF2B5EF4-FFF2-40B4-BE49-F238E27FC236}">
                <a16:creationId xmlns:a16="http://schemas.microsoft.com/office/drawing/2014/main" id="{85F26A37-6D19-4C00-8892-E7C53971D3F7}"/>
              </a:ext>
            </a:extLst>
          </p:cNvPr>
          <p:cNvGrpSpPr/>
          <p:nvPr/>
        </p:nvGrpSpPr>
        <p:grpSpPr>
          <a:xfrm>
            <a:off x="1450902" y="3984776"/>
            <a:ext cx="409592" cy="410296"/>
            <a:chOff x="410535" y="5922634"/>
            <a:chExt cx="546123" cy="547061"/>
          </a:xfrm>
        </p:grpSpPr>
        <p:sp>
          <p:nvSpPr>
            <p:cNvPr id="84" name="Ovale 83">
              <a:extLst>
                <a:ext uri="{FF2B5EF4-FFF2-40B4-BE49-F238E27FC236}">
                  <a16:creationId xmlns:a16="http://schemas.microsoft.com/office/drawing/2014/main" id="{65BAB94D-42FF-4D71-9C47-7DD8036ABC22}"/>
                </a:ext>
              </a:extLst>
            </p:cNvPr>
            <p:cNvSpPr/>
            <p:nvPr/>
          </p:nvSpPr>
          <p:spPr>
            <a:xfrm>
              <a:off x="410535" y="5922634"/>
              <a:ext cx="546123" cy="547061"/>
            </a:xfrm>
            <a:prstGeom prst="ellipse">
              <a:avLst/>
            </a:prstGeom>
            <a:solidFill>
              <a:srgbClr val="FF2A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9" name="Picture 12" descr="Risultati immagini per LUCCHETTO Icon png">
              <a:extLst>
                <a:ext uri="{FF2B5EF4-FFF2-40B4-BE49-F238E27FC236}">
                  <a16:creationId xmlns:a16="http://schemas.microsoft.com/office/drawing/2014/main" id="{0863D6AD-AFB5-4959-975D-AE4BE5F802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974" y="6048244"/>
              <a:ext cx="297970" cy="297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5" name="Gruppo 84">
            <a:extLst>
              <a:ext uri="{FF2B5EF4-FFF2-40B4-BE49-F238E27FC236}">
                <a16:creationId xmlns:a16="http://schemas.microsoft.com/office/drawing/2014/main" id="{4D7C7EA2-3A63-42A8-9605-E93D91AD1F59}"/>
              </a:ext>
            </a:extLst>
          </p:cNvPr>
          <p:cNvGrpSpPr/>
          <p:nvPr/>
        </p:nvGrpSpPr>
        <p:grpSpPr>
          <a:xfrm>
            <a:off x="5387885" y="3317912"/>
            <a:ext cx="2483924" cy="366755"/>
            <a:chOff x="1023582" y="4985861"/>
            <a:chExt cx="3311899" cy="489007"/>
          </a:xfrm>
        </p:grpSpPr>
        <p:sp>
          <p:nvSpPr>
            <p:cNvPr id="86" name="Text Box 32">
              <a:extLst>
                <a:ext uri="{FF2B5EF4-FFF2-40B4-BE49-F238E27FC236}">
                  <a16:creationId xmlns:a16="http://schemas.microsoft.com/office/drawing/2014/main" id="{1B77D346-E8D1-4D81-BDDB-87606D21F7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3582" y="4985861"/>
              <a:ext cx="3311899" cy="272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ts val="831"/>
                </a:lnSpc>
                <a:spcBef>
                  <a:spcPct val="50000"/>
                </a:spcBef>
                <a:buNone/>
              </a:pPr>
              <a:r>
                <a:rPr lang="ro-RO" altLang="it-IT" sz="1200" b="1" dirty="0">
                  <a:solidFill>
                    <a:srgbClr val="000000"/>
                  </a:solidFill>
                  <a:latin typeface="Arial" panose="020B0604020202020204" pitchFamily="34" charset="0"/>
                  <a:ea typeface="Roboto Cn" pitchFamily="2" charset="0"/>
                </a:rPr>
                <a:t>BENEFICIILE OFERITE</a:t>
              </a:r>
              <a:endParaRPr lang="en-US" altLang="it-IT" sz="1200" b="1" dirty="0">
                <a:solidFill>
                  <a:srgbClr val="000000"/>
                </a:solidFill>
                <a:latin typeface="Arial" panose="020B0604020202020204" pitchFamily="34" charset="0"/>
                <a:ea typeface="Roboto Cn" pitchFamily="2" charset="0"/>
              </a:endParaRPr>
            </a:p>
          </p:txBody>
        </p:sp>
        <p:sp>
          <p:nvSpPr>
            <p:cNvPr id="87" name="Text Box 37">
              <a:extLst>
                <a:ext uri="{FF2B5EF4-FFF2-40B4-BE49-F238E27FC236}">
                  <a16:creationId xmlns:a16="http://schemas.microsoft.com/office/drawing/2014/main" id="{8B4D68C8-9308-458F-93DC-F2FF3D9A44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3583" y="5163672"/>
              <a:ext cx="3148134" cy="311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ts val="1050"/>
                </a:lnSpc>
                <a:spcBef>
                  <a:spcPct val="50000"/>
                </a:spcBef>
                <a:buNone/>
              </a:pPr>
              <a:r>
                <a:rPr lang="ro-RO" altLang="it-IT" sz="1050" dirty="0">
                  <a:solidFill>
                    <a:srgbClr val="000000"/>
                  </a:solidFill>
                  <a:latin typeface="Arial" panose="020B0604020202020204" pitchFamily="34" charset="0"/>
                  <a:ea typeface="Roboto Cn" pitchFamily="2" charset="0"/>
                </a:rPr>
                <a:t>Beneficiile oferite pe lângă salariu</a:t>
              </a:r>
              <a:endParaRPr lang="it-IT" altLang="it-IT" sz="1050" dirty="0">
                <a:solidFill>
                  <a:srgbClr val="000000"/>
                </a:solidFill>
                <a:latin typeface="Arial" panose="020B0604020202020204" pitchFamily="34" charset="0"/>
                <a:ea typeface="Roboto Cn" pitchFamily="2" charset="0"/>
              </a:endParaRPr>
            </a:p>
          </p:txBody>
        </p:sp>
      </p:grpSp>
      <p:grpSp>
        <p:nvGrpSpPr>
          <p:cNvPr id="88" name="Gruppo 87">
            <a:extLst>
              <a:ext uri="{FF2B5EF4-FFF2-40B4-BE49-F238E27FC236}">
                <a16:creationId xmlns:a16="http://schemas.microsoft.com/office/drawing/2014/main" id="{EB06FF6C-2A58-41EA-8759-661F7BC6C8F2}"/>
              </a:ext>
            </a:extLst>
          </p:cNvPr>
          <p:cNvGrpSpPr/>
          <p:nvPr/>
        </p:nvGrpSpPr>
        <p:grpSpPr>
          <a:xfrm>
            <a:off x="5387885" y="1512919"/>
            <a:ext cx="2449539" cy="722623"/>
            <a:chOff x="1023582" y="2302974"/>
            <a:chExt cx="3266052" cy="963496"/>
          </a:xfrm>
        </p:grpSpPr>
        <p:sp>
          <p:nvSpPr>
            <p:cNvPr id="89" name="Text Box 26">
              <a:extLst>
                <a:ext uri="{FF2B5EF4-FFF2-40B4-BE49-F238E27FC236}">
                  <a16:creationId xmlns:a16="http://schemas.microsoft.com/office/drawing/2014/main" id="{49EC1F74-63DD-4482-BAF3-F457A8711E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3582" y="2302974"/>
              <a:ext cx="305054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None/>
              </a:pPr>
              <a:r>
                <a:rPr lang="ro-RO" altLang="it-IT" sz="1200" b="1" dirty="0">
                  <a:latin typeface="Arial" panose="020B0604020202020204" pitchFamily="34" charset="0"/>
                  <a:ea typeface="Roboto Cn" pitchFamily="2" charset="0"/>
                </a:rPr>
                <a:t>POZIȚIA GEOGRAFICĂ</a:t>
              </a:r>
              <a:endParaRPr lang="it-IT" altLang="it-IT" sz="1200" b="1" dirty="0">
                <a:latin typeface="Arial" panose="020B0604020202020204" pitchFamily="34" charset="0"/>
                <a:ea typeface="Roboto Cn" pitchFamily="2" charset="0"/>
              </a:endParaRPr>
            </a:p>
          </p:txBody>
        </p:sp>
        <p:sp>
          <p:nvSpPr>
            <p:cNvPr id="90" name="Text Box 37">
              <a:extLst>
                <a:ext uri="{FF2B5EF4-FFF2-40B4-BE49-F238E27FC236}">
                  <a16:creationId xmlns:a16="http://schemas.microsoft.com/office/drawing/2014/main" id="{D7964479-4A39-428D-B405-B71DE2C227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3582" y="2579103"/>
              <a:ext cx="3266052" cy="687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just">
                <a:lnSpc>
                  <a:spcPts val="1050"/>
                </a:lnSpc>
                <a:spcBef>
                  <a:spcPct val="50000"/>
                </a:spcBef>
                <a:buNone/>
              </a:pPr>
              <a:r>
                <a:rPr lang="ro-RO" altLang="it-IT" sz="1050" dirty="0">
                  <a:solidFill>
                    <a:srgbClr val="000000"/>
                  </a:solidFill>
                  <a:latin typeface="Arial" panose="020B0604020202020204" pitchFamily="34" charset="0"/>
                  <a:ea typeface="Roboto Cn" pitchFamily="2" charset="0"/>
                </a:rPr>
                <a:t>A</a:t>
              </a:r>
              <a:r>
                <a:rPr lang="it-IT" altLang="it-IT" sz="1050" dirty="0">
                  <a:solidFill>
                    <a:srgbClr val="000000"/>
                  </a:solidFill>
                  <a:latin typeface="Arial" panose="020B0604020202020204" pitchFamily="34" charset="0"/>
                  <a:ea typeface="Roboto Cn" pitchFamily="2" charset="0"/>
                </a:rPr>
                <a:t>propierea locului de munc</a:t>
              </a:r>
              <a:r>
                <a:rPr lang="ro-RO" altLang="it-IT" sz="1050" dirty="0">
                  <a:solidFill>
                    <a:srgbClr val="000000"/>
                  </a:solidFill>
                  <a:latin typeface="Arial" panose="020B0604020202020204" pitchFamily="34" charset="0"/>
                  <a:ea typeface="Roboto Cn" pitchFamily="2" charset="0"/>
                </a:rPr>
                <a:t>ă</a:t>
              </a:r>
              <a:r>
                <a:rPr lang="it-IT" altLang="it-IT" sz="1050" dirty="0">
                  <a:solidFill>
                    <a:srgbClr val="000000"/>
                  </a:solidFill>
                  <a:latin typeface="Arial" panose="020B0604020202020204" pitchFamily="34" charset="0"/>
                  <a:ea typeface="Roboto Cn" pitchFamily="2" charset="0"/>
                </a:rPr>
                <a:t> de casa / loca</a:t>
              </a:r>
              <a:r>
                <a:rPr lang="ro-RO" altLang="it-IT" sz="1050" dirty="0">
                  <a:solidFill>
                    <a:srgbClr val="000000"/>
                  </a:solidFill>
                  <a:latin typeface="Arial" panose="020B0604020202020204" pitchFamily="34" charset="0"/>
                  <a:ea typeface="Roboto Cn" pitchFamily="2" charset="0"/>
                </a:rPr>
                <a:t>ț</a:t>
              </a:r>
              <a:r>
                <a:rPr lang="it-IT" altLang="it-IT" sz="1050" dirty="0">
                  <a:solidFill>
                    <a:srgbClr val="000000"/>
                  </a:solidFill>
                  <a:latin typeface="Arial" panose="020B0604020202020204" pitchFamily="34" charset="0"/>
                  <a:ea typeface="Roboto Cn" pitchFamily="2" charset="0"/>
                </a:rPr>
                <a:t>ia din</a:t>
              </a:r>
              <a:r>
                <a:rPr lang="ro-RO" altLang="it-IT" sz="1050" dirty="0">
                  <a:solidFill>
                    <a:srgbClr val="000000"/>
                  </a:solidFill>
                  <a:latin typeface="Arial" panose="020B0604020202020204" pitchFamily="34" charset="0"/>
                  <a:ea typeface="Roboto Cn" pitchFamily="2" charset="0"/>
                </a:rPr>
                <a:t> orașul</a:t>
              </a:r>
              <a:r>
                <a:rPr lang="it-IT" altLang="it-IT" sz="1050" dirty="0">
                  <a:solidFill>
                    <a:srgbClr val="000000"/>
                  </a:solidFill>
                  <a:latin typeface="Arial" panose="020B0604020202020204" pitchFamily="34" charset="0"/>
                  <a:ea typeface="Roboto Cn" pitchFamily="2" charset="0"/>
                </a:rPr>
                <a:t> </a:t>
              </a:r>
              <a:r>
                <a:rPr lang="ro-RO" altLang="it-IT" sz="1050" dirty="0">
                  <a:solidFill>
                    <a:srgbClr val="000000"/>
                  </a:solidFill>
                  <a:latin typeface="Arial" panose="020B0604020202020204" pitchFamily="34" charset="0"/>
                  <a:ea typeface="Roboto Cn" pitchFamily="2" charset="0"/>
                </a:rPr>
                <a:t>î</a:t>
              </a:r>
              <a:r>
                <a:rPr lang="it-IT" altLang="it-IT" sz="1050" dirty="0">
                  <a:solidFill>
                    <a:srgbClr val="000000"/>
                  </a:solidFill>
                  <a:latin typeface="Arial" panose="020B0604020202020204" pitchFamily="34" charset="0"/>
                  <a:ea typeface="Roboto Cn" pitchFamily="2" charset="0"/>
                </a:rPr>
                <a:t>n care</a:t>
              </a:r>
              <a:r>
                <a:rPr lang="ro-RO" altLang="it-IT" sz="1050" dirty="0">
                  <a:solidFill>
                    <a:srgbClr val="000000"/>
                  </a:solidFill>
                  <a:latin typeface="Arial" panose="020B0604020202020204" pitchFamily="34" charset="0"/>
                  <a:ea typeface="Roboto Cn" pitchFamily="2" charset="0"/>
                </a:rPr>
                <a:t> ai dori</a:t>
              </a:r>
              <a:r>
                <a:rPr lang="it-IT" altLang="it-IT" sz="1050" dirty="0">
                  <a:solidFill>
                    <a:srgbClr val="000000"/>
                  </a:solidFill>
                  <a:latin typeface="Arial" panose="020B0604020202020204" pitchFamily="34" charset="0"/>
                  <a:ea typeface="Roboto Cn" pitchFamily="2" charset="0"/>
                </a:rPr>
                <a:t> s</a:t>
              </a:r>
              <a:r>
                <a:rPr lang="ro-RO" altLang="it-IT" sz="1050" dirty="0">
                  <a:solidFill>
                    <a:srgbClr val="000000"/>
                  </a:solidFill>
                  <a:latin typeface="Arial" panose="020B0604020202020204" pitchFamily="34" charset="0"/>
                  <a:ea typeface="Roboto Cn" pitchFamily="2" charset="0"/>
                </a:rPr>
                <a:t>ă</a:t>
              </a:r>
              <a:r>
                <a:rPr lang="it-IT" altLang="it-IT" sz="1050" dirty="0">
                  <a:solidFill>
                    <a:srgbClr val="000000"/>
                  </a:solidFill>
                  <a:latin typeface="Arial" panose="020B0604020202020204" pitchFamily="34" charset="0"/>
                  <a:ea typeface="Roboto Cn" pitchFamily="2" charset="0"/>
                </a:rPr>
                <a:t> locuie</a:t>
              </a:r>
              <a:r>
                <a:rPr lang="ro-RO" altLang="it-IT" sz="1050" dirty="0">
                  <a:solidFill>
                    <a:srgbClr val="000000"/>
                  </a:solidFill>
                  <a:latin typeface="Arial" panose="020B0604020202020204" pitchFamily="34" charset="0"/>
                  <a:ea typeface="Roboto Cn" pitchFamily="2" charset="0"/>
                </a:rPr>
                <a:t>ș</a:t>
              </a:r>
              <a:r>
                <a:rPr lang="it-IT" altLang="it-IT" sz="1050" dirty="0">
                  <a:solidFill>
                    <a:srgbClr val="000000"/>
                  </a:solidFill>
                  <a:latin typeface="Arial" panose="020B0604020202020204" pitchFamily="34" charset="0"/>
                  <a:ea typeface="Roboto Cn" pitchFamily="2" charset="0"/>
                </a:rPr>
                <a:t>ti</a:t>
              </a:r>
            </a:p>
          </p:txBody>
        </p:sp>
      </p:grpSp>
      <p:grpSp>
        <p:nvGrpSpPr>
          <p:cNvPr id="91" name="Gruppo 90">
            <a:extLst>
              <a:ext uri="{FF2B5EF4-FFF2-40B4-BE49-F238E27FC236}">
                <a16:creationId xmlns:a16="http://schemas.microsoft.com/office/drawing/2014/main" id="{558481B3-EF0B-4B69-977E-731B6C77242F}"/>
              </a:ext>
            </a:extLst>
          </p:cNvPr>
          <p:cNvGrpSpPr/>
          <p:nvPr/>
        </p:nvGrpSpPr>
        <p:grpSpPr>
          <a:xfrm>
            <a:off x="5387884" y="2284013"/>
            <a:ext cx="2361101" cy="449684"/>
            <a:chOff x="1023581" y="3493021"/>
            <a:chExt cx="3148135" cy="599578"/>
          </a:xfrm>
        </p:grpSpPr>
        <p:sp>
          <p:nvSpPr>
            <p:cNvPr id="92" name="Text Box 25">
              <a:extLst>
                <a:ext uri="{FF2B5EF4-FFF2-40B4-BE49-F238E27FC236}">
                  <a16:creationId xmlns:a16="http://schemas.microsoft.com/office/drawing/2014/main" id="{A03193C8-A236-4EC4-A32A-5D96B5A2AB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3581" y="3493021"/>
              <a:ext cx="256975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ro-RO" altLang="it-IT" sz="1200" b="1" dirty="0">
                  <a:solidFill>
                    <a:srgbClr val="000000"/>
                  </a:solidFill>
                  <a:latin typeface="Arial" panose="020B0604020202020204" pitchFamily="34" charset="0"/>
                  <a:ea typeface="Roboto Cn" pitchFamily="2" charset="0"/>
                </a:rPr>
                <a:t>PACHETUL FINANCIAR</a:t>
              </a:r>
              <a:endParaRPr lang="it-IT" altLang="it-IT" sz="1200" b="1" dirty="0">
                <a:solidFill>
                  <a:srgbClr val="000000"/>
                </a:solidFill>
                <a:latin typeface="Arial" panose="020B0604020202020204" pitchFamily="34" charset="0"/>
                <a:ea typeface="Roboto Cn" pitchFamily="2" charset="0"/>
              </a:endParaRPr>
            </a:p>
          </p:txBody>
        </p:sp>
        <p:sp>
          <p:nvSpPr>
            <p:cNvPr id="93" name="Text Box 37">
              <a:extLst>
                <a:ext uri="{FF2B5EF4-FFF2-40B4-BE49-F238E27FC236}">
                  <a16:creationId xmlns:a16="http://schemas.microsoft.com/office/drawing/2014/main" id="{CE616930-6584-4995-B510-11EC5CC435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3582" y="3826030"/>
              <a:ext cx="3148134" cy="266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ts val="831"/>
                </a:lnSpc>
                <a:spcBef>
                  <a:spcPct val="50000"/>
                </a:spcBef>
                <a:buNone/>
              </a:pPr>
              <a:r>
                <a:rPr lang="ro-RO" altLang="it-IT" sz="1050" dirty="0">
                  <a:solidFill>
                    <a:srgbClr val="000000"/>
                  </a:solidFill>
                  <a:latin typeface="Arial" panose="020B0604020202020204" pitchFamily="34" charset="0"/>
                  <a:ea typeface="Roboto Cn" pitchFamily="2" charset="0"/>
                </a:rPr>
                <a:t>Oferta financiară</a:t>
              </a:r>
              <a:endParaRPr lang="it-IT" altLang="it-IT" sz="1050" dirty="0">
                <a:solidFill>
                  <a:srgbClr val="000000"/>
                </a:solidFill>
                <a:latin typeface="Arial" panose="020B0604020202020204" pitchFamily="34" charset="0"/>
                <a:ea typeface="Roboto Cn" pitchFamily="2" charset="0"/>
              </a:endParaRPr>
            </a:p>
          </p:txBody>
        </p:sp>
      </p:grpSp>
      <p:grpSp>
        <p:nvGrpSpPr>
          <p:cNvPr id="94" name="Gruppo 93">
            <a:extLst>
              <a:ext uri="{FF2B5EF4-FFF2-40B4-BE49-F238E27FC236}">
                <a16:creationId xmlns:a16="http://schemas.microsoft.com/office/drawing/2014/main" id="{17079A39-34DF-4E92-B55E-EDC66E4269EE}"/>
              </a:ext>
            </a:extLst>
          </p:cNvPr>
          <p:cNvGrpSpPr/>
          <p:nvPr/>
        </p:nvGrpSpPr>
        <p:grpSpPr>
          <a:xfrm>
            <a:off x="5387252" y="2818233"/>
            <a:ext cx="2768597" cy="415687"/>
            <a:chOff x="1022738" y="4205321"/>
            <a:chExt cx="3691463" cy="554250"/>
          </a:xfrm>
        </p:grpSpPr>
        <p:sp>
          <p:nvSpPr>
            <p:cNvPr id="95" name="Text Box 25">
              <a:extLst>
                <a:ext uri="{FF2B5EF4-FFF2-40B4-BE49-F238E27FC236}">
                  <a16:creationId xmlns:a16="http://schemas.microsoft.com/office/drawing/2014/main" id="{95ED4887-70D6-46A8-8A4D-45870AB2B5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3582" y="4205321"/>
              <a:ext cx="271125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None/>
              </a:pPr>
              <a:r>
                <a:rPr lang="ro-RO" altLang="it-IT" sz="1200" b="1" dirty="0">
                  <a:solidFill>
                    <a:srgbClr val="000000"/>
                  </a:solidFill>
                  <a:latin typeface="Arial" panose="020B0604020202020204" pitchFamily="34" charset="0"/>
                  <a:ea typeface="Roboto Cn" pitchFamily="2" charset="0"/>
                </a:rPr>
                <a:t>ARII DE INTERES</a:t>
              </a:r>
              <a:endParaRPr lang="it-IT" altLang="it-IT" sz="1200" b="1" dirty="0">
                <a:solidFill>
                  <a:srgbClr val="000000"/>
                </a:solidFill>
                <a:latin typeface="Arial" panose="020B0604020202020204" pitchFamily="34" charset="0"/>
                <a:ea typeface="Roboto Cn" pitchFamily="2" charset="0"/>
              </a:endParaRPr>
            </a:p>
          </p:txBody>
        </p:sp>
        <p:sp>
          <p:nvSpPr>
            <p:cNvPr id="96" name="Text Box 37">
              <a:extLst>
                <a:ext uri="{FF2B5EF4-FFF2-40B4-BE49-F238E27FC236}">
                  <a16:creationId xmlns:a16="http://schemas.microsoft.com/office/drawing/2014/main" id="{162D58A2-E989-4CCA-8595-003CD3DA6D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2738" y="4493001"/>
              <a:ext cx="3691463" cy="266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ts val="831"/>
                </a:lnSpc>
                <a:spcBef>
                  <a:spcPct val="50000"/>
                </a:spcBef>
                <a:buNone/>
              </a:pPr>
              <a:r>
                <a:rPr lang="ro-RO" altLang="it-IT" sz="1050" dirty="0">
                  <a:solidFill>
                    <a:srgbClr val="000000"/>
                  </a:solidFill>
                  <a:latin typeface="Arial" panose="020B0604020202020204" pitchFamily="34" charset="0"/>
                  <a:ea typeface="Roboto Cn" pitchFamily="2" charset="0"/>
                </a:rPr>
                <a:t>Locul de muncă dorit</a:t>
              </a:r>
              <a:endParaRPr lang="it-IT" altLang="it-IT" sz="1050" dirty="0">
                <a:solidFill>
                  <a:srgbClr val="000000"/>
                </a:solidFill>
                <a:latin typeface="Arial" panose="020B0604020202020204" pitchFamily="34" charset="0"/>
                <a:ea typeface="Roboto Cn" pitchFamily="2" charset="0"/>
              </a:endParaRPr>
            </a:p>
          </p:txBody>
        </p:sp>
      </p:grpSp>
      <p:grpSp>
        <p:nvGrpSpPr>
          <p:cNvPr id="97" name="Gruppo 96">
            <a:extLst>
              <a:ext uri="{FF2B5EF4-FFF2-40B4-BE49-F238E27FC236}">
                <a16:creationId xmlns:a16="http://schemas.microsoft.com/office/drawing/2014/main" id="{F855488A-10D9-44CC-8659-F93E1D6DCBD8}"/>
              </a:ext>
            </a:extLst>
          </p:cNvPr>
          <p:cNvGrpSpPr/>
          <p:nvPr/>
        </p:nvGrpSpPr>
        <p:grpSpPr>
          <a:xfrm>
            <a:off x="4928100" y="1645801"/>
            <a:ext cx="409592" cy="410296"/>
            <a:chOff x="410535" y="2480151"/>
            <a:chExt cx="546123" cy="547061"/>
          </a:xfrm>
        </p:grpSpPr>
        <p:sp>
          <p:nvSpPr>
            <p:cNvPr id="98" name="Ovale 97">
              <a:extLst>
                <a:ext uri="{FF2B5EF4-FFF2-40B4-BE49-F238E27FC236}">
                  <a16:creationId xmlns:a16="http://schemas.microsoft.com/office/drawing/2014/main" id="{4E6E8044-F666-4912-A8F6-AA517383781E}"/>
                </a:ext>
              </a:extLst>
            </p:cNvPr>
            <p:cNvSpPr/>
            <p:nvPr/>
          </p:nvSpPr>
          <p:spPr>
            <a:xfrm>
              <a:off x="410535" y="2480151"/>
              <a:ext cx="546123" cy="547061"/>
            </a:xfrm>
            <a:prstGeom prst="ellipse">
              <a:avLst/>
            </a:prstGeom>
            <a:solidFill>
              <a:srgbClr val="159E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9" name="Picture 2" descr="Immagine correlata">
              <a:extLst>
                <a:ext uri="{FF2B5EF4-FFF2-40B4-BE49-F238E27FC236}">
                  <a16:creationId xmlns:a16="http://schemas.microsoft.com/office/drawing/2014/main" id="{AA3313AE-F99D-4B75-834D-98C1B799AC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000" y="2594623"/>
              <a:ext cx="337895" cy="337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0" name="Gruppo 99">
            <a:extLst>
              <a:ext uri="{FF2B5EF4-FFF2-40B4-BE49-F238E27FC236}">
                <a16:creationId xmlns:a16="http://schemas.microsoft.com/office/drawing/2014/main" id="{078449E3-0E2B-416E-B7EE-06B7F79345C7}"/>
              </a:ext>
            </a:extLst>
          </p:cNvPr>
          <p:cNvGrpSpPr/>
          <p:nvPr/>
        </p:nvGrpSpPr>
        <p:grpSpPr>
          <a:xfrm>
            <a:off x="5387885" y="3977073"/>
            <a:ext cx="2449539" cy="448495"/>
            <a:chOff x="1023582" y="5864741"/>
            <a:chExt cx="3266052" cy="597994"/>
          </a:xfrm>
        </p:grpSpPr>
        <p:sp>
          <p:nvSpPr>
            <p:cNvPr id="101" name="Text Box 37">
              <a:extLst>
                <a:ext uri="{FF2B5EF4-FFF2-40B4-BE49-F238E27FC236}">
                  <a16:creationId xmlns:a16="http://schemas.microsoft.com/office/drawing/2014/main" id="{22559D52-53AF-4B78-B8B2-EE03145556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3582" y="6196165"/>
              <a:ext cx="3266052" cy="266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ts val="831"/>
                </a:lnSpc>
                <a:spcBef>
                  <a:spcPct val="50000"/>
                </a:spcBef>
                <a:buNone/>
              </a:pPr>
              <a:r>
                <a:rPr lang="ro-RO" altLang="it-IT" sz="1050" dirty="0">
                  <a:solidFill>
                    <a:srgbClr val="000000"/>
                  </a:solidFill>
                  <a:latin typeface="Arial" panose="020B0604020202020204" pitchFamily="34" charset="0"/>
                  <a:ea typeface="Roboto Cn" pitchFamily="2" charset="0"/>
                </a:rPr>
                <a:t>Procesul de selecție și recrutare</a:t>
              </a:r>
              <a:endParaRPr lang="it-IT" altLang="it-IT" sz="1050" dirty="0">
                <a:solidFill>
                  <a:srgbClr val="000000"/>
                </a:solidFill>
                <a:latin typeface="Arial" panose="020B0604020202020204" pitchFamily="34" charset="0"/>
                <a:ea typeface="Roboto Cn" pitchFamily="2" charset="0"/>
              </a:endParaRPr>
            </a:p>
          </p:txBody>
        </p:sp>
        <p:sp>
          <p:nvSpPr>
            <p:cNvPr id="102" name="Text Box 25">
              <a:extLst>
                <a:ext uri="{FF2B5EF4-FFF2-40B4-BE49-F238E27FC236}">
                  <a16:creationId xmlns:a16="http://schemas.microsoft.com/office/drawing/2014/main" id="{EB7E9F88-F191-47B1-96DD-CDFAAE3926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3582" y="5864741"/>
              <a:ext cx="28869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  <a:buNone/>
              </a:pPr>
              <a:r>
                <a:rPr lang="it-IT" altLang="it-IT" sz="1200" b="1" dirty="0">
                  <a:solidFill>
                    <a:srgbClr val="000000"/>
                  </a:solidFill>
                  <a:latin typeface="Arial" panose="020B0604020202020204" pitchFamily="34" charset="0"/>
                  <a:ea typeface="Roboto Cn" pitchFamily="2" charset="0"/>
                </a:rPr>
                <a:t>MODALIT</a:t>
              </a:r>
              <a:r>
                <a:rPr lang="ro-RO" altLang="it-IT" sz="1200" b="1" dirty="0">
                  <a:solidFill>
                    <a:srgbClr val="000000"/>
                  </a:solidFill>
                  <a:latin typeface="Arial" panose="020B0604020202020204" pitchFamily="34" charset="0"/>
                  <a:ea typeface="Roboto Cn" pitchFamily="2" charset="0"/>
                </a:rPr>
                <a:t>ATEA</a:t>
              </a:r>
              <a:r>
                <a:rPr lang="it-IT" altLang="it-IT" sz="1200" b="1" dirty="0">
                  <a:solidFill>
                    <a:srgbClr val="000000"/>
                  </a:solidFill>
                  <a:latin typeface="Arial" panose="020B0604020202020204" pitchFamily="34" charset="0"/>
                  <a:ea typeface="Roboto Cn" pitchFamily="2" charset="0"/>
                </a:rPr>
                <a:t> D</a:t>
              </a:r>
              <a:r>
                <a:rPr lang="ro-RO" altLang="it-IT" sz="1200" b="1" dirty="0">
                  <a:solidFill>
                    <a:srgbClr val="000000"/>
                  </a:solidFill>
                  <a:latin typeface="Arial" panose="020B0604020202020204" pitchFamily="34" charset="0"/>
                  <a:ea typeface="Roboto Cn" pitchFamily="2" charset="0"/>
                </a:rPr>
                <a:t>E ACCES</a:t>
              </a:r>
              <a:endParaRPr lang="it-IT" altLang="it-IT" sz="1200" b="1" dirty="0">
                <a:solidFill>
                  <a:srgbClr val="000000"/>
                </a:solidFill>
                <a:latin typeface="Arial" panose="020B0604020202020204" pitchFamily="34" charset="0"/>
                <a:ea typeface="Roboto Cn" pitchFamily="2" charset="0"/>
              </a:endParaRPr>
            </a:p>
          </p:txBody>
        </p:sp>
      </p:grpSp>
      <p:grpSp>
        <p:nvGrpSpPr>
          <p:cNvPr id="103" name="Gruppo 102">
            <a:extLst>
              <a:ext uri="{FF2B5EF4-FFF2-40B4-BE49-F238E27FC236}">
                <a16:creationId xmlns:a16="http://schemas.microsoft.com/office/drawing/2014/main" id="{5FF53FF9-B5B2-43A0-AA81-237DE9C12E52}"/>
              </a:ext>
            </a:extLst>
          </p:cNvPr>
          <p:cNvGrpSpPr/>
          <p:nvPr/>
        </p:nvGrpSpPr>
        <p:grpSpPr>
          <a:xfrm>
            <a:off x="4928100" y="2244663"/>
            <a:ext cx="409592" cy="410296"/>
            <a:chOff x="410535" y="3488183"/>
            <a:chExt cx="546123" cy="547061"/>
          </a:xfrm>
        </p:grpSpPr>
        <p:sp>
          <p:nvSpPr>
            <p:cNvPr id="104" name="Ovale 103">
              <a:extLst>
                <a:ext uri="{FF2B5EF4-FFF2-40B4-BE49-F238E27FC236}">
                  <a16:creationId xmlns:a16="http://schemas.microsoft.com/office/drawing/2014/main" id="{6BA1B8D5-42A1-4008-BC7F-45D7954C2C55}"/>
                </a:ext>
              </a:extLst>
            </p:cNvPr>
            <p:cNvSpPr/>
            <p:nvPr/>
          </p:nvSpPr>
          <p:spPr>
            <a:xfrm>
              <a:off x="410535" y="3488183"/>
              <a:ext cx="546123" cy="547061"/>
            </a:xfrm>
            <a:prstGeom prst="ellipse">
              <a:avLst/>
            </a:prstGeom>
            <a:solidFill>
              <a:srgbClr val="159E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5" name="Picture 4" descr="Risultati immagini per EURO icon png">
              <a:extLst>
                <a:ext uri="{FF2B5EF4-FFF2-40B4-BE49-F238E27FC236}">
                  <a16:creationId xmlns:a16="http://schemas.microsoft.com/office/drawing/2014/main" id="{61D58F77-B64B-4F51-8991-1EEB2855B6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126" y="3608692"/>
              <a:ext cx="299600" cy="29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6" name="Gruppo 105">
            <a:extLst>
              <a:ext uri="{FF2B5EF4-FFF2-40B4-BE49-F238E27FC236}">
                <a16:creationId xmlns:a16="http://schemas.microsoft.com/office/drawing/2014/main" id="{08C1C1FD-AB10-4B83-AC41-57B059BE8903}"/>
              </a:ext>
            </a:extLst>
          </p:cNvPr>
          <p:cNvGrpSpPr/>
          <p:nvPr/>
        </p:nvGrpSpPr>
        <p:grpSpPr>
          <a:xfrm>
            <a:off x="4928100" y="2777668"/>
            <a:ext cx="409592" cy="410296"/>
            <a:chOff x="410535" y="4151232"/>
            <a:chExt cx="546123" cy="547061"/>
          </a:xfrm>
        </p:grpSpPr>
        <p:sp>
          <p:nvSpPr>
            <p:cNvPr id="107" name="Ovale 106">
              <a:extLst>
                <a:ext uri="{FF2B5EF4-FFF2-40B4-BE49-F238E27FC236}">
                  <a16:creationId xmlns:a16="http://schemas.microsoft.com/office/drawing/2014/main" id="{74787B85-38DE-468B-9232-D1F6961EA9D3}"/>
                </a:ext>
              </a:extLst>
            </p:cNvPr>
            <p:cNvSpPr/>
            <p:nvPr/>
          </p:nvSpPr>
          <p:spPr>
            <a:xfrm>
              <a:off x="410535" y="4151232"/>
              <a:ext cx="546123" cy="547061"/>
            </a:xfrm>
            <a:prstGeom prst="ellipse">
              <a:avLst/>
            </a:prstGeom>
            <a:solidFill>
              <a:srgbClr val="159E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8" name="Picture 8" descr="Risultati immagini per focus on Icon png">
              <a:extLst>
                <a:ext uri="{FF2B5EF4-FFF2-40B4-BE49-F238E27FC236}">
                  <a16:creationId xmlns:a16="http://schemas.microsoft.com/office/drawing/2014/main" id="{FF6E3FF5-BEC3-4DF6-94BD-AEE9E9517A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330" y="4198569"/>
              <a:ext cx="414446" cy="414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9" name="Gruppo 108">
            <a:extLst>
              <a:ext uri="{FF2B5EF4-FFF2-40B4-BE49-F238E27FC236}">
                <a16:creationId xmlns:a16="http://schemas.microsoft.com/office/drawing/2014/main" id="{D838E601-512D-4700-A078-231E17B1F4C2}"/>
              </a:ext>
            </a:extLst>
          </p:cNvPr>
          <p:cNvGrpSpPr/>
          <p:nvPr/>
        </p:nvGrpSpPr>
        <p:grpSpPr>
          <a:xfrm>
            <a:off x="4928100" y="3363469"/>
            <a:ext cx="409592" cy="410296"/>
            <a:chOff x="410535" y="5094225"/>
            <a:chExt cx="546123" cy="547061"/>
          </a:xfrm>
        </p:grpSpPr>
        <p:sp>
          <p:nvSpPr>
            <p:cNvPr id="110" name="Ovale 109">
              <a:extLst>
                <a:ext uri="{FF2B5EF4-FFF2-40B4-BE49-F238E27FC236}">
                  <a16:creationId xmlns:a16="http://schemas.microsoft.com/office/drawing/2014/main" id="{AA26B98F-BD5D-4290-9EDD-3307F520A3D0}"/>
                </a:ext>
              </a:extLst>
            </p:cNvPr>
            <p:cNvSpPr/>
            <p:nvPr/>
          </p:nvSpPr>
          <p:spPr>
            <a:xfrm>
              <a:off x="410535" y="5094225"/>
              <a:ext cx="546123" cy="547061"/>
            </a:xfrm>
            <a:prstGeom prst="ellipse">
              <a:avLst/>
            </a:prstGeom>
            <a:solidFill>
              <a:srgbClr val="159E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1" name="Picture 10" descr="Risultati immagini per COCCARDA Icon png">
              <a:extLst>
                <a:ext uri="{FF2B5EF4-FFF2-40B4-BE49-F238E27FC236}">
                  <a16:creationId xmlns:a16="http://schemas.microsoft.com/office/drawing/2014/main" id="{15B3D6A9-E19B-476A-B35D-19B17E2CEC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201" y="5189763"/>
              <a:ext cx="370735" cy="37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2" name="Gruppo 111">
            <a:extLst>
              <a:ext uri="{FF2B5EF4-FFF2-40B4-BE49-F238E27FC236}">
                <a16:creationId xmlns:a16="http://schemas.microsoft.com/office/drawing/2014/main" id="{C74E0D69-A80B-48F4-9EBF-01D8AB9733D8}"/>
              </a:ext>
            </a:extLst>
          </p:cNvPr>
          <p:cNvGrpSpPr/>
          <p:nvPr/>
        </p:nvGrpSpPr>
        <p:grpSpPr>
          <a:xfrm>
            <a:off x="4928100" y="3984776"/>
            <a:ext cx="409592" cy="410296"/>
            <a:chOff x="410535" y="5922634"/>
            <a:chExt cx="546123" cy="547061"/>
          </a:xfrm>
        </p:grpSpPr>
        <p:sp>
          <p:nvSpPr>
            <p:cNvPr id="113" name="Ovale 112">
              <a:extLst>
                <a:ext uri="{FF2B5EF4-FFF2-40B4-BE49-F238E27FC236}">
                  <a16:creationId xmlns:a16="http://schemas.microsoft.com/office/drawing/2014/main" id="{78271A6E-32AF-4D23-9DD5-04902A1BE827}"/>
                </a:ext>
              </a:extLst>
            </p:cNvPr>
            <p:cNvSpPr/>
            <p:nvPr/>
          </p:nvSpPr>
          <p:spPr>
            <a:xfrm>
              <a:off x="410535" y="5922634"/>
              <a:ext cx="546123" cy="547061"/>
            </a:xfrm>
            <a:prstGeom prst="ellipse">
              <a:avLst/>
            </a:prstGeom>
            <a:solidFill>
              <a:srgbClr val="159E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4" name="Picture 12" descr="Risultati immagini per LUCCHETTO Icon png">
              <a:extLst>
                <a:ext uri="{FF2B5EF4-FFF2-40B4-BE49-F238E27FC236}">
                  <a16:creationId xmlns:a16="http://schemas.microsoft.com/office/drawing/2014/main" id="{E24C2A86-74F6-41A8-BC10-7CF63609FD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974" y="6048244"/>
              <a:ext cx="297970" cy="297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8723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725A7958-FACD-47A2-BDF7-8E5094BF0F15}"/>
              </a:ext>
            </a:extLst>
          </p:cNvPr>
          <p:cNvSpPr/>
          <p:nvPr/>
        </p:nvSpPr>
        <p:spPr>
          <a:xfrm>
            <a:off x="1143001" y="1144829"/>
            <a:ext cx="6857999" cy="830997"/>
          </a:xfrm>
          <a:prstGeom prst="rect">
            <a:avLst/>
          </a:prstGeom>
          <a:solidFill>
            <a:srgbClr val="FF2A79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Arial" panose="020B0604020202020204" pitchFamily="34" charset="0"/>
                <a:ea typeface="Roboto Cn" pitchFamily="2" charset="0"/>
              </a:rPr>
              <a:t>STRATEGII DE CĂUTARE ACTIVĂ</a:t>
            </a:r>
          </a:p>
          <a:p>
            <a:pPr algn="ctr"/>
            <a:r>
              <a:rPr lang="ro-RO" sz="2400" b="1" dirty="0">
                <a:solidFill>
                  <a:schemeClr val="bg1"/>
                </a:solidFill>
                <a:latin typeface="Arial" panose="020B0604020202020204" pitchFamily="34" charset="0"/>
                <a:ea typeface="Roboto Cn" pitchFamily="2" charset="0"/>
              </a:rPr>
              <a:t>A LOCURILOR DE MUNCĂ</a:t>
            </a:r>
            <a:endParaRPr lang="it-IT" sz="2400" b="1" dirty="0">
              <a:solidFill>
                <a:schemeClr val="bg1"/>
              </a:solidFill>
              <a:latin typeface="Arial" panose="020B0604020202020204" pitchFamily="34" charset="0"/>
              <a:ea typeface="Roboto Cn" pitchFamily="2" charset="0"/>
            </a:endParaRPr>
          </a:p>
        </p:txBody>
      </p:sp>
      <p:pic>
        <p:nvPicPr>
          <p:cNvPr id="3074" name="Picture 2" descr="Risultato immagini per JOB SEARCH png">
            <a:extLst>
              <a:ext uri="{FF2B5EF4-FFF2-40B4-BE49-F238E27FC236}">
                <a16:creationId xmlns:a16="http://schemas.microsoft.com/office/drawing/2014/main" id="{D8D6AC57-05AC-45D2-882C-4033FE72C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634" y1="67516" x2="4634" y2="67516"/>
                        <a14:foregroundMark x1="13537" y1="82643" x2="13537" y2="82643"/>
                        <a14:foregroundMark x1="5488" y1="83121" x2="5488" y2="83121"/>
                        <a14:foregroundMark x1="7317" y1="66242" x2="7317" y2="66242"/>
                        <a14:foregroundMark x1="6585" y1="58758" x2="6585" y2="58758"/>
                        <a14:foregroundMark x1="7927" y1="69268" x2="7927" y2="69268"/>
                        <a14:foregroundMark x1="9390" y1="77707" x2="9390" y2="77707"/>
                        <a14:foregroundMark x1="5488" y1="80732" x2="5854" y2="81051"/>
                        <a14:foregroundMark x1="42073" y1="90446" x2="42073" y2="90446"/>
                        <a14:foregroundMark x1="46707" y1="94108" x2="46707" y2="94108"/>
                        <a14:foregroundMark x1="44146" y1="94268" x2="44146" y2="94268"/>
                        <a14:foregroundMark x1="28293" y1="17197" x2="28293" y2="17197"/>
                        <a14:foregroundMark x1="28293" y1="17197" x2="28293" y2="17675"/>
                        <a14:foregroundMark x1="28293" y1="19904" x2="28293" y2="20541"/>
                        <a14:foregroundMark x1="24390" y1="20701" x2="22317" y2="20701"/>
                        <a14:foregroundMark x1="22073" y1="20701" x2="24024" y2="20382"/>
                        <a14:foregroundMark x1="29878" y1="19745" x2="30244" y2="19745"/>
                        <a14:foregroundMark x1="5366" y1="78822" x2="5366" y2="78822"/>
                        <a14:foregroundMark x1="5366" y1="76752" x2="4756" y2="75478"/>
                        <a14:foregroundMark x1="4024" y1="74045" x2="4024" y2="74045"/>
                        <a14:foregroundMark x1="4024" y1="73089" x2="4756" y2="72930"/>
                        <a14:foregroundMark x1="5732" y1="72771" x2="5732" y2="72771"/>
                        <a14:foregroundMark x1="14268" y1="76592" x2="14268" y2="76592"/>
                        <a14:foregroundMark x1="14268" y1="76592" x2="14268" y2="76592"/>
                        <a14:foregroundMark x1="14268" y1="81529" x2="14268" y2="81529"/>
                        <a14:foregroundMark x1="14390" y1="81369" x2="14390" y2="81369"/>
                        <a14:foregroundMark x1="39756" y1="92994" x2="39756" y2="92994"/>
                        <a14:foregroundMark x1="37805" y1="92038" x2="36463" y2="91720"/>
                        <a14:foregroundMark x1="34512" y1="91242" x2="34512" y2="91242"/>
                        <a14:foregroundMark x1="27195" y1="78185" x2="27195" y2="78185"/>
                        <a14:foregroundMark x1="27195" y1="78185" x2="27195" y2="78185"/>
                        <a14:backgroundMark x1="40732" y1="45860" x2="40732" y2="458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928" y="2242299"/>
            <a:ext cx="3451296" cy="2643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070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http://betanews.com/wp-content/uploads/2012/11/jobless-unemployed-need-job-600x337.jpg">
            <a:extLst>
              <a:ext uri="{FF2B5EF4-FFF2-40B4-BE49-F238E27FC236}">
                <a16:creationId xmlns:a16="http://schemas.microsoft.com/office/drawing/2014/main" id="{0B68E4D8-CFB9-47B5-9F45-F51A7694F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l="44182"/>
          <a:stretch>
            <a:fillRect/>
          </a:stretch>
        </p:blipFill>
        <p:spPr bwMode="auto">
          <a:xfrm>
            <a:off x="1398287" y="1770555"/>
            <a:ext cx="1605558" cy="16153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http://watchdogwire.com/texas/files/2013/09/Looking-for-a-job.jpg">
            <a:extLst>
              <a:ext uri="{FF2B5EF4-FFF2-40B4-BE49-F238E27FC236}">
                <a16:creationId xmlns:a16="http://schemas.microsoft.com/office/drawing/2014/main" id="{7041655C-A6B8-4A06-A746-F8E6AC438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8810" y="1943791"/>
            <a:ext cx="1852910" cy="12689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8" descr="http://www.centerforwomenpgh.org/wp-content/uploads/hireme-slider.jpg">
            <a:extLst>
              <a:ext uri="{FF2B5EF4-FFF2-40B4-BE49-F238E27FC236}">
                <a16:creationId xmlns:a16="http://schemas.microsoft.com/office/drawing/2014/main" id="{B04B9ECA-6DD8-47F4-BD2D-CEC608342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29439" r="12834"/>
          <a:stretch>
            <a:fillRect/>
          </a:stretch>
        </p:blipFill>
        <p:spPr bwMode="auto">
          <a:xfrm>
            <a:off x="5855038" y="2006948"/>
            <a:ext cx="1861787" cy="11296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entagono 11">
            <a:extLst>
              <a:ext uri="{FF2B5EF4-FFF2-40B4-BE49-F238E27FC236}">
                <a16:creationId xmlns:a16="http://schemas.microsoft.com/office/drawing/2014/main" id="{15DDFE25-5096-4CD8-A515-052796390A8D}"/>
              </a:ext>
            </a:extLst>
          </p:cNvPr>
          <p:cNvSpPr/>
          <p:nvPr/>
        </p:nvSpPr>
        <p:spPr>
          <a:xfrm>
            <a:off x="3133361" y="2276177"/>
            <a:ext cx="257175" cy="508100"/>
          </a:xfrm>
          <a:prstGeom prst="homePlate">
            <a:avLst/>
          </a:prstGeom>
          <a:solidFill>
            <a:srgbClr val="159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0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8EF22600-B599-47E3-A21A-5E5633082970}"/>
              </a:ext>
            </a:extLst>
          </p:cNvPr>
          <p:cNvSpPr/>
          <p:nvPr/>
        </p:nvSpPr>
        <p:spPr>
          <a:xfrm>
            <a:off x="3690364" y="194821"/>
            <a:ext cx="394183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100" b="1" dirty="0">
                <a:latin typeface="Arial" panose="020B0604020202020204" pitchFamily="34" charset="0"/>
                <a:ea typeface="Roboto Cn" pitchFamily="2" charset="0"/>
              </a:rPr>
              <a:t>JOB HUNTING</a:t>
            </a:r>
          </a:p>
        </p:txBody>
      </p:sp>
      <p:sp>
        <p:nvSpPr>
          <p:cNvPr id="14" name="Pentagono 11">
            <a:extLst>
              <a:ext uri="{FF2B5EF4-FFF2-40B4-BE49-F238E27FC236}">
                <a16:creationId xmlns:a16="http://schemas.microsoft.com/office/drawing/2014/main" id="{ACAAAF82-3188-453F-8E5A-4E504BE460EA}"/>
              </a:ext>
            </a:extLst>
          </p:cNvPr>
          <p:cNvSpPr/>
          <p:nvPr/>
        </p:nvSpPr>
        <p:spPr>
          <a:xfrm>
            <a:off x="5479993" y="2276177"/>
            <a:ext cx="257175" cy="508100"/>
          </a:xfrm>
          <a:prstGeom prst="homePlate">
            <a:avLst/>
          </a:prstGeom>
          <a:solidFill>
            <a:srgbClr val="159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sz="10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330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7E10312-5B25-4251-9ED4-01473409F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2334063364"/>
              </p:ext>
            </p:extLst>
          </p:nvPr>
        </p:nvGraphicFramePr>
        <p:xfrm>
          <a:off x="5024133" y="3022857"/>
          <a:ext cx="2461291" cy="1840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Segnaposto titolo 3">
            <a:extLst>
              <a:ext uri="{FF2B5EF4-FFF2-40B4-BE49-F238E27FC236}">
                <a16:creationId xmlns:a16="http://schemas.microsoft.com/office/drawing/2014/main" id="{C70BE2CE-8D60-4306-8A33-E25106756263}"/>
              </a:ext>
            </a:extLst>
          </p:cNvPr>
          <p:cNvSpPr txBox="1">
            <a:spLocks/>
          </p:cNvSpPr>
          <p:nvPr/>
        </p:nvSpPr>
        <p:spPr bwMode="auto">
          <a:xfrm>
            <a:off x="1143000" y="319674"/>
            <a:ext cx="3051311" cy="123156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03597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o-RO" altLang="it-IT" sz="1800" b="1" dirty="0">
                <a:solidFill>
                  <a:schemeClr val="bg1"/>
                </a:solidFill>
                <a:latin typeface="Arial" panose="020B0604020202020204" pitchFamily="34" charset="0"/>
                <a:ea typeface="Roboto Cn" pitchFamily="2" charset="0"/>
              </a:rPr>
              <a:t>CĂUTAREA UNUI LOC DE MUNCĂ ESTE UN JOB ÎN SINE</a:t>
            </a:r>
            <a:endParaRPr lang="it-IT" altLang="it-IT" sz="1800" b="1" dirty="0">
              <a:solidFill>
                <a:schemeClr val="bg1"/>
              </a:solidFill>
              <a:latin typeface="Arial" panose="020B0604020202020204" pitchFamily="34" charset="0"/>
              <a:ea typeface="Roboto C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918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11"/>
          <p:cNvSpPr txBox="1">
            <a:spLocks noChangeArrowheads="1"/>
          </p:cNvSpPr>
          <p:nvPr/>
        </p:nvSpPr>
        <p:spPr bwMode="auto">
          <a:xfrm>
            <a:off x="1219200" y="971550"/>
            <a:ext cx="4419600" cy="3055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7969" tIns="18985" rIns="37969" bIns="18985"/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buSzPct val="100000"/>
              <a:defRPr/>
            </a:pPr>
            <a:r>
              <a:rPr lang="ro-RO" altLang="it-IT" sz="1400" dirty="0">
                <a:latin typeface="Arial" panose="020B0604020202020204" pitchFamily="34" charset="0"/>
                <a:ea typeface="Roboto Condensed" panose="02000000000000000000" pitchFamily="2" charset="0"/>
              </a:rPr>
              <a:t>Identificați</a:t>
            </a:r>
            <a:r>
              <a:rPr lang="en-US" altLang="it-IT" sz="1400" dirty="0">
                <a:latin typeface="Arial" panose="020B0604020202020204" pitchFamily="34" charset="0"/>
                <a:ea typeface="Roboto Condensed" panose="02000000000000000000" pitchFamily="2" charset="0"/>
              </a:rPr>
              <a:t> </a:t>
            </a:r>
            <a:r>
              <a:rPr lang="en-US" altLang="it-IT" sz="1400" b="1" dirty="0">
                <a:latin typeface="Arial" panose="020B0604020202020204" pitchFamily="34" charset="0"/>
                <a:ea typeface="Roboto Condensed" panose="02000000000000000000" pitchFamily="2" charset="0"/>
              </a:rPr>
              <a:t>10-15 </a:t>
            </a:r>
            <a:r>
              <a:rPr lang="en-US" altLang="it-IT" sz="1400" b="1" dirty="0" err="1">
                <a:latin typeface="Arial" panose="020B0604020202020204" pitchFamily="34" charset="0"/>
                <a:ea typeface="Roboto Condensed" panose="02000000000000000000" pitchFamily="2" charset="0"/>
              </a:rPr>
              <a:t>companii</a:t>
            </a:r>
            <a:r>
              <a:rPr lang="en-US" altLang="it-IT" sz="1400" b="1" dirty="0">
                <a:latin typeface="Arial" panose="020B0604020202020204" pitchFamily="34" charset="0"/>
                <a:ea typeface="Roboto Condensed" panose="02000000000000000000" pitchFamily="2" charset="0"/>
              </a:rPr>
              <a:t> </a:t>
            </a:r>
            <a:r>
              <a:rPr lang="en-US" altLang="it-IT" sz="1400" dirty="0" err="1">
                <a:latin typeface="Arial" panose="020B0604020202020204" pitchFamily="34" charset="0"/>
                <a:ea typeface="Roboto Condensed" panose="02000000000000000000" pitchFamily="2" charset="0"/>
              </a:rPr>
              <a:t>în</a:t>
            </a:r>
            <a:r>
              <a:rPr lang="en-US" altLang="it-IT" sz="1400" dirty="0">
                <a:latin typeface="Arial" panose="020B0604020202020204" pitchFamily="34" charset="0"/>
                <a:ea typeface="Roboto Condensed" panose="02000000000000000000" pitchFamily="2" charset="0"/>
              </a:rPr>
              <a:t> care </a:t>
            </a:r>
            <a:r>
              <a:rPr lang="en-US" altLang="it-IT" sz="1400" dirty="0" err="1">
                <a:latin typeface="Arial" panose="020B0604020202020204" pitchFamily="34" charset="0"/>
                <a:ea typeface="Roboto Condensed" panose="02000000000000000000" pitchFamily="2" charset="0"/>
              </a:rPr>
              <a:t>doriți</a:t>
            </a:r>
            <a:r>
              <a:rPr lang="en-US" altLang="it-IT" sz="1400" dirty="0">
                <a:latin typeface="Arial" panose="020B0604020202020204" pitchFamily="34" charset="0"/>
                <a:ea typeface="Roboto Condensed" panose="02000000000000000000" pitchFamily="2" charset="0"/>
              </a:rPr>
              <a:t> </a:t>
            </a:r>
            <a:r>
              <a:rPr lang="en-US" altLang="it-IT" sz="1400" dirty="0" err="1">
                <a:latin typeface="Arial" panose="020B0604020202020204" pitchFamily="34" charset="0"/>
                <a:ea typeface="Roboto Condensed" panose="02000000000000000000" pitchFamily="2" charset="0"/>
              </a:rPr>
              <a:t>să</a:t>
            </a:r>
            <a:r>
              <a:rPr lang="en-US" altLang="it-IT" sz="1400" dirty="0">
                <a:latin typeface="Arial" panose="020B0604020202020204" pitchFamily="34" charset="0"/>
                <a:ea typeface="Roboto Condensed" panose="02000000000000000000" pitchFamily="2" charset="0"/>
              </a:rPr>
              <a:t> </a:t>
            </a:r>
            <a:r>
              <a:rPr lang="en-US" altLang="it-IT" sz="1400" dirty="0" err="1">
                <a:latin typeface="Arial" panose="020B0604020202020204" pitchFamily="34" charset="0"/>
                <a:ea typeface="Roboto Condensed" panose="02000000000000000000" pitchFamily="2" charset="0"/>
              </a:rPr>
              <a:t>lucrați</a:t>
            </a:r>
            <a:r>
              <a:rPr lang="ro-RO" altLang="it-IT" sz="1400" dirty="0">
                <a:latin typeface="Arial" panose="020B0604020202020204" pitchFamily="34" charset="0"/>
                <a:ea typeface="Roboto Condensed" panose="02000000000000000000" pitchFamily="2" charset="0"/>
              </a:rPr>
              <a:t>.</a:t>
            </a:r>
            <a:endParaRPr lang="en-US" altLang="it-IT" sz="1400" dirty="0">
              <a:latin typeface="Arial" panose="020B0604020202020204" pitchFamily="34" charset="0"/>
              <a:ea typeface="Roboto Condensed" panose="02000000000000000000" pitchFamily="2" charset="0"/>
            </a:endParaRPr>
          </a:p>
          <a:p>
            <a:pPr algn="just">
              <a:buSzPct val="100000"/>
              <a:defRPr/>
            </a:pPr>
            <a:endParaRPr lang="en-US" altLang="it-IT" sz="1400" dirty="0">
              <a:latin typeface="Arial" panose="020B0604020202020204" pitchFamily="34" charset="0"/>
              <a:ea typeface="Roboto Condensed" panose="02000000000000000000" pitchFamily="2" charset="0"/>
            </a:endParaRPr>
          </a:p>
          <a:p>
            <a:pPr algn="just">
              <a:buSzPct val="100000"/>
              <a:defRPr/>
            </a:pPr>
            <a:endParaRPr lang="ro-RO" altLang="it-IT" sz="1400" b="1" dirty="0">
              <a:latin typeface="Arial" panose="020B0604020202020204" pitchFamily="34" charset="0"/>
              <a:ea typeface="Roboto Condensed" panose="02000000000000000000" pitchFamily="2" charset="0"/>
            </a:endParaRPr>
          </a:p>
          <a:p>
            <a:pPr algn="just">
              <a:buSzPct val="100000"/>
              <a:defRPr/>
            </a:pPr>
            <a:r>
              <a:rPr lang="en-US" altLang="it-IT" sz="1400" b="1" dirty="0" err="1">
                <a:latin typeface="Arial" panose="020B0604020202020204" pitchFamily="34" charset="0"/>
                <a:ea typeface="Roboto Condensed" panose="02000000000000000000" pitchFamily="2" charset="0"/>
              </a:rPr>
              <a:t>Colectați</a:t>
            </a:r>
            <a:r>
              <a:rPr lang="en-US" altLang="it-IT" sz="1400" b="1" dirty="0">
                <a:latin typeface="Arial" panose="020B0604020202020204" pitchFamily="34" charset="0"/>
                <a:ea typeface="Roboto Condensed" panose="02000000000000000000" pitchFamily="2" charset="0"/>
              </a:rPr>
              <a:t> </a:t>
            </a:r>
            <a:r>
              <a:rPr lang="en-US" altLang="it-IT" sz="1400" b="1" dirty="0" err="1">
                <a:latin typeface="Arial" panose="020B0604020202020204" pitchFamily="34" charset="0"/>
                <a:ea typeface="Roboto Condensed" panose="02000000000000000000" pitchFamily="2" charset="0"/>
              </a:rPr>
              <a:t>informații</a:t>
            </a:r>
            <a:r>
              <a:rPr lang="en-US" altLang="it-IT" sz="1400" b="1" dirty="0">
                <a:latin typeface="Arial" panose="020B0604020202020204" pitchFamily="34" charset="0"/>
                <a:ea typeface="Roboto Condensed" panose="02000000000000000000" pitchFamily="2" charset="0"/>
              </a:rPr>
              <a:t> </a:t>
            </a:r>
            <a:r>
              <a:rPr lang="en-US" altLang="it-IT" sz="1400" b="1" dirty="0" err="1">
                <a:latin typeface="Arial" panose="020B0604020202020204" pitchFamily="34" charset="0"/>
                <a:ea typeface="Roboto Condensed" panose="02000000000000000000" pitchFamily="2" charset="0"/>
              </a:rPr>
              <a:t>despre</a:t>
            </a:r>
            <a:r>
              <a:rPr lang="en-US" altLang="it-IT" sz="1400" b="1" dirty="0">
                <a:latin typeface="Arial" panose="020B0604020202020204" pitchFamily="34" charset="0"/>
                <a:ea typeface="Roboto Condensed" panose="02000000000000000000" pitchFamily="2" charset="0"/>
              </a:rPr>
              <a:t> </a:t>
            </a:r>
            <a:r>
              <a:rPr lang="en-US" altLang="it-IT" sz="1400" b="1" dirty="0" err="1">
                <a:latin typeface="Arial" panose="020B0604020202020204" pitchFamily="34" charset="0"/>
                <a:ea typeface="Roboto Condensed" panose="02000000000000000000" pitchFamily="2" charset="0"/>
              </a:rPr>
              <a:t>angajator</a:t>
            </a:r>
            <a:r>
              <a:rPr lang="en-US" altLang="it-IT" sz="1400" b="1" dirty="0">
                <a:latin typeface="Arial" panose="020B0604020202020204" pitchFamily="34" charset="0"/>
                <a:ea typeface="Roboto Condensed" panose="02000000000000000000" pitchFamily="2" charset="0"/>
              </a:rPr>
              <a:t> </a:t>
            </a:r>
            <a:r>
              <a:rPr lang="en-US" altLang="it-IT" sz="1400" dirty="0">
                <a:latin typeface="Arial" panose="020B0604020202020204" pitchFamily="34" charset="0"/>
                <a:ea typeface="Roboto Condensed" panose="02000000000000000000" pitchFamily="2" charset="0"/>
              </a:rPr>
              <a:t>(nu </a:t>
            </a:r>
            <a:r>
              <a:rPr lang="en-US" altLang="it-IT" sz="1400" dirty="0" err="1">
                <a:latin typeface="Arial" panose="020B0604020202020204" pitchFamily="34" charset="0"/>
                <a:ea typeface="Roboto Condensed" panose="02000000000000000000" pitchFamily="2" charset="0"/>
              </a:rPr>
              <a:t>doar</a:t>
            </a:r>
            <a:r>
              <a:rPr lang="en-US" altLang="it-IT" sz="1400" dirty="0">
                <a:latin typeface="Arial" panose="020B0604020202020204" pitchFamily="34" charset="0"/>
                <a:ea typeface="Roboto Condensed" panose="02000000000000000000" pitchFamily="2" charset="0"/>
              </a:rPr>
              <a:t> online) </a:t>
            </a:r>
            <a:r>
              <a:rPr lang="en-US" altLang="it-IT" sz="1400" dirty="0" err="1">
                <a:latin typeface="Arial" panose="020B0604020202020204" pitchFamily="34" charset="0"/>
                <a:ea typeface="Roboto Condensed" panose="02000000000000000000" pitchFamily="2" charset="0"/>
              </a:rPr>
              <a:t>pentru</a:t>
            </a:r>
            <a:r>
              <a:rPr lang="en-US" altLang="it-IT" sz="1400" dirty="0">
                <a:latin typeface="Arial" panose="020B0604020202020204" pitchFamily="34" charset="0"/>
                <a:ea typeface="Roboto Condensed" panose="02000000000000000000" pitchFamily="2" charset="0"/>
              </a:rPr>
              <a:t> a </a:t>
            </a:r>
            <a:r>
              <a:rPr lang="en-US" altLang="it-IT" sz="1400" dirty="0" err="1">
                <a:latin typeface="Arial" panose="020B0604020202020204" pitchFamily="34" charset="0"/>
                <a:ea typeface="Roboto Condensed" panose="02000000000000000000" pitchFamily="2" charset="0"/>
              </a:rPr>
              <a:t>înțelege</a:t>
            </a:r>
            <a:r>
              <a:rPr lang="en-US" altLang="it-IT" sz="1400" dirty="0">
                <a:latin typeface="Arial" panose="020B0604020202020204" pitchFamily="34" charset="0"/>
                <a:ea typeface="Roboto Condensed" panose="02000000000000000000" pitchFamily="2" charset="0"/>
              </a:rPr>
              <a:t> cum </a:t>
            </a:r>
            <a:r>
              <a:rPr lang="en-US" altLang="it-IT" sz="1400" dirty="0" err="1">
                <a:latin typeface="Arial" panose="020B0604020202020204" pitchFamily="34" charset="0"/>
                <a:ea typeface="Roboto Condensed" panose="02000000000000000000" pitchFamily="2" charset="0"/>
              </a:rPr>
              <a:t>puteți</a:t>
            </a:r>
            <a:r>
              <a:rPr lang="en-US" altLang="it-IT" sz="1400" dirty="0">
                <a:latin typeface="Arial" panose="020B0604020202020204" pitchFamily="34" charset="0"/>
                <a:ea typeface="Roboto Condensed" panose="02000000000000000000" pitchFamily="2" charset="0"/>
              </a:rPr>
              <a:t> </a:t>
            </a:r>
            <a:r>
              <a:rPr lang="en-US" altLang="it-IT" sz="1400" dirty="0" err="1">
                <a:latin typeface="Arial" panose="020B0604020202020204" pitchFamily="34" charset="0"/>
                <a:ea typeface="Roboto Condensed" panose="02000000000000000000" pitchFamily="2" charset="0"/>
              </a:rPr>
              <a:t>contribui</a:t>
            </a:r>
            <a:r>
              <a:rPr lang="en-US" altLang="it-IT" sz="1400" dirty="0">
                <a:latin typeface="Arial" panose="020B0604020202020204" pitchFamily="34" charset="0"/>
                <a:ea typeface="Roboto Condensed" panose="02000000000000000000" pitchFamily="2" charset="0"/>
              </a:rPr>
              <a:t> la </a:t>
            </a:r>
            <a:r>
              <a:rPr lang="en-US" altLang="it-IT" sz="1400" dirty="0" err="1">
                <a:latin typeface="Arial" panose="020B0604020202020204" pitchFamily="34" charset="0"/>
                <a:ea typeface="Roboto Condensed" panose="02000000000000000000" pitchFamily="2" charset="0"/>
              </a:rPr>
              <a:t>nevoile</a:t>
            </a:r>
            <a:r>
              <a:rPr lang="en-US" altLang="it-IT" sz="1400" dirty="0">
                <a:latin typeface="Arial" panose="020B0604020202020204" pitchFamily="34" charset="0"/>
                <a:ea typeface="Roboto Condensed" panose="02000000000000000000" pitchFamily="2" charset="0"/>
              </a:rPr>
              <a:t> </a:t>
            </a:r>
            <a:r>
              <a:rPr lang="ro-RO" altLang="it-IT" sz="1400" dirty="0">
                <a:latin typeface="Arial" panose="020B0604020202020204" pitchFamily="34" charset="0"/>
                <a:ea typeface="Roboto Condensed" panose="02000000000000000000" pitchFamily="2" charset="0"/>
              </a:rPr>
              <a:t>acestora. </a:t>
            </a:r>
            <a:endParaRPr lang="en-US" altLang="it-IT" sz="1400" dirty="0">
              <a:latin typeface="Arial" panose="020B0604020202020204" pitchFamily="34" charset="0"/>
              <a:ea typeface="Roboto Condensed" panose="02000000000000000000" pitchFamily="2" charset="0"/>
            </a:endParaRPr>
          </a:p>
          <a:p>
            <a:pPr algn="just">
              <a:buSzPct val="100000"/>
              <a:defRPr/>
            </a:pPr>
            <a:endParaRPr lang="en-US" altLang="it-IT" sz="1400" dirty="0">
              <a:latin typeface="Arial" panose="020B0604020202020204" pitchFamily="34" charset="0"/>
              <a:ea typeface="Roboto Condensed" panose="02000000000000000000" pitchFamily="2" charset="0"/>
            </a:endParaRPr>
          </a:p>
          <a:p>
            <a:pPr algn="just">
              <a:buSzPct val="100000"/>
              <a:defRPr/>
            </a:pPr>
            <a:endParaRPr lang="ro-RO" altLang="it-IT" sz="1400" b="1" dirty="0">
              <a:latin typeface="Arial" panose="020B0604020202020204" pitchFamily="34" charset="0"/>
              <a:ea typeface="Roboto Condensed" panose="02000000000000000000" pitchFamily="2" charset="0"/>
            </a:endParaRPr>
          </a:p>
          <a:p>
            <a:pPr algn="just">
              <a:buSzPct val="100000"/>
              <a:defRPr/>
            </a:pPr>
            <a:endParaRPr lang="ro-RO" altLang="it-IT" sz="1400" b="1" dirty="0">
              <a:latin typeface="Arial" panose="020B0604020202020204" pitchFamily="34" charset="0"/>
              <a:ea typeface="Roboto Condensed" panose="02000000000000000000" pitchFamily="2" charset="0"/>
            </a:endParaRPr>
          </a:p>
          <a:p>
            <a:pPr algn="just">
              <a:buSzPct val="100000"/>
              <a:defRPr/>
            </a:pPr>
            <a:r>
              <a:rPr lang="ro-RO" altLang="it-IT" sz="1400" b="1" dirty="0">
                <a:latin typeface="Arial" panose="020B0604020202020204" pitchFamily="34" charset="0"/>
                <a:ea typeface="Roboto Condensed" panose="02000000000000000000" pitchFamily="2" charset="0"/>
              </a:rPr>
              <a:t>Dezvoltați-vă </a:t>
            </a:r>
            <a:r>
              <a:rPr lang="en-US" altLang="it-IT" sz="1400" b="1" dirty="0" err="1">
                <a:latin typeface="Arial" panose="020B0604020202020204" pitchFamily="34" charset="0"/>
                <a:ea typeface="Roboto Condensed" panose="02000000000000000000" pitchFamily="2" charset="0"/>
              </a:rPr>
              <a:t>brandul</a:t>
            </a:r>
            <a:r>
              <a:rPr lang="en-US" altLang="it-IT" sz="1400" b="1" dirty="0">
                <a:latin typeface="Arial" panose="020B0604020202020204" pitchFamily="34" charset="0"/>
                <a:ea typeface="Roboto Condensed" panose="02000000000000000000" pitchFamily="2" charset="0"/>
              </a:rPr>
              <a:t> personal </a:t>
            </a:r>
            <a:r>
              <a:rPr lang="en-US" altLang="it-IT" sz="1400" dirty="0" err="1">
                <a:latin typeface="Arial" panose="020B0604020202020204" pitchFamily="34" charset="0"/>
                <a:ea typeface="Roboto Condensed" panose="02000000000000000000" pitchFamily="2" charset="0"/>
              </a:rPr>
              <a:t>și</a:t>
            </a:r>
            <a:r>
              <a:rPr lang="en-US" altLang="it-IT" sz="1400" dirty="0">
                <a:latin typeface="Arial" panose="020B0604020202020204" pitchFamily="34" charset="0"/>
                <a:ea typeface="Roboto Condensed" panose="02000000000000000000" pitchFamily="2" charset="0"/>
              </a:rPr>
              <a:t> </a:t>
            </a:r>
            <a:r>
              <a:rPr lang="en-US" altLang="it-IT" sz="1400" b="1" dirty="0" err="1">
                <a:latin typeface="Arial" panose="020B0604020202020204" pitchFamily="34" charset="0"/>
                <a:ea typeface="Roboto Condensed" panose="02000000000000000000" pitchFamily="2" charset="0"/>
              </a:rPr>
              <a:t>personalizați-vă</a:t>
            </a:r>
            <a:r>
              <a:rPr lang="en-US" altLang="it-IT" sz="1400" b="1" dirty="0">
                <a:latin typeface="Arial" panose="020B0604020202020204" pitchFamily="34" charset="0"/>
                <a:ea typeface="Roboto Condensed" panose="02000000000000000000" pitchFamily="2" charset="0"/>
              </a:rPr>
              <a:t> </a:t>
            </a:r>
            <a:r>
              <a:rPr lang="en-US" altLang="it-IT" sz="1400" b="1" dirty="0" err="1">
                <a:latin typeface="Arial" panose="020B0604020202020204" pitchFamily="34" charset="0"/>
                <a:ea typeface="Roboto Condensed" panose="02000000000000000000" pitchFamily="2" charset="0"/>
              </a:rPr>
              <a:t>instrumentele</a:t>
            </a:r>
            <a:r>
              <a:rPr lang="en-US" altLang="it-IT" sz="1400" b="1" dirty="0">
                <a:latin typeface="Arial" panose="020B0604020202020204" pitchFamily="34" charset="0"/>
                <a:ea typeface="Roboto Condensed" panose="02000000000000000000" pitchFamily="2" charset="0"/>
              </a:rPr>
              <a:t> </a:t>
            </a:r>
            <a:r>
              <a:rPr lang="en-US" altLang="it-IT" sz="1400" dirty="0" err="1">
                <a:latin typeface="Arial" panose="020B0604020202020204" pitchFamily="34" charset="0"/>
                <a:ea typeface="Roboto Condensed" panose="02000000000000000000" pitchFamily="2" charset="0"/>
              </a:rPr>
              <a:t>pentru</a:t>
            </a:r>
            <a:r>
              <a:rPr lang="en-US" altLang="it-IT" sz="1400" dirty="0">
                <a:latin typeface="Arial" panose="020B0604020202020204" pitchFamily="34" charset="0"/>
                <a:ea typeface="Roboto Condensed" panose="02000000000000000000" pitchFamily="2" charset="0"/>
              </a:rPr>
              <a:t> </a:t>
            </a:r>
            <a:r>
              <a:rPr lang="en-US" altLang="it-IT" sz="1400" dirty="0" err="1">
                <a:latin typeface="Arial" panose="020B0604020202020204" pitchFamily="34" charset="0"/>
                <a:ea typeface="Roboto Condensed" panose="02000000000000000000" pitchFamily="2" charset="0"/>
              </a:rPr>
              <a:t>aplicații</a:t>
            </a:r>
            <a:r>
              <a:rPr lang="ro-RO" altLang="it-IT" sz="1400" dirty="0">
                <a:latin typeface="Arial" panose="020B0604020202020204" pitchFamily="34" charset="0"/>
                <a:ea typeface="Roboto Condensed" panose="02000000000000000000" pitchFamily="2" charset="0"/>
              </a:rPr>
              <a:t>.</a:t>
            </a:r>
            <a:endParaRPr lang="en-US" altLang="it-IT" sz="1400" dirty="0">
              <a:latin typeface="Arial" panose="020B0604020202020204" pitchFamily="34" charset="0"/>
              <a:ea typeface="Roboto Condensed" panose="02000000000000000000" pitchFamily="2" charset="0"/>
            </a:endParaRPr>
          </a:p>
          <a:p>
            <a:pPr algn="just">
              <a:buSzPct val="100000"/>
              <a:defRPr/>
            </a:pPr>
            <a:endParaRPr lang="en-US" altLang="it-IT" sz="1400" dirty="0">
              <a:latin typeface="Arial" panose="020B0604020202020204" pitchFamily="34" charset="0"/>
              <a:ea typeface="Roboto Condensed" panose="02000000000000000000" pitchFamily="2" charset="0"/>
            </a:endParaRPr>
          </a:p>
          <a:p>
            <a:pPr algn="just">
              <a:buSzPct val="100000"/>
              <a:defRPr/>
            </a:pPr>
            <a:endParaRPr lang="ro-RO" altLang="it-IT" sz="1400" b="1" dirty="0">
              <a:latin typeface="Arial" panose="020B0604020202020204" pitchFamily="34" charset="0"/>
              <a:ea typeface="Roboto Condensed" panose="02000000000000000000" pitchFamily="2" charset="0"/>
            </a:endParaRPr>
          </a:p>
          <a:p>
            <a:pPr algn="just">
              <a:buSzPct val="100000"/>
              <a:defRPr/>
            </a:pPr>
            <a:r>
              <a:rPr lang="en-US" altLang="it-IT" sz="1400" b="1" dirty="0" err="1">
                <a:latin typeface="Arial" panose="020B0604020202020204" pitchFamily="34" charset="0"/>
                <a:ea typeface="Roboto Condensed" panose="02000000000000000000" pitchFamily="2" charset="0"/>
              </a:rPr>
              <a:t>Utilizați</a:t>
            </a:r>
            <a:r>
              <a:rPr lang="en-US" altLang="it-IT" sz="1400" b="1" dirty="0">
                <a:latin typeface="Arial" panose="020B0604020202020204" pitchFamily="34" charset="0"/>
                <a:ea typeface="Roboto Condensed" panose="02000000000000000000" pitchFamily="2" charset="0"/>
              </a:rPr>
              <a:t> </a:t>
            </a:r>
            <a:r>
              <a:rPr lang="en-US" altLang="it-IT" sz="1400" b="1" dirty="0" err="1">
                <a:latin typeface="Arial" panose="020B0604020202020204" pitchFamily="34" charset="0"/>
                <a:ea typeface="Roboto Condensed" panose="02000000000000000000" pitchFamily="2" charset="0"/>
              </a:rPr>
              <a:t>Linkedin</a:t>
            </a:r>
            <a:r>
              <a:rPr lang="en-US" altLang="it-IT" sz="1400" b="1" dirty="0">
                <a:latin typeface="Arial" panose="020B0604020202020204" pitchFamily="34" charset="0"/>
                <a:ea typeface="Roboto Condensed" panose="02000000000000000000" pitchFamily="2" charset="0"/>
              </a:rPr>
              <a:t> </a:t>
            </a:r>
            <a:r>
              <a:rPr lang="en-US" altLang="it-IT" sz="1400" dirty="0" err="1">
                <a:latin typeface="Arial" panose="020B0604020202020204" pitchFamily="34" charset="0"/>
                <a:ea typeface="Roboto Condensed" panose="02000000000000000000" pitchFamily="2" charset="0"/>
              </a:rPr>
              <a:t>pentru</a:t>
            </a:r>
            <a:r>
              <a:rPr lang="en-US" altLang="it-IT" sz="1400" dirty="0">
                <a:latin typeface="Arial" panose="020B0604020202020204" pitchFamily="34" charset="0"/>
                <a:ea typeface="Roboto Condensed" panose="02000000000000000000" pitchFamily="2" charset="0"/>
              </a:rPr>
              <a:t> a </a:t>
            </a:r>
            <a:r>
              <a:rPr lang="en-US" altLang="it-IT" sz="1400" dirty="0" err="1">
                <a:latin typeface="Arial" panose="020B0604020202020204" pitchFamily="34" charset="0"/>
                <a:ea typeface="Roboto Condensed" panose="02000000000000000000" pitchFamily="2" charset="0"/>
              </a:rPr>
              <a:t>vedea</a:t>
            </a:r>
            <a:r>
              <a:rPr lang="en-US" altLang="it-IT" sz="1400" dirty="0">
                <a:latin typeface="Arial" panose="020B0604020202020204" pitchFamily="34" charset="0"/>
                <a:ea typeface="Roboto Condensed" panose="02000000000000000000" pitchFamily="2" charset="0"/>
              </a:rPr>
              <a:t> cine </a:t>
            </a:r>
            <a:r>
              <a:rPr lang="en-US" altLang="it-IT" sz="1400" dirty="0" err="1">
                <a:latin typeface="Arial" panose="020B0604020202020204" pitchFamily="34" charset="0"/>
                <a:ea typeface="Roboto Condensed" panose="02000000000000000000" pitchFamily="2" charset="0"/>
              </a:rPr>
              <a:t>vă</a:t>
            </a:r>
            <a:r>
              <a:rPr lang="en-US" altLang="it-IT" sz="1400" dirty="0">
                <a:latin typeface="Arial" panose="020B0604020202020204" pitchFamily="34" charset="0"/>
                <a:ea typeface="Roboto Condensed" panose="02000000000000000000" pitchFamily="2" charset="0"/>
              </a:rPr>
              <a:t> </a:t>
            </a:r>
            <a:r>
              <a:rPr lang="en-US" altLang="it-IT" sz="1400" dirty="0" err="1">
                <a:latin typeface="Arial" panose="020B0604020202020204" pitchFamily="34" charset="0"/>
                <a:ea typeface="Roboto Condensed" panose="02000000000000000000" pitchFamily="2" charset="0"/>
              </a:rPr>
              <a:t>poate</a:t>
            </a:r>
            <a:r>
              <a:rPr lang="en-US" altLang="it-IT" sz="1400" dirty="0">
                <a:latin typeface="Arial" panose="020B0604020202020204" pitchFamily="34" charset="0"/>
                <a:ea typeface="Roboto Condensed" panose="02000000000000000000" pitchFamily="2" charset="0"/>
              </a:rPr>
              <a:t> </a:t>
            </a:r>
            <a:r>
              <a:rPr lang="en-US" altLang="it-IT" sz="1400" dirty="0" err="1">
                <a:latin typeface="Arial" panose="020B0604020202020204" pitchFamily="34" charset="0"/>
                <a:ea typeface="Roboto Condensed" panose="02000000000000000000" pitchFamily="2" charset="0"/>
              </a:rPr>
              <a:t>pune</a:t>
            </a:r>
            <a:r>
              <a:rPr lang="en-US" altLang="it-IT" sz="1400" dirty="0">
                <a:latin typeface="Arial" panose="020B0604020202020204" pitchFamily="34" charset="0"/>
                <a:ea typeface="Roboto Condensed" panose="02000000000000000000" pitchFamily="2" charset="0"/>
              </a:rPr>
              <a:t> </a:t>
            </a:r>
            <a:r>
              <a:rPr lang="en-US" altLang="it-IT" sz="1400" dirty="0" err="1">
                <a:latin typeface="Arial" panose="020B0604020202020204" pitchFamily="34" charset="0"/>
                <a:ea typeface="Roboto Condensed" panose="02000000000000000000" pitchFamily="2" charset="0"/>
              </a:rPr>
              <a:t>în</a:t>
            </a:r>
            <a:r>
              <a:rPr lang="en-US" altLang="it-IT" sz="1400" dirty="0">
                <a:latin typeface="Arial" panose="020B0604020202020204" pitchFamily="34" charset="0"/>
                <a:ea typeface="Roboto Condensed" panose="02000000000000000000" pitchFamily="2" charset="0"/>
              </a:rPr>
              <a:t> </a:t>
            </a:r>
            <a:r>
              <a:rPr lang="en-US" altLang="it-IT" sz="1400" dirty="0" err="1">
                <a:latin typeface="Arial" panose="020B0604020202020204" pitchFamily="34" charset="0"/>
                <a:ea typeface="Roboto Condensed" panose="02000000000000000000" pitchFamily="2" charset="0"/>
              </a:rPr>
              <a:t>legătură</a:t>
            </a:r>
            <a:r>
              <a:rPr lang="en-US" altLang="it-IT" sz="1400" dirty="0">
                <a:latin typeface="Arial" panose="020B0604020202020204" pitchFamily="34" charset="0"/>
                <a:ea typeface="Roboto Condensed" panose="02000000000000000000" pitchFamily="2" charset="0"/>
              </a:rPr>
              <a:t> cu </a:t>
            </a:r>
            <a:r>
              <a:rPr lang="en-US" altLang="it-IT" sz="1400" dirty="0" err="1">
                <a:latin typeface="Arial" panose="020B0604020202020204" pitchFamily="34" charset="0"/>
                <a:ea typeface="Roboto Condensed" panose="02000000000000000000" pitchFamily="2" charset="0"/>
              </a:rPr>
              <a:t>compania</a:t>
            </a:r>
            <a:r>
              <a:rPr lang="en-US" altLang="it-IT" sz="1400" dirty="0">
                <a:latin typeface="Arial" panose="020B0604020202020204" pitchFamily="34" charset="0"/>
                <a:ea typeface="Roboto Condensed" panose="02000000000000000000" pitchFamily="2" charset="0"/>
              </a:rPr>
              <a:t> </a:t>
            </a:r>
            <a:r>
              <a:rPr lang="en-US" altLang="it-IT" sz="1400" dirty="0" err="1">
                <a:latin typeface="Arial" panose="020B0604020202020204" pitchFamily="34" charset="0"/>
                <a:ea typeface="Roboto Condensed" panose="02000000000000000000" pitchFamily="2" charset="0"/>
              </a:rPr>
              <a:t>respectivă</a:t>
            </a:r>
            <a:r>
              <a:rPr lang="en-US" altLang="it-IT" sz="1400" dirty="0">
                <a:latin typeface="Arial" panose="020B0604020202020204" pitchFamily="34" charset="0"/>
                <a:ea typeface="Roboto Condensed" panose="02000000000000000000" pitchFamily="2" charset="0"/>
              </a:rPr>
              <a:t>.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8E09861-0A0F-4D0C-8DBB-30EAB53D22B1}"/>
              </a:ext>
            </a:extLst>
          </p:cNvPr>
          <p:cNvSpPr/>
          <p:nvPr/>
        </p:nvSpPr>
        <p:spPr>
          <a:xfrm>
            <a:off x="2895600" y="285750"/>
            <a:ext cx="394183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100" b="1" dirty="0">
                <a:latin typeface="Arial" panose="020B0604020202020204" pitchFamily="34" charset="0"/>
                <a:ea typeface="Roboto Cn" pitchFamily="2" charset="0"/>
              </a:rPr>
              <a:t>JOB HUNTING</a:t>
            </a:r>
          </a:p>
        </p:txBody>
      </p:sp>
      <p:pic>
        <p:nvPicPr>
          <p:cNvPr id="7" name="Picture 2" descr="Risultato immagini per stellina icona">
            <a:extLst>
              <a:ext uri="{FF2B5EF4-FFF2-40B4-BE49-F238E27FC236}">
                <a16:creationId xmlns:a16="http://schemas.microsoft.com/office/drawing/2014/main" id="{1165B637-CCAF-47FB-A1FA-FC2929262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95350"/>
            <a:ext cx="389192" cy="32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Risultato immagini per stellina icona">
            <a:extLst>
              <a:ext uri="{FF2B5EF4-FFF2-40B4-BE49-F238E27FC236}">
                <a16:creationId xmlns:a16="http://schemas.microsoft.com/office/drawing/2014/main" id="{D0CDDED7-BF1B-4199-A118-32C0B8EEF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33550"/>
            <a:ext cx="389192" cy="32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isultato immagini per stellina icona">
            <a:extLst>
              <a:ext uri="{FF2B5EF4-FFF2-40B4-BE49-F238E27FC236}">
                <a16:creationId xmlns:a16="http://schemas.microsoft.com/office/drawing/2014/main" id="{12D53683-F06D-4875-A3D6-1F1DA686F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52750"/>
            <a:ext cx="389192" cy="32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isultato immagini per stellina icona">
            <a:extLst>
              <a:ext uri="{FF2B5EF4-FFF2-40B4-BE49-F238E27FC236}">
                <a16:creationId xmlns:a16="http://schemas.microsoft.com/office/drawing/2014/main" id="{6E31F420-56E6-49B6-BDE7-E124EA7E3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90950"/>
            <a:ext cx="389192" cy="32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[HOW TO WRITE A JOB HUNT PLAN] Looking for a new job but don't know where or how to start? You're not alone! Get your job hunt off on the right foot with this job hunt guide from Career Chronicles.: ">
            <a:extLst>
              <a:ext uri="{FF2B5EF4-FFF2-40B4-BE49-F238E27FC236}">
                <a16:creationId xmlns:a16="http://schemas.microsoft.com/office/drawing/2014/main" id="{D2A2CCE9-E877-4D14-B1EA-C5D9F47CC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047750"/>
            <a:ext cx="2219325" cy="3324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120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4" name="Picture 4" descr="http://s3.india.com/wp-content/uploads/2015/04/airbn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504950"/>
            <a:ext cx="5327448" cy="29921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10"/>
          <p:cNvSpPr txBox="1">
            <a:spLocks noChangeArrowheads="1"/>
          </p:cNvSpPr>
          <p:nvPr/>
        </p:nvSpPr>
        <p:spPr bwMode="auto">
          <a:xfrm>
            <a:off x="1305991" y="252148"/>
            <a:ext cx="4145123" cy="9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576263" indent="-273050">
              <a:defRPr>
                <a:solidFill>
                  <a:schemeClr val="tx1"/>
                </a:solidFill>
                <a:latin typeface="Arial" charset="0"/>
              </a:defRPr>
            </a:lvl2pPr>
            <a:lvl3pPr marL="855663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1430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1462088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19192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3764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8336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2908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it-IT" altLang="it-IT" sz="2100" b="1" dirty="0">
                <a:latin typeface="Arial" panose="020B0604020202020204" pitchFamily="34" charset="0"/>
                <a:ea typeface="Roboto Cn" pitchFamily="2" charset="0"/>
              </a:rPr>
              <a:t>JOB HUNTING</a:t>
            </a:r>
          </a:p>
          <a:p>
            <a:pPr algn="r" eaLnBrk="1" hangingPunct="1">
              <a:spcBef>
                <a:spcPct val="50000"/>
              </a:spcBef>
              <a:defRPr/>
            </a:pPr>
            <a:r>
              <a:rPr lang="it-IT" altLang="it-IT" sz="2100" b="1" dirty="0">
                <a:latin typeface="Arial" panose="020B0604020202020204" pitchFamily="34" charset="0"/>
                <a:ea typeface="Roboto Cn" pitchFamily="2" charset="0"/>
              </a:rPr>
              <a:t>«</a:t>
            </a:r>
            <a:r>
              <a:rPr lang="ro-RO" altLang="it-IT" sz="2100" b="1" dirty="0">
                <a:latin typeface="Arial" panose="020B0604020202020204" pitchFamily="34" charset="0"/>
                <a:ea typeface="Roboto Cn" pitchFamily="2" charset="0"/>
              </a:rPr>
              <a:t>CAZUL</a:t>
            </a:r>
            <a:r>
              <a:rPr lang="it-IT" altLang="it-IT" sz="2100" b="1" dirty="0">
                <a:latin typeface="Arial" panose="020B0604020202020204" pitchFamily="34" charset="0"/>
                <a:ea typeface="Roboto Cn" pitchFamily="2" charset="0"/>
              </a:rPr>
              <a:t> NINA»</a:t>
            </a:r>
          </a:p>
        </p:txBody>
      </p:sp>
    </p:spTree>
    <p:extLst>
      <p:ext uri="{BB962C8B-B14F-4D97-AF65-F5344CB8AC3E}">
        <p14:creationId xmlns:p14="http://schemas.microsoft.com/office/powerpoint/2010/main" val="458555563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666" name="Picture 2" descr="https://www.jobyourlife.com/blog/wp-content/uploads/2015/10/nina-mufleh-airbn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04950"/>
            <a:ext cx="6000748" cy="33337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0">
            <a:extLst>
              <a:ext uri="{FF2B5EF4-FFF2-40B4-BE49-F238E27FC236}">
                <a16:creationId xmlns:a16="http://schemas.microsoft.com/office/drawing/2014/main" id="{C856937E-6251-450E-BD11-7BF92B4EB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8285" y="313794"/>
            <a:ext cx="4145123" cy="90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576263" indent="-273050">
              <a:defRPr>
                <a:solidFill>
                  <a:schemeClr val="tx1"/>
                </a:solidFill>
                <a:latin typeface="Arial" charset="0"/>
              </a:defRPr>
            </a:lvl2pPr>
            <a:lvl3pPr marL="855663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1430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1462088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19192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3764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28336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2908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it-IT" altLang="it-IT" sz="2100" b="1" dirty="0">
                <a:latin typeface="Arial" panose="020B0604020202020204" pitchFamily="34" charset="0"/>
                <a:ea typeface="Roboto Cn" pitchFamily="2" charset="0"/>
              </a:rPr>
              <a:t>JOB HUNTING</a:t>
            </a:r>
          </a:p>
          <a:p>
            <a:pPr algn="r" eaLnBrk="1" hangingPunct="1">
              <a:spcBef>
                <a:spcPct val="50000"/>
              </a:spcBef>
              <a:defRPr/>
            </a:pPr>
            <a:r>
              <a:rPr lang="it-IT" altLang="it-IT" sz="2100" b="1" dirty="0">
                <a:latin typeface="Arial" panose="020B0604020202020204" pitchFamily="34" charset="0"/>
                <a:ea typeface="Roboto Cn" pitchFamily="2" charset="0"/>
              </a:rPr>
              <a:t>«</a:t>
            </a:r>
            <a:r>
              <a:rPr lang="ro-RO" altLang="it-IT" sz="2100" b="1" dirty="0">
                <a:latin typeface="Arial" panose="020B0604020202020204" pitchFamily="34" charset="0"/>
                <a:ea typeface="Roboto Cn" pitchFamily="2" charset="0"/>
              </a:rPr>
              <a:t>CAZUL</a:t>
            </a:r>
            <a:r>
              <a:rPr lang="it-IT" altLang="it-IT" sz="2100" b="1" dirty="0">
                <a:latin typeface="Arial" panose="020B0604020202020204" pitchFamily="34" charset="0"/>
                <a:ea typeface="Roboto Cn" pitchFamily="2" charset="0"/>
              </a:rPr>
              <a:t> NINA»</a:t>
            </a:r>
          </a:p>
        </p:txBody>
      </p:sp>
    </p:spTree>
    <p:extLst>
      <p:ext uri="{BB962C8B-B14F-4D97-AF65-F5344CB8AC3E}">
        <p14:creationId xmlns:p14="http://schemas.microsoft.com/office/powerpoint/2010/main" val="908465820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2CF1A700-09E4-416B-B8CE-B8879C6DC607}"/>
              </a:ext>
            </a:extLst>
          </p:cNvPr>
          <p:cNvSpPr/>
          <p:nvPr/>
        </p:nvSpPr>
        <p:spPr>
          <a:xfrm>
            <a:off x="1555908" y="325816"/>
            <a:ext cx="394183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100" b="1" dirty="0">
                <a:latin typeface="Arial" panose="020B0604020202020204" pitchFamily="34" charset="0"/>
                <a:ea typeface="Roboto Cn" pitchFamily="2" charset="0"/>
              </a:rPr>
              <a:t>JOB HUNTING</a:t>
            </a:r>
          </a:p>
        </p:txBody>
      </p:sp>
      <p:sp>
        <p:nvSpPr>
          <p:cNvPr id="6" name="Rettangolo 7">
            <a:extLst>
              <a:ext uri="{FF2B5EF4-FFF2-40B4-BE49-F238E27FC236}">
                <a16:creationId xmlns:a16="http://schemas.microsoft.com/office/drawing/2014/main" id="{A4F73B37-9697-4CC2-B0C6-FFBB53E799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962150"/>
            <a:ext cx="35010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o-RO" altLang="it-IT" sz="2400" b="1" dirty="0">
                <a:solidFill>
                  <a:srgbClr val="159E5D"/>
                </a:solidFill>
                <a:ea typeface="Roboto Cn" pitchFamily="2" charset="0"/>
              </a:rPr>
              <a:t>IMPORTANȚA CONECTIVITĂȚII</a:t>
            </a:r>
            <a:endParaRPr lang="it-IT" altLang="it-IT" sz="2100" b="1" dirty="0">
              <a:solidFill>
                <a:srgbClr val="159E5D"/>
              </a:solidFill>
              <a:ea typeface="Roboto Cn" pitchFamily="2" charset="0"/>
            </a:endParaRPr>
          </a:p>
        </p:txBody>
      </p:sp>
      <p:pic>
        <p:nvPicPr>
          <p:cNvPr id="5122" name="Picture 2" descr="Risultato immagini per networkpng">
            <a:extLst>
              <a:ext uri="{FF2B5EF4-FFF2-40B4-BE49-F238E27FC236}">
                <a16:creationId xmlns:a16="http://schemas.microsoft.com/office/drawing/2014/main" id="{64AED427-2497-4E5E-B866-B321B9702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618" y="1024848"/>
            <a:ext cx="3159641" cy="313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11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5">
            <a:extLst>
              <a:ext uri="{FF2B5EF4-FFF2-40B4-BE49-F238E27FC236}">
                <a16:creationId xmlns:a16="http://schemas.microsoft.com/office/drawing/2014/main" id="{9A8B3C5A-D90C-4493-9E1E-95A4A91C1502}"/>
              </a:ext>
            </a:extLst>
          </p:cNvPr>
          <p:cNvSpPr/>
          <p:nvPr/>
        </p:nvSpPr>
        <p:spPr>
          <a:xfrm>
            <a:off x="1143004" y="1068775"/>
            <a:ext cx="6857999" cy="507831"/>
          </a:xfrm>
          <a:prstGeom prst="rect">
            <a:avLst/>
          </a:prstGeom>
          <a:solidFill>
            <a:srgbClr val="FF2A79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ro-RO" sz="2700" b="1" dirty="0">
                <a:solidFill>
                  <a:schemeClr val="bg1"/>
                </a:solidFill>
                <a:latin typeface="Arial" panose="020B0604020202020204" pitchFamily="34" charset="0"/>
                <a:ea typeface="Roboto Cn" pitchFamily="2" charset="0"/>
              </a:rPr>
              <a:t>Cine ești tu?</a:t>
            </a:r>
            <a:endParaRPr lang="it-IT" sz="2700" b="1" dirty="0">
              <a:solidFill>
                <a:schemeClr val="bg1"/>
              </a:solidFill>
              <a:latin typeface="Arial" panose="020B0604020202020204" pitchFamily="34" charset="0"/>
              <a:ea typeface="Roboto Cn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7C1A91-52C1-4CBB-B074-66BCABE67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797" y="1928853"/>
            <a:ext cx="2557463" cy="23645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64707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ttangolo 7"/>
          <p:cNvSpPr>
            <a:spLocks noChangeArrowheads="1"/>
          </p:cNvSpPr>
          <p:nvPr/>
        </p:nvSpPr>
        <p:spPr bwMode="auto">
          <a:xfrm>
            <a:off x="5018926" y="925796"/>
            <a:ext cx="21438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o-RO" altLang="it-IT" sz="1800" b="1" dirty="0">
                <a:solidFill>
                  <a:srgbClr val="00B0F0"/>
                </a:solidFill>
                <a:ea typeface="Roboto Cn" pitchFamily="2" charset="0"/>
              </a:rPr>
              <a:t>POȚI GĂSI UN LOC DE MUNCĂ PRIN...</a:t>
            </a:r>
            <a:endParaRPr lang="it-IT" altLang="it-IT" sz="1575" b="1" dirty="0">
              <a:ea typeface="Roboto Cn" pitchFamily="2" charset="0"/>
            </a:endParaRPr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4556589" y="2258205"/>
            <a:ext cx="298978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92874">
              <a:buClr>
                <a:srgbClr val="000000"/>
              </a:buClr>
              <a:defRPr/>
            </a:pPr>
            <a:r>
              <a:rPr lang="it-IT" altLang="it-IT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Roboto Condensed" panose="02000000000000000000" pitchFamily="2" charset="0"/>
              </a:rPr>
              <a:t>C</a:t>
            </a:r>
            <a:r>
              <a:rPr lang="ro-RO" altLang="it-IT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Roboto Condensed" panose="02000000000000000000" pitchFamily="2" charset="0"/>
              </a:rPr>
              <a:t>V </a:t>
            </a:r>
            <a:r>
              <a:rPr lang="it-IT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ea typeface="Roboto Condensed" panose="02000000000000000000" pitchFamily="2" charset="0"/>
              </a:rPr>
              <a:t>5%</a:t>
            </a:r>
          </a:p>
          <a:p>
            <a:pPr algn="ctr" defTabSz="192874">
              <a:buClr>
                <a:srgbClr val="000000"/>
              </a:buClr>
              <a:defRPr/>
            </a:pPr>
            <a:endParaRPr lang="en-US" altLang="it-IT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ea typeface="Roboto Condensed" panose="02000000000000000000" pitchFamily="2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143BC2E7-C067-4E12-AEBF-57AD32F52B2B}"/>
              </a:ext>
            </a:extLst>
          </p:cNvPr>
          <p:cNvSpPr/>
          <p:nvPr/>
        </p:nvSpPr>
        <p:spPr>
          <a:xfrm>
            <a:off x="2603872" y="279583"/>
            <a:ext cx="394183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100" b="1" dirty="0">
                <a:latin typeface="Arial" panose="020B0604020202020204" pitchFamily="34" charset="0"/>
                <a:ea typeface="Roboto Cn" pitchFamily="2" charset="0"/>
              </a:rPr>
              <a:t>JOB HUNTING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7987D7-34D7-4B1F-94FD-F37D8BD7F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33350"/>
            <a:ext cx="3467458" cy="49015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75241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222343" y="2320526"/>
            <a:ext cx="5738399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192874">
              <a:buClr>
                <a:srgbClr val="000000"/>
              </a:buClr>
              <a:defRPr/>
            </a:pPr>
            <a:r>
              <a:rPr lang="it-IT" altLang="it-IT" sz="405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ea typeface="Roboto Condensed" panose="02000000000000000000" pitchFamily="2" charset="0"/>
              </a:rPr>
              <a:t>Intermediari</a:t>
            </a:r>
            <a:r>
              <a:rPr lang="ro-RO" altLang="it-IT" sz="405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ea typeface="Roboto Condensed" panose="02000000000000000000" pitchFamily="2" charset="0"/>
              </a:rPr>
              <a:t> </a:t>
            </a:r>
            <a:r>
              <a:rPr lang="it-IT" sz="405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ea typeface="Roboto Condensed" panose="02000000000000000000" pitchFamily="2" charset="0"/>
              </a:rPr>
              <a:t>10-20%</a:t>
            </a:r>
          </a:p>
          <a:p>
            <a:pPr algn="r" defTabSz="192874">
              <a:buClr>
                <a:srgbClr val="000000"/>
              </a:buClr>
              <a:defRPr/>
            </a:pPr>
            <a:endParaRPr lang="en-US" altLang="it-IT" sz="405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ea typeface="Roboto Condensed" panose="02000000000000000000" pitchFamily="2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143BC2E7-C067-4E12-AEBF-57AD32F52B2B}"/>
              </a:ext>
            </a:extLst>
          </p:cNvPr>
          <p:cNvSpPr/>
          <p:nvPr/>
        </p:nvSpPr>
        <p:spPr>
          <a:xfrm>
            <a:off x="1486558" y="333522"/>
            <a:ext cx="394183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100" b="1" dirty="0">
                <a:latin typeface="Arial" panose="020B0604020202020204" pitchFamily="34" charset="0"/>
                <a:ea typeface="Roboto Cn" pitchFamily="2" charset="0"/>
              </a:rPr>
              <a:t>JOB HUNTING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69665D1F-F593-49FA-BBAA-4AA55F9E9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2739" y="1303371"/>
            <a:ext cx="49701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o-RO" altLang="it-IT" sz="1800" b="1" dirty="0">
                <a:solidFill>
                  <a:srgbClr val="00B0F0"/>
                </a:solidFill>
                <a:ea typeface="Roboto Cn" pitchFamily="2" charset="0"/>
              </a:rPr>
              <a:t>POȚI GĂSI UN LOC DE MUNCĂ PRIN...</a:t>
            </a:r>
            <a:endParaRPr lang="it-IT" altLang="it-IT" sz="1575" b="1" dirty="0">
              <a:ea typeface="Roboto C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079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CA296E-197D-452B-97F4-3C0D34F17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428750"/>
            <a:ext cx="4908479" cy="32030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Rettangolo 16"/>
          <p:cNvSpPr>
            <a:spLocks noChangeArrowheads="1"/>
          </p:cNvSpPr>
          <p:nvPr/>
        </p:nvSpPr>
        <p:spPr bwMode="auto">
          <a:xfrm>
            <a:off x="2057400" y="1428750"/>
            <a:ext cx="483142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192874">
              <a:buClr>
                <a:srgbClr val="000000"/>
              </a:buClr>
              <a:defRPr/>
            </a:pPr>
            <a:r>
              <a:rPr lang="it-IT" altLang="it-IT" sz="4500" b="1" u="sng" spc="-88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2"/>
                  </a:outerShdw>
                </a:effectLst>
                <a:ea typeface="Roboto Condensed" panose="02000000000000000000" pitchFamily="2" charset="0"/>
              </a:rPr>
              <a:t>CONTA</a:t>
            </a:r>
            <a:r>
              <a:rPr lang="ro-RO" altLang="it-IT" sz="4500" b="1" u="sng" spc="-88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2"/>
                  </a:outerShdw>
                </a:effectLst>
                <a:ea typeface="Roboto Condensed" panose="02000000000000000000" pitchFamily="2" charset="0"/>
              </a:rPr>
              <a:t>CTE </a:t>
            </a:r>
            <a:r>
              <a:rPr lang="it-IT" sz="4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bl" rotWithShape="0">
                    <a:schemeClr val="accent2"/>
                  </a:outerShdw>
                </a:effectLst>
                <a:ea typeface="Roboto Condensed" panose="02000000000000000000" pitchFamily="2" charset="0"/>
              </a:rPr>
              <a:t>75%</a:t>
            </a:r>
          </a:p>
          <a:p>
            <a:pPr algn="r" defTabSz="192874">
              <a:buClr>
                <a:srgbClr val="000000"/>
              </a:buClr>
              <a:defRPr/>
            </a:pPr>
            <a:endParaRPr lang="en-US" altLang="it-IT" sz="4500" b="1" u="sng" spc="-88" dirty="0">
              <a:ln w="13462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bl" rotWithShape="0">
                  <a:schemeClr val="accent2"/>
                </a:outerShdw>
              </a:effectLst>
              <a:ea typeface="Roboto Condensed" panose="02000000000000000000" pitchFamily="2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143BC2E7-C067-4E12-AEBF-57AD32F52B2B}"/>
              </a:ext>
            </a:extLst>
          </p:cNvPr>
          <p:cNvSpPr/>
          <p:nvPr/>
        </p:nvSpPr>
        <p:spPr>
          <a:xfrm>
            <a:off x="1702315" y="187115"/>
            <a:ext cx="394183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100" b="1" dirty="0">
                <a:latin typeface="Arial" panose="020B0604020202020204" pitchFamily="34" charset="0"/>
                <a:ea typeface="Roboto Cn" pitchFamily="2" charset="0"/>
              </a:rPr>
              <a:t>JOB HUNTING</a:t>
            </a:r>
          </a:p>
        </p:txBody>
      </p:sp>
      <p:sp>
        <p:nvSpPr>
          <p:cNvPr id="7" name="Rettangolo 7">
            <a:extLst>
              <a:ext uri="{FF2B5EF4-FFF2-40B4-BE49-F238E27FC236}">
                <a16:creationId xmlns:a16="http://schemas.microsoft.com/office/drawing/2014/main" id="{EC8C424C-E643-4CF9-9130-B13F1064D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3432" y="779390"/>
            <a:ext cx="49701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o-RO" altLang="it-IT" sz="1800" b="1" dirty="0">
                <a:solidFill>
                  <a:srgbClr val="00B0F0"/>
                </a:solidFill>
                <a:ea typeface="Roboto Cn" pitchFamily="2" charset="0"/>
              </a:rPr>
              <a:t>POȚI GĂSI UN LOC DE MUNCĂ PRIN...</a:t>
            </a:r>
            <a:endParaRPr lang="it-IT" altLang="it-IT" sz="1575" b="1" dirty="0">
              <a:ea typeface="Roboto C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072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sultato immagini per CV PNG">
            <a:extLst>
              <a:ext uri="{FF2B5EF4-FFF2-40B4-BE49-F238E27FC236}">
                <a16:creationId xmlns:a16="http://schemas.microsoft.com/office/drawing/2014/main" id="{2C751963-D99B-4BAB-A90F-5E755FD55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524" y="1863951"/>
            <a:ext cx="2538006" cy="26394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5">
            <a:extLst>
              <a:ext uri="{FF2B5EF4-FFF2-40B4-BE49-F238E27FC236}">
                <a16:creationId xmlns:a16="http://schemas.microsoft.com/office/drawing/2014/main" id="{9A8B3C5A-D90C-4493-9E1E-95A4A91C1502}"/>
              </a:ext>
            </a:extLst>
          </p:cNvPr>
          <p:cNvSpPr/>
          <p:nvPr/>
        </p:nvSpPr>
        <p:spPr>
          <a:xfrm>
            <a:off x="1143004" y="1068775"/>
            <a:ext cx="6857999" cy="507831"/>
          </a:xfrm>
          <a:prstGeom prst="rect">
            <a:avLst/>
          </a:prstGeom>
          <a:solidFill>
            <a:srgbClr val="FF2A79"/>
          </a:solidFill>
        </p:spPr>
        <p:txBody>
          <a:bodyPr wrap="square" anchor="ctr">
            <a:spAutoFit/>
          </a:bodyPr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700" b="1" dirty="0">
                <a:solidFill>
                  <a:prstClr val="white"/>
                </a:solidFill>
                <a:latin typeface="Arial" panose="020B0604020202020204" pitchFamily="34" charset="0"/>
                <a:ea typeface="Roboto Cn" pitchFamily="2" charset="0"/>
              </a:rPr>
              <a:t>CUM ÎȚI REDACTEZI UN CV DE SUCCES</a:t>
            </a:r>
            <a:endParaRPr lang="it-IT" sz="2700" b="1" dirty="0">
              <a:solidFill>
                <a:prstClr val="white"/>
              </a:solidFill>
              <a:latin typeface="Arial" panose="020B0604020202020204" pitchFamily="34" charset="0"/>
              <a:ea typeface="Roboto C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171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575704-80A1-46EF-921D-CFE61FEDC3E0}"/>
              </a:ext>
            </a:extLst>
          </p:cNvPr>
          <p:cNvGrpSpPr/>
          <p:nvPr/>
        </p:nvGrpSpPr>
        <p:grpSpPr>
          <a:xfrm>
            <a:off x="1905000" y="1047750"/>
            <a:ext cx="4843595" cy="3741366"/>
            <a:chOff x="1981202" y="895357"/>
            <a:chExt cx="4843595" cy="3741366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6D67E6B7-C014-4E6C-A8C1-89C795ADAC67}"/>
                </a:ext>
              </a:extLst>
            </p:cNvPr>
            <p:cNvSpPr/>
            <p:nvPr/>
          </p:nvSpPr>
          <p:spPr>
            <a:xfrm>
              <a:off x="3733802" y="895357"/>
              <a:ext cx="1557966" cy="753175"/>
            </a:xfrm>
            <a:custGeom>
              <a:avLst/>
              <a:gdLst>
                <a:gd name="connsiteX0" fmla="*/ 0 w 1557966"/>
                <a:gd name="connsiteY0" fmla="*/ 125532 h 753175"/>
                <a:gd name="connsiteX1" fmla="*/ 125532 w 1557966"/>
                <a:gd name="connsiteY1" fmla="*/ 0 h 753175"/>
                <a:gd name="connsiteX2" fmla="*/ 1432434 w 1557966"/>
                <a:gd name="connsiteY2" fmla="*/ 0 h 753175"/>
                <a:gd name="connsiteX3" fmla="*/ 1557966 w 1557966"/>
                <a:gd name="connsiteY3" fmla="*/ 125532 h 753175"/>
                <a:gd name="connsiteX4" fmla="*/ 1557966 w 1557966"/>
                <a:gd name="connsiteY4" fmla="*/ 627643 h 753175"/>
                <a:gd name="connsiteX5" fmla="*/ 1432434 w 1557966"/>
                <a:gd name="connsiteY5" fmla="*/ 753175 h 753175"/>
                <a:gd name="connsiteX6" fmla="*/ 125532 w 1557966"/>
                <a:gd name="connsiteY6" fmla="*/ 753175 h 753175"/>
                <a:gd name="connsiteX7" fmla="*/ 0 w 1557966"/>
                <a:gd name="connsiteY7" fmla="*/ 627643 h 753175"/>
                <a:gd name="connsiteX8" fmla="*/ 0 w 1557966"/>
                <a:gd name="connsiteY8" fmla="*/ 125532 h 75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7966" h="753175">
                  <a:moveTo>
                    <a:pt x="0" y="125532"/>
                  </a:moveTo>
                  <a:cubicBezTo>
                    <a:pt x="0" y="56203"/>
                    <a:pt x="56203" y="0"/>
                    <a:pt x="125532" y="0"/>
                  </a:cubicBezTo>
                  <a:lnTo>
                    <a:pt x="1432434" y="0"/>
                  </a:lnTo>
                  <a:cubicBezTo>
                    <a:pt x="1501763" y="0"/>
                    <a:pt x="1557966" y="56203"/>
                    <a:pt x="1557966" y="125532"/>
                  </a:cubicBezTo>
                  <a:lnTo>
                    <a:pt x="1557966" y="627643"/>
                  </a:lnTo>
                  <a:cubicBezTo>
                    <a:pt x="1557966" y="696972"/>
                    <a:pt x="1501763" y="753175"/>
                    <a:pt x="1432434" y="753175"/>
                  </a:cubicBezTo>
                  <a:lnTo>
                    <a:pt x="125532" y="753175"/>
                  </a:lnTo>
                  <a:cubicBezTo>
                    <a:pt x="56203" y="753175"/>
                    <a:pt x="0" y="696972"/>
                    <a:pt x="0" y="627643"/>
                  </a:cubicBezTo>
                  <a:lnTo>
                    <a:pt x="0" y="125532"/>
                  </a:lnTo>
                  <a:close/>
                </a:path>
              </a:pathLst>
            </a:custGeom>
            <a:solidFill>
              <a:srgbClr val="ED7D31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7727" tIns="97727" rIns="97727" bIns="97727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o-RO" sz="1600" b="1" kern="1200" dirty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rPr>
                <a:t>Scrisoare de intenție</a:t>
              </a:r>
              <a:endParaRPr lang="it-IT" sz="1600" b="1" kern="1200" dirty="0">
                <a:solidFill>
                  <a:sysClr val="window" lastClr="FFFFFF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0CE1889-8C2B-44F8-BFB8-54A488EA012A}"/>
                </a:ext>
              </a:extLst>
            </p:cNvPr>
            <p:cNvSpPr/>
            <p:nvPr/>
          </p:nvSpPr>
          <p:spPr>
            <a:xfrm>
              <a:off x="5562602" y="1733557"/>
              <a:ext cx="1262195" cy="753175"/>
            </a:xfrm>
            <a:custGeom>
              <a:avLst/>
              <a:gdLst>
                <a:gd name="connsiteX0" fmla="*/ 0 w 1262195"/>
                <a:gd name="connsiteY0" fmla="*/ 125532 h 753175"/>
                <a:gd name="connsiteX1" fmla="*/ 125532 w 1262195"/>
                <a:gd name="connsiteY1" fmla="*/ 0 h 753175"/>
                <a:gd name="connsiteX2" fmla="*/ 1136663 w 1262195"/>
                <a:gd name="connsiteY2" fmla="*/ 0 h 753175"/>
                <a:gd name="connsiteX3" fmla="*/ 1262195 w 1262195"/>
                <a:gd name="connsiteY3" fmla="*/ 125532 h 753175"/>
                <a:gd name="connsiteX4" fmla="*/ 1262195 w 1262195"/>
                <a:gd name="connsiteY4" fmla="*/ 627643 h 753175"/>
                <a:gd name="connsiteX5" fmla="*/ 1136663 w 1262195"/>
                <a:gd name="connsiteY5" fmla="*/ 753175 h 753175"/>
                <a:gd name="connsiteX6" fmla="*/ 125532 w 1262195"/>
                <a:gd name="connsiteY6" fmla="*/ 753175 h 753175"/>
                <a:gd name="connsiteX7" fmla="*/ 0 w 1262195"/>
                <a:gd name="connsiteY7" fmla="*/ 627643 h 753175"/>
                <a:gd name="connsiteX8" fmla="*/ 0 w 1262195"/>
                <a:gd name="connsiteY8" fmla="*/ 125532 h 75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2195" h="753175">
                  <a:moveTo>
                    <a:pt x="0" y="125532"/>
                  </a:moveTo>
                  <a:cubicBezTo>
                    <a:pt x="0" y="56203"/>
                    <a:pt x="56203" y="0"/>
                    <a:pt x="125532" y="0"/>
                  </a:cubicBezTo>
                  <a:lnTo>
                    <a:pt x="1136663" y="0"/>
                  </a:lnTo>
                  <a:cubicBezTo>
                    <a:pt x="1205992" y="0"/>
                    <a:pt x="1262195" y="56203"/>
                    <a:pt x="1262195" y="125532"/>
                  </a:cubicBezTo>
                  <a:lnTo>
                    <a:pt x="1262195" y="627643"/>
                  </a:lnTo>
                  <a:cubicBezTo>
                    <a:pt x="1262195" y="696972"/>
                    <a:pt x="1205992" y="753175"/>
                    <a:pt x="1136663" y="753175"/>
                  </a:cubicBezTo>
                  <a:lnTo>
                    <a:pt x="125532" y="753175"/>
                  </a:lnTo>
                  <a:cubicBezTo>
                    <a:pt x="56203" y="753175"/>
                    <a:pt x="0" y="696972"/>
                    <a:pt x="0" y="627643"/>
                  </a:cubicBezTo>
                  <a:lnTo>
                    <a:pt x="0" y="125532"/>
                  </a:lnTo>
                  <a:close/>
                </a:path>
              </a:pathLst>
            </a:custGeom>
            <a:solidFill>
              <a:srgbClr val="ED7D31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7727" tIns="97727" rIns="97727" bIns="97727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o-RO" sz="1600" b="1" kern="1200" dirty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rPr>
                <a:t>CV-ul</a:t>
              </a:r>
              <a:endParaRPr lang="it-IT" sz="1600" b="1" kern="1200" dirty="0">
                <a:solidFill>
                  <a:sysClr val="window" lastClr="FFFFFF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B292CEC-9CDC-4952-9732-D1FB06AD8303}"/>
                </a:ext>
              </a:extLst>
            </p:cNvPr>
            <p:cNvSpPr/>
            <p:nvPr/>
          </p:nvSpPr>
          <p:spPr>
            <a:xfrm>
              <a:off x="5257802" y="3028957"/>
              <a:ext cx="1529148" cy="753175"/>
            </a:xfrm>
            <a:custGeom>
              <a:avLst/>
              <a:gdLst>
                <a:gd name="connsiteX0" fmla="*/ 0 w 1529148"/>
                <a:gd name="connsiteY0" fmla="*/ 125532 h 753175"/>
                <a:gd name="connsiteX1" fmla="*/ 125532 w 1529148"/>
                <a:gd name="connsiteY1" fmla="*/ 0 h 753175"/>
                <a:gd name="connsiteX2" fmla="*/ 1403616 w 1529148"/>
                <a:gd name="connsiteY2" fmla="*/ 0 h 753175"/>
                <a:gd name="connsiteX3" fmla="*/ 1529148 w 1529148"/>
                <a:gd name="connsiteY3" fmla="*/ 125532 h 753175"/>
                <a:gd name="connsiteX4" fmla="*/ 1529148 w 1529148"/>
                <a:gd name="connsiteY4" fmla="*/ 627643 h 753175"/>
                <a:gd name="connsiteX5" fmla="*/ 1403616 w 1529148"/>
                <a:gd name="connsiteY5" fmla="*/ 753175 h 753175"/>
                <a:gd name="connsiteX6" fmla="*/ 125532 w 1529148"/>
                <a:gd name="connsiteY6" fmla="*/ 753175 h 753175"/>
                <a:gd name="connsiteX7" fmla="*/ 0 w 1529148"/>
                <a:gd name="connsiteY7" fmla="*/ 627643 h 753175"/>
                <a:gd name="connsiteX8" fmla="*/ 0 w 1529148"/>
                <a:gd name="connsiteY8" fmla="*/ 125532 h 75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9148" h="753175">
                  <a:moveTo>
                    <a:pt x="0" y="125532"/>
                  </a:moveTo>
                  <a:cubicBezTo>
                    <a:pt x="0" y="56203"/>
                    <a:pt x="56203" y="0"/>
                    <a:pt x="125532" y="0"/>
                  </a:cubicBezTo>
                  <a:lnTo>
                    <a:pt x="1403616" y="0"/>
                  </a:lnTo>
                  <a:cubicBezTo>
                    <a:pt x="1472945" y="0"/>
                    <a:pt x="1529148" y="56203"/>
                    <a:pt x="1529148" y="125532"/>
                  </a:cubicBezTo>
                  <a:lnTo>
                    <a:pt x="1529148" y="627643"/>
                  </a:lnTo>
                  <a:cubicBezTo>
                    <a:pt x="1529148" y="696972"/>
                    <a:pt x="1472945" y="753175"/>
                    <a:pt x="1403616" y="753175"/>
                  </a:cubicBezTo>
                  <a:lnTo>
                    <a:pt x="125532" y="753175"/>
                  </a:lnTo>
                  <a:cubicBezTo>
                    <a:pt x="56203" y="753175"/>
                    <a:pt x="0" y="696972"/>
                    <a:pt x="0" y="627643"/>
                  </a:cubicBezTo>
                  <a:lnTo>
                    <a:pt x="0" y="125532"/>
                  </a:lnTo>
                  <a:close/>
                </a:path>
              </a:pathLst>
            </a:custGeom>
            <a:solidFill>
              <a:srgbClr val="ED7D31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7727" tIns="97727" rIns="97727" bIns="97727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o-RO" sz="1600" b="1" kern="1200" dirty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rPr>
                <a:t>Video CV-ul</a:t>
              </a:r>
              <a:endParaRPr lang="it-IT" sz="1600" b="1" kern="1200" dirty="0">
                <a:solidFill>
                  <a:sysClr val="window" lastClr="FFFFFF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949E8B1-017F-4ACC-B171-A73678B14C61}"/>
                </a:ext>
              </a:extLst>
            </p:cNvPr>
            <p:cNvSpPr/>
            <p:nvPr/>
          </p:nvSpPr>
          <p:spPr>
            <a:xfrm>
              <a:off x="2922488" y="1202801"/>
              <a:ext cx="2827044" cy="282704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029388" y="3381948"/>
                  </a:moveTo>
                  <a:arcTo wR="1884696" hR="1884696" stAng="3156063" swAng="623285"/>
                </a:path>
              </a:pathLst>
            </a:custGeom>
            <a:noFill/>
            <a:ln w="6350" cap="flat" cmpd="sng" algn="ctr">
              <a:solidFill>
                <a:srgbClr val="ED7D31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126B183-CAC0-49D2-87A9-A44C93DD1D2A}"/>
                </a:ext>
              </a:extLst>
            </p:cNvPr>
            <p:cNvSpPr/>
            <p:nvPr/>
          </p:nvSpPr>
          <p:spPr>
            <a:xfrm>
              <a:off x="3352801" y="3883548"/>
              <a:ext cx="1998325" cy="753175"/>
            </a:xfrm>
            <a:custGeom>
              <a:avLst/>
              <a:gdLst>
                <a:gd name="connsiteX0" fmla="*/ 0 w 1998325"/>
                <a:gd name="connsiteY0" fmla="*/ 125532 h 753175"/>
                <a:gd name="connsiteX1" fmla="*/ 125532 w 1998325"/>
                <a:gd name="connsiteY1" fmla="*/ 0 h 753175"/>
                <a:gd name="connsiteX2" fmla="*/ 1872793 w 1998325"/>
                <a:gd name="connsiteY2" fmla="*/ 0 h 753175"/>
                <a:gd name="connsiteX3" fmla="*/ 1998325 w 1998325"/>
                <a:gd name="connsiteY3" fmla="*/ 125532 h 753175"/>
                <a:gd name="connsiteX4" fmla="*/ 1998325 w 1998325"/>
                <a:gd name="connsiteY4" fmla="*/ 627643 h 753175"/>
                <a:gd name="connsiteX5" fmla="*/ 1872793 w 1998325"/>
                <a:gd name="connsiteY5" fmla="*/ 753175 h 753175"/>
                <a:gd name="connsiteX6" fmla="*/ 125532 w 1998325"/>
                <a:gd name="connsiteY6" fmla="*/ 753175 h 753175"/>
                <a:gd name="connsiteX7" fmla="*/ 0 w 1998325"/>
                <a:gd name="connsiteY7" fmla="*/ 627643 h 753175"/>
                <a:gd name="connsiteX8" fmla="*/ 0 w 1998325"/>
                <a:gd name="connsiteY8" fmla="*/ 125532 h 75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8325" h="753175">
                  <a:moveTo>
                    <a:pt x="0" y="125532"/>
                  </a:moveTo>
                  <a:cubicBezTo>
                    <a:pt x="0" y="56203"/>
                    <a:pt x="56203" y="0"/>
                    <a:pt x="125532" y="0"/>
                  </a:cubicBezTo>
                  <a:lnTo>
                    <a:pt x="1872793" y="0"/>
                  </a:lnTo>
                  <a:cubicBezTo>
                    <a:pt x="1942122" y="0"/>
                    <a:pt x="1998325" y="56203"/>
                    <a:pt x="1998325" y="125532"/>
                  </a:cubicBezTo>
                  <a:lnTo>
                    <a:pt x="1998325" y="627643"/>
                  </a:lnTo>
                  <a:cubicBezTo>
                    <a:pt x="1998325" y="696972"/>
                    <a:pt x="1942122" y="753175"/>
                    <a:pt x="1872793" y="753175"/>
                  </a:cubicBezTo>
                  <a:lnTo>
                    <a:pt x="125532" y="753175"/>
                  </a:lnTo>
                  <a:cubicBezTo>
                    <a:pt x="56203" y="753175"/>
                    <a:pt x="0" y="696972"/>
                    <a:pt x="0" y="627643"/>
                  </a:cubicBezTo>
                  <a:lnTo>
                    <a:pt x="0" y="125532"/>
                  </a:lnTo>
                  <a:close/>
                </a:path>
              </a:pathLst>
            </a:custGeom>
            <a:solidFill>
              <a:srgbClr val="ED7D31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7727" tIns="97727" rIns="97727" bIns="97727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o-RO" sz="1600" b="1" kern="1200" dirty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rPr>
                <a:t>Auto-promovarea</a:t>
              </a:r>
              <a:endParaRPr lang="it-IT" sz="1600" b="1" kern="1200" dirty="0">
                <a:solidFill>
                  <a:sysClr val="window" lastClr="FFFFFF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27B0768-FA4A-43FD-BB9F-CAB0213E9428}"/>
                </a:ext>
              </a:extLst>
            </p:cNvPr>
            <p:cNvSpPr/>
            <p:nvPr/>
          </p:nvSpPr>
          <p:spPr>
            <a:xfrm>
              <a:off x="2618416" y="1128902"/>
              <a:ext cx="2827044" cy="282704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995929" y="3546675"/>
                  </a:moveTo>
                  <a:arcTo wR="1884696" hR="1884696" stAng="7088177" swAng="479349"/>
                </a:path>
              </a:pathLst>
            </a:custGeom>
            <a:noFill/>
            <a:ln w="6350" cap="flat" cmpd="sng" algn="ctr">
              <a:solidFill>
                <a:srgbClr val="ED7D31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8DB6320-7CBC-4794-A0BC-E0D98F2F6C39}"/>
                </a:ext>
              </a:extLst>
            </p:cNvPr>
            <p:cNvSpPr/>
            <p:nvPr/>
          </p:nvSpPr>
          <p:spPr>
            <a:xfrm>
              <a:off x="1981202" y="3028949"/>
              <a:ext cx="1262195" cy="753175"/>
            </a:xfrm>
            <a:custGeom>
              <a:avLst/>
              <a:gdLst>
                <a:gd name="connsiteX0" fmla="*/ 0 w 1262195"/>
                <a:gd name="connsiteY0" fmla="*/ 125532 h 753175"/>
                <a:gd name="connsiteX1" fmla="*/ 125532 w 1262195"/>
                <a:gd name="connsiteY1" fmla="*/ 0 h 753175"/>
                <a:gd name="connsiteX2" fmla="*/ 1136663 w 1262195"/>
                <a:gd name="connsiteY2" fmla="*/ 0 h 753175"/>
                <a:gd name="connsiteX3" fmla="*/ 1262195 w 1262195"/>
                <a:gd name="connsiteY3" fmla="*/ 125532 h 753175"/>
                <a:gd name="connsiteX4" fmla="*/ 1262195 w 1262195"/>
                <a:gd name="connsiteY4" fmla="*/ 627643 h 753175"/>
                <a:gd name="connsiteX5" fmla="*/ 1136663 w 1262195"/>
                <a:gd name="connsiteY5" fmla="*/ 753175 h 753175"/>
                <a:gd name="connsiteX6" fmla="*/ 125532 w 1262195"/>
                <a:gd name="connsiteY6" fmla="*/ 753175 h 753175"/>
                <a:gd name="connsiteX7" fmla="*/ 0 w 1262195"/>
                <a:gd name="connsiteY7" fmla="*/ 627643 h 753175"/>
                <a:gd name="connsiteX8" fmla="*/ 0 w 1262195"/>
                <a:gd name="connsiteY8" fmla="*/ 125532 h 75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2195" h="753175">
                  <a:moveTo>
                    <a:pt x="0" y="125532"/>
                  </a:moveTo>
                  <a:cubicBezTo>
                    <a:pt x="0" y="56203"/>
                    <a:pt x="56203" y="0"/>
                    <a:pt x="125532" y="0"/>
                  </a:cubicBezTo>
                  <a:lnTo>
                    <a:pt x="1136663" y="0"/>
                  </a:lnTo>
                  <a:cubicBezTo>
                    <a:pt x="1205992" y="0"/>
                    <a:pt x="1262195" y="56203"/>
                    <a:pt x="1262195" y="125532"/>
                  </a:cubicBezTo>
                  <a:lnTo>
                    <a:pt x="1262195" y="627643"/>
                  </a:lnTo>
                  <a:cubicBezTo>
                    <a:pt x="1262195" y="696972"/>
                    <a:pt x="1205992" y="753175"/>
                    <a:pt x="1136663" y="753175"/>
                  </a:cubicBezTo>
                  <a:lnTo>
                    <a:pt x="125532" y="753175"/>
                  </a:lnTo>
                  <a:cubicBezTo>
                    <a:pt x="56203" y="753175"/>
                    <a:pt x="0" y="696972"/>
                    <a:pt x="0" y="627643"/>
                  </a:cubicBezTo>
                  <a:lnTo>
                    <a:pt x="0" y="125532"/>
                  </a:lnTo>
                  <a:close/>
                </a:path>
              </a:pathLst>
            </a:custGeom>
            <a:solidFill>
              <a:srgbClr val="ED7D31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7727" tIns="97727" rIns="97727" bIns="97727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o-RO" sz="1600" b="1" kern="1200" dirty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rPr>
                <a:t>Internetul</a:t>
              </a:r>
              <a:endParaRPr lang="it-IT" sz="1600" b="1" kern="1200" dirty="0">
                <a:solidFill>
                  <a:sysClr val="window" lastClr="FFFFFF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B6B402-07B6-49F0-95A5-1D395AEAE196}"/>
                </a:ext>
              </a:extLst>
            </p:cNvPr>
            <p:cNvSpPr/>
            <p:nvPr/>
          </p:nvSpPr>
          <p:spPr>
            <a:xfrm>
              <a:off x="1981205" y="1885954"/>
              <a:ext cx="1593813" cy="753175"/>
            </a:xfrm>
            <a:custGeom>
              <a:avLst/>
              <a:gdLst>
                <a:gd name="connsiteX0" fmla="*/ 0 w 1593813"/>
                <a:gd name="connsiteY0" fmla="*/ 125532 h 753175"/>
                <a:gd name="connsiteX1" fmla="*/ 125532 w 1593813"/>
                <a:gd name="connsiteY1" fmla="*/ 0 h 753175"/>
                <a:gd name="connsiteX2" fmla="*/ 1468281 w 1593813"/>
                <a:gd name="connsiteY2" fmla="*/ 0 h 753175"/>
                <a:gd name="connsiteX3" fmla="*/ 1593813 w 1593813"/>
                <a:gd name="connsiteY3" fmla="*/ 125532 h 753175"/>
                <a:gd name="connsiteX4" fmla="*/ 1593813 w 1593813"/>
                <a:gd name="connsiteY4" fmla="*/ 627643 h 753175"/>
                <a:gd name="connsiteX5" fmla="*/ 1468281 w 1593813"/>
                <a:gd name="connsiteY5" fmla="*/ 753175 h 753175"/>
                <a:gd name="connsiteX6" fmla="*/ 125532 w 1593813"/>
                <a:gd name="connsiteY6" fmla="*/ 753175 h 753175"/>
                <a:gd name="connsiteX7" fmla="*/ 0 w 1593813"/>
                <a:gd name="connsiteY7" fmla="*/ 627643 h 753175"/>
                <a:gd name="connsiteX8" fmla="*/ 0 w 1593813"/>
                <a:gd name="connsiteY8" fmla="*/ 125532 h 753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3813" h="753175">
                  <a:moveTo>
                    <a:pt x="0" y="125532"/>
                  </a:moveTo>
                  <a:cubicBezTo>
                    <a:pt x="0" y="56203"/>
                    <a:pt x="56203" y="0"/>
                    <a:pt x="125532" y="0"/>
                  </a:cubicBezTo>
                  <a:lnTo>
                    <a:pt x="1468281" y="0"/>
                  </a:lnTo>
                  <a:cubicBezTo>
                    <a:pt x="1537610" y="0"/>
                    <a:pt x="1593813" y="56203"/>
                    <a:pt x="1593813" y="125532"/>
                  </a:cubicBezTo>
                  <a:lnTo>
                    <a:pt x="1593813" y="627643"/>
                  </a:lnTo>
                  <a:cubicBezTo>
                    <a:pt x="1593813" y="696972"/>
                    <a:pt x="1537610" y="753175"/>
                    <a:pt x="1468281" y="753175"/>
                  </a:cubicBezTo>
                  <a:lnTo>
                    <a:pt x="125532" y="753175"/>
                  </a:lnTo>
                  <a:cubicBezTo>
                    <a:pt x="56203" y="753175"/>
                    <a:pt x="0" y="696972"/>
                    <a:pt x="0" y="627643"/>
                  </a:cubicBezTo>
                  <a:lnTo>
                    <a:pt x="0" y="125532"/>
                  </a:lnTo>
                  <a:close/>
                </a:path>
              </a:pathLst>
            </a:custGeom>
            <a:solidFill>
              <a:srgbClr val="ED7D31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7727" tIns="97727" rIns="97727" bIns="97727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o-RO" sz="1600" b="1" kern="1200" dirty="0">
                  <a:solidFill>
                    <a:sysClr val="window" lastClr="FFFFFF"/>
                  </a:solidFill>
                  <a:latin typeface="Calibri" panose="020F0502020204030204"/>
                  <a:ea typeface="+mn-ea"/>
                  <a:cs typeface="+mn-cs"/>
                </a:rPr>
                <a:t>Căutarea informațiilor</a:t>
              </a:r>
              <a:endParaRPr lang="it-IT" sz="1600" b="1" kern="1200" dirty="0">
                <a:solidFill>
                  <a:sysClr val="window" lastClr="FFFFFF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93C63A6-69DE-40F6-A9B4-09A587818919}"/>
                </a:ext>
              </a:extLst>
            </p:cNvPr>
            <p:cNvSpPr/>
            <p:nvPr/>
          </p:nvSpPr>
          <p:spPr>
            <a:xfrm>
              <a:off x="2325470" y="1659223"/>
              <a:ext cx="2827044" cy="282704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527676" y="576806"/>
                  </a:moveTo>
                  <a:arcTo wR="1884696" hR="1884696" stAng="13436630" swAng="1130860"/>
                </a:path>
              </a:pathLst>
            </a:custGeom>
            <a:noFill/>
            <a:ln w="6350" cap="flat" cmpd="sng" algn="ctr">
              <a:solidFill>
                <a:srgbClr val="ED7D31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5" name="Immagine 7">
            <a:extLst>
              <a:ext uri="{FF2B5EF4-FFF2-40B4-BE49-F238E27FC236}">
                <a16:creationId xmlns:a16="http://schemas.microsoft.com/office/drawing/2014/main" id="{8596F915-F206-46FE-BBED-6DFE10DC8E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821" r="67066"/>
          <a:stretch/>
        </p:blipFill>
        <p:spPr>
          <a:xfrm>
            <a:off x="3810000" y="1962150"/>
            <a:ext cx="1077685" cy="1968638"/>
          </a:xfrm>
          <a:prstGeom prst="rect">
            <a:avLst/>
          </a:prstGeom>
        </p:spPr>
      </p:pic>
      <p:sp>
        <p:nvSpPr>
          <p:cNvPr id="6" name="Rettangolo 8">
            <a:extLst>
              <a:ext uri="{FF2B5EF4-FFF2-40B4-BE49-F238E27FC236}">
                <a16:creationId xmlns:a16="http://schemas.microsoft.com/office/drawing/2014/main" id="{7F3C2C77-021B-4878-A9A0-64D4993B52CD}"/>
              </a:ext>
            </a:extLst>
          </p:cNvPr>
          <p:cNvSpPr/>
          <p:nvPr/>
        </p:nvSpPr>
        <p:spPr>
          <a:xfrm>
            <a:off x="1314451" y="194822"/>
            <a:ext cx="64987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85735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o-RO" altLang="it-IT" sz="1800" b="1" kern="0" dirty="0">
                <a:solidFill>
                  <a:prstClr val="black"/>
                </a:solidFill>
                <a:latin typeface="Arial" panose="020B0604020202020204" pitchFamily="34" charset="0"/>
              </a:rPr>
              <a:t>PROCESUL DE CĂUTARE A UNUI LOC DE MUNCĂ</a:t>
            </a:r>
            <a:endParaRPr lang="it-IT" altLang="it-IT" sz="1800" b="1" kern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5917435F-ACAA-4D7B-B9E3-C57730639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5124" y="574075"/>
            <a:ext cx="6133598" cy="52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7969" tIns="18985" rIns="37969" bIns="18985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9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ro-RO" altLang="it-IT" sz="1800" b="1" dirty="0">
                <a:solidFill>
                  <a:srgbClr val="00B0F0"/>
                </a:solidFill>
                <a:ea typeface="Roboto Condensed" panose="02000000000000000000" pitchFamily="2" charset="0"/>
              </a:rPr>
              <a:t>KITUL CANDIDATULUI</a:t>
            </a:r>
            <a:endParaRPr lang="en-US" altLang="it-IT" sz="1800" b="1" dirty="0">
              <a:solidFill>
                <a:srgbClr val="00B0F0"/>
              </a:solidFill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1643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sultati immagini per customize cv">
            <a:extLst>
              <a:ext uri="{FF2B5EF4-FFF2-40B4-BE49-F238E27FC236}">
                <a16:creationId xmlns:a16="http://schemas.microsoft.com/office/drawing/2014/main" id="{552117AF-51A2-4C88-9CF0-DFE87714A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742950"/>
            <a:ext cx="4141332" cy="27574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www.lifeatwefightanyclaim.com/images/headers/wfac-life-careers-cv-icon.png">
            <a:extLst>
              <a:ext uri="{FF2B5EF4-FFF2-40B4-BE49-F238E27FC236}">
                <a16:creationId xmlns:a16="http://schemas.microsoft.com/office/drawing/2014/main" id="{63E50699-66A5-4948-935F-BC8C750E9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81150"/>
            <a:ext cx="1350801" cy="135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6">
            <a:extLst>
              <a:ext uri="{FF2B5EF4-FFF2-40B4-BE49-F238E27FC236}">
                <a16:creationId xmlns:a16="http://schemas.microsoft.com/office/drawing/2014/main" id="{4124130B-D3A6-4A8A-9144-A0DC423EE461}"/>
              </a:ext>
            </a:extLst>
          </p:cNvPr>
          <p:cNvSpPr/>
          <p:nvPr/>
        </p:nvSpPr>
        <p:spPr>
          <a:xfrm>
            <a:off x="3225190" y="103931"/>
            <a:ext cx="150380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385735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o-RO" altLang="it-IT" sz="2100" b="1" kern="0" dirty="0">
                <a:solidFill>
                  <a:prstClr val="black"/>
                </a:solidFill>
                <a:latin typeface="Arial" panose="020B0604020202020204" pitchFamily="34" charset="0"/>
              </a:rPr>
              <a:t>CV-UL</a:t>
            </a:r>
            <a:endParaRPr lang="it-IT" altLang="it-IT" sz="2100" b="1" kern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Rettangolo 7">
            <a:extLst>
              <a:ext uri="{FF2B5EF4-FFF2-40B4-BE49-F238E27FC236}">
                <a16:creationId xmlns:a16="http://schemas.microsoft.com/office/drawing/2014/main" id="{B385B93C-BC57-4E24-8539-7803CDA61D74}"/>
              </a:ext>
            </a:extLst>
          </p:cNvPr>
          <p:cNvSpPr/>
          <p:nvPr/>
        </p:nvSpPr>
        <p:spPr>
          <a:xfrm>
            <a:off x="1066800" y="3752756"/>
            <a:ext cx="5181600" cy="1029051"/>
          </a:xfrm>
          <a:prstGeom prst="rect">
            <a:avLst/>
          </a:prstGeom>
          <a:solidFill>
            <a:sysClr val="window" lastClr="FFFFFF">
              <a:lumMod val="85000"/>
              <a:alpha val="70000"/>
            </a:sysClr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48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2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ttangolo 2">
            <a:extLst>
              <a:ext uri="{FF2B5EF4-FFF2-40B4-BE49-F238E27FC236}">
                <a16:creationId xmlns:a16="http://schemas.microsoft.com/office/drawing/2014/main" id="{95604444-0E21-467A-BD28-F191ED452FEB}"/>
              </a:ext>
            </a:extLst>
          </p:cNvPr>
          <p:cNvSpPr/>
          <p:nvPr/>
        </p:nvSpPr>
        <p:spPr>
          <a:xfrm>
            <a:off x="1066800" y="3790950"/>
            <a:ext cx="47001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b="1" dirty="0">
                <a:solidFill>
                  <a:srgbClr val="0070C0"/>
                </a:solidFill>
                <a:latin typeface="Calibri" panose="020F0502020204030204"/>
              </a:rPr>
              <a:t>CV-ul TREBUIE ADAPTAT:</a:t>
            </a:r>
          </a:p>
          <a:p>
            <a:pPr marL="214298" indent="-214298" algn="ctr" defTabSz="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altLang="it-IT" dirty="0">
                <a:solidFill>
                  <a:srgbClr val="0070C0"/>
                </a:solidFill>
                <a:latin typeface="Calibri" panose="020F0502020204030204"/>
              </a:rPr>
              <a:t>la funcția pe care trebuie să o îndeplinească</a:t>
            </a:r>
            <a:r>
              <a:rPr lang="ro-RO" altLang="it-IT" dirty="0">
                <a:solidFill>
                  <a:srgbClr val="0070C0"/>
                </a:solidFill>
                <a:latin typeface="Calibri" panose="020F0502020204030204"/>
              </a:rPr>
              <a:t> candidatul</a:t>
            </a:r>
            <a:endParaRPr lang="it-IT" altLang="it-IT" dirty="0">
              <a:solidFill>
                <a:srgbClr val="0070C0"/>
              </a:solidFill>
              <a:latin typeface="Calibri" panose="020F0502020204030204"/>
            </a:endParaRPr>
          </a:p>
          <a:p>
            <a:pPr marL="214298" indent="-214298" algn="ctr" defTabSz="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o-RO" altLang="it-IT" dirty="0">
                <a:solidFill>
                  <a:srgbClr val="0070C0"/>
                </a:solidFill>
                <a:latin typeface="Calibri" panose="020F0502020204030204"/>
              </a:rPr>
              <a:t>la </a:t>
            </a:r>
            <a:r>
              <a:rPr lang="it-IT" altLang="it-IT" dirty="0">
                <a:solidFill>
                  <a:srgbClr val="0070C0"/>
                </a:solidFill>
                <a:latin typeface="Calibri" panose="020F0502020204030204"/>
              </a:rPr>
              <a:t>cerințele postului </a:t>
            </a:r>
            <a:r>
              <a:rPr lang="ro-RO" altLang="it-IT" dirty="0">
                <a:solidFill>
                  <a:srgbClr val="0070C0"/>
                </a:solidFill>
                <a:latin typeface="Calibri" panose="020F0502020204030204"/>
              </a:rPr>
              <a:t>solicitat</a:t>
            </a:r>
            <a:endParaRPr lang="it-IT" altLang="it-IT" dirty="0">
              <a:solidFill>
                <a:srgbClr val="0070C0"/>
              </a:solidFill>
              <a:latin typeface="Calibri" panose="020F0502020204030204"/>
            </a:endParaRPr>
          </a:p>
          <a:p>
            <a:pPr marL="214298" indent="-214298" algn="ctr" defTabSz="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o-RO" altLang="it-IT" dirty="0">
                <a:solidFill>
                  <a:srgbClr val="0070C0"/>
                </a:solidFill>
                <a:latin typeface="Calibri" panose="020F0502020204030204"/>
              </a:rPr>
              <a:t>la </a:t>
            </a:r>
            <a:r>
              <a:rPr lang="it-IT" altLang="it-IT" dirty="0">
                <a:solidFill>
                  <a:srgbClr val="0070C0"/>
                </a:solidFill>
                <a:latin typeface="Calibri" panose="020F0502020204030204"/>
              </a:rPr>
              <a:t>tipul de companie </a:t>
            </a:r>
            <a:r>
              <a:rPr lang="ro-RO" altLang="it-IT" dirty="0">
                <a:solidFill>
                  <a:srgbClr val="0070C0"/>
                </a:solidFill>
                <a:latin typeface="Calibri" panose="020F0502020204030204"/>
              </a:rPr>
              <a:t>v</a:t>
            </a:r>
            <a:r>
              <a:rPr lang="it-IT" altLang="it-IT" dirty="0">
                <a:solidFill>
                  <a:srgbClr val="0070C0"/>
                </a:solidFill>
                <a:latin typeface="Calibri" panose="020F0502020204030204"/>
              </a:rPr>
              <a:t>iza</a:t>
            </a:r>
            <a:r>
              <a:rPr lang="ro-RO" altLang="it-IT" dirty="0">
                <a:solidFill>
                  <a:srgbClr val="0070C0"/>
                </a:solidFill>
                <a:latin typeface="Calibri" panose="020F0502020204030204"/>
              </a:rPr>
              <a:t>tă</a:t>
            </a:r>
            <a:endParaRPr lang="it-IT" altLang="en-US" dirty="0">
              <a:solidFill>
                <a:srgbClr val="0070C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73315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>
            <a:extLst>
              <a:ext uri="{FF2B5EF4-FFF2-40B4-BE49-F238E27FC236}">
                <a16:creationId xmlns:a16="http://schemas.microsoft.com/office/drawing/2014/main" id="{E64C5BF7-7AE9-45B7-95D0-802903107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580" y="460682"/>
            <a:ext cx="3610832" cy="305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7969" tIns="18985" rIns="37969" bIns="18985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9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ro-RO" altLang="it-IT" sz="1800" b="1" dirty="0">
                <a:solidFill>
                  <a:srgbClr val="00B0F0"/>
                </a:solidFill>
                <a:ea typeface="Roboto Cn" pitchFamily="2" charset="0"/>
              </a:rPr>
              <a:t>FORMATUL EUROPEAN</a:t>
            </a:r>
            <a:endParaRPr lang="en-US" altLang="it-IT" sz="1800" b="1" dirty="0">
              <a:solidFill>
                <a:srgbClr val="00B0F0"/>
              </a:solidFill>
              <a:ea typeface="Roboto Cn" pitchFamily="2" charset="0"/>
            </a:endParaRPr>
          </a:p>
        </p:txBody>
      </p:sp>
      <p:sp>
        <p:nvSpPr>
          <p:cNvPr id="5" name="Rettangolo 5">
            <a:extLst>
              <a:ext uri="{FF2B5EF4-FFF2-40B4-BE49-F238E27FC236}">
                <a16:creationId xmlns:a16="http://schemas.microsoft.com/office/drawing/2014/main" id="{A3C7C560-645D-4948-BA9F-6239A856296E}"/>
              </a:ext>
            </a:extLst>
          </p:cNvPr>
          <p:cNvSpPr/>
          <p:nvPr/>
        </p:nvSpPr>
        <p:spPr>
          <a:xfrm>
            <a:off x="2977309" y="3552262"/>
            <a:ext cx="3627304" cy="1099612"/>
          </a:xfrm>
          <a:prstGeom prst="rect">
            <a:avLst/>
          </a:prstGeom>
          <a:solidFill>
            <a:sysClr val="window" lastClr="FFFFFF">
              <a:lumMod val="85000"/>
              <a:alpha val="97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48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200" kern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" name="Rettangolo 6">
            <a:extLst>
              <a:ext uri="{FF2B5EF4-FFF2-40B4-BE49-F238E27FC236}">
                <a16:creationId xmlns:a16="http://schemas.microsoft.com/office/drawing/2014/main" id="{6D3A7841-3E38-4A63-9BFA-D3F209263F09}"/>
              </a:ext>
            </a:extLst>
          </p:cNvPr>
          <p:cNvSpPr/>
          <p:nvPr/>
        </p:nvSpPr>
        <p:spPr>
          <a:xfrm>
            <a:off x="3681503" y="3671371"/>
            <a:ext cx="22042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1350" b="1" dirty="0">
                <a:solidFill>
                  <a:srgbClr val="0070C0"/>
                </a:solidFill>
                <a:latin typeface="Arial" panose="020B0604020202020204" pitchFamily="34" charset="0"/>
              </a:rPr>
              <a:t>COMISIA</a:t>
            </a:r>
            <a:r>
              <a:rPr lang="ro-RO" altLang="it-IT" sz="1350" b="1" dirty="0">
                <a:solidFill>
                  <a:srgbClr val="0070C0"/>
                </a:solidFill>
                <a:latin typeface="Arial" panose="020B0604020202020204" pitchFamily="34" charset="0"/>
              </a:rPr>
              <a:t> EUROPEANĂ ne recomandă utilizarea acestui format de CV d</a:t>
            </a:r>
            <a:r>
              <a:rPr lang="it-IT" altLang="it-IT" sz="1350" b="1" dirty="0">
                <a:solidFill>
                  <a:srgbClr val="0070C0"/>
                </a:solidFill>
                <a:latin typeface="Arial" panose="020B0604020202020204" pitchFamily="34" charset="0"/>
              </a:rPr>
              <a:t>ezvoltat de CEDEFOP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485F75-A9B4-4379-98F1-1389026DA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476" y="1427386"/>
            <a:ext cx="4594432" cy="17767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80671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Risultati immagini per cv europass">
            <a:extLst>
              <a:ext uri="{FF2B5EF4-FFF2-40B4-BE49-F238E27FC236}">
                <a16:creationId xmlns:a16="http://schemas.microsoft.com/office/drawing/2014/main" id="{0AEA483A-E044-4DC8-A905-607A09927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819150"/>
            <a:ext cx="2969080" cy="37338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isultati immagini per cv infographic">
            <a:extLst>
              <a:ext uri="{FF2B5EF4-FFF2-40B4-BE49-F238E27FC236}">
                <a16:creationId xmlns:a16="http://schemas.microsoft.com/office/drawing/2014/main" id="{E1A363FA-7FE8-4635-8FE5-79841C913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819150"/>
            <a:ext cx="2971800" cy="371367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8">
            <a:extLst>
              <a:ext uri="{FF2B5EF4-FFF2-40B4-BE49-F238E27FC236}">
                <a16:creationId xmlns:a16="http://schemas.microsoft.com/office/drawing/2014/main" id="{4FC3DABC-A228-4C33-867D-6A26FB1DA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9115" y="243861"/>
            <a:ext cx="6133598" cy="52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7969" tIns="18985" rIns="37969" bIns="18985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9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it-IT" altLang="it-IT" sz="1800" b="1" dirty="0">
                <a:solidFill>
                  <a:srgbClr val="00B0F0"/>
                </a:solidFill>
                <a:ea typeface="Roboto Condensed" panose="02000000000000000000" pitchFamily="2" charset="0"/>
              </a:rPr>
              <a:t>CV EUROPASS VS </a:t>
            </a:r>
            <a:r>
              <a:rPr lang="ro-RO" altLang="it-IT" sz="1800" b="1" dirty="0">
                <a:solidFill>
                  <a:srgbClr val="00B0F0"/>
                </a:solidFill>
                <a:ea typeface="Roboto Condensed" panose="02000000000000000000" pitchFamily="2" charset="0"/>
              </a:rPr>
              <a:t>INFOGRAFIC</a:t>
            </a:r>
            <a:endParaRPr lang="en-US" altLang="it-IT" sz="1800" b="1" dirty="0">
              <a:solidFill>
                <a:srgbClr val="00B0F0"/>
              </a:solidFill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0274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A492C941-4CFA-46B6-84BC-B7A3B79072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5" t="47455" r="9573" b="37654"/>
          <a:stretch>
            <a:fillRect/>
          </a:stretch>
        </p:blipFill>
        <p:spPr bwMode="auto">
          <a:xfrm>
            <a:off x="3022986" y="317732"/>
            <a:ext cx="3086451" cy="44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6">
            <a:extLst>
              <a:ext uri="{FF2B5EF4-FFF2-40B4-BE49-F238E27FC236}">
                <a16:creationId xmlns:a16="http://schemas.microsoft.com/office/drawing/2014/main" id="{88DD64D2-28A1-43A9-B51D-AF35B31C84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519" t="17521" r="24423" b="22308"/>
          <a:stretch/>
        </p:blipFill>
        <p:spPr>
          <a:xfrm>
            <a:off x="1399408" y="1385407"/>
            <a:ext cx="2183408" cy="28360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Risultato immagini per RESUMUP">
            <a:extLst>
              <a:ext uri="{FF2B5EF4-FFF2-40B4-BE49-F238E27FC236}">
                <a16:creationId xmlns:a16="http://schemas.microsoft.com/office/drawing/2014/main" id="{AB520880-D377-4752-B9FB-D8F7E3D04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174" y="2015199"/>
            <a:ext cx="3295573" cy="249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isultato immagini per RESUMUP LOGO">
            <a:extLst>
              <a:ext uri="{FF2B5EF4-FFF2-40B4-BE49-F238E27FC236}">
                <a16:creationId xmlns:a16="http://schemas.microsoft.com/office/drawing/2014/main" id="{C9AADD11-D551-438B-82B2-5C0ABFC91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511" y="1409373"/>
            <a:ext cx="2183408" cy="51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2F860B8-1F54-49D8-AB97-2A783C02C1C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854" y="1004500"/>
            <a:ext cx="933767" cy="934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6214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isultati immagini per about.me examples">
            <a:extLst>
              <a:ext uri="{FF2B5EF4-FFF2-40B4-BE49-F238E27FC236}">
                <a16:creationId xmlns:a16="http://schemas.microsoft.com/office/drawing/2014/main" id="{E844496A-60E6-435F-B5EC-F15410D04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736" y="878181"/>
            <a:ext cx="2391331" cy="1958479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isultati immagini per prezume">
            <a:extLst>
              <a:ext uri="{FF2B5EF4-FFF2-40B4-BE49-F238E27FC236}">
                <a16:creationId xmlns:a16="http://schemas.microsoft.com/office/drawing/2014/main" id="{609F9777-BEEE-4C5E-895C-B100F45AE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766" y="2720481"/>
            <a:ext cx="2553555" cy="1958479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sultati immagini per visualize me resume">
            <a:extLst>
              <a:ext uri="{FF2B5EF4-FFF2-40B4-BE49-F238E27FC236}">
                <a16:creationId xmlns:a16="http://schemas.microsoft.com/office/drawing/2014/main" id="{6F577D82-EA0F-4D14-BF92-E3EF90608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298" y="1140247"/>
            <a:ext cx="2629824" cy="2107068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Risultati immagini per about.me logo">
            <a:extLst>
              <a:ext uri="{FF2B5EF4-FFF2-40B4-BE49-F238E27FC236}">
                <a16:creationId xmlns:a16="http://schemas.microsoft.com/office/drawing/2014/main" id="{6BB7D034-8746-4648-B317-484894538A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" t="17233" r="4712" b="19724"/>
          <a:stretch/>
        </p:blipFill>
        <p:spPr bwMode="auto">
          <a:xfrm>
            <a:off x="1567039" y="3029494"/>
            <a:ext cx="898262" cy="19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Risultati immagini per visualize me logo">
            <a:extLst>
              <a:ext uri="{FF2B5EF4-FFF2-40B4-BE49-F238E27FC236}">
                <a16:creationId xmlns:a16="http://schemas.microsoft.com/office/drawing/2014/main" id="{48DC5564-07AD-4B2C-AF32-E163DEDC25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4" t="28923" r="12892" b="24923"/>
          <a:stretch/>
        </p:blipFill>
        <p:spPr bwMode="auto">
          <a:xfrm>
            <a:off x="6297055" y="3514501"/>
            <a:ext cx="1048482" cy="21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Risultati immagini per prezi logo">
            <a:extLst>
              <a:ext uri="{FF2B5EF4-FFF2-40B4-BE49-F238E27FC236}">
                <a16:creationId xmlns:a16="http://schemas.microsoft.com/office/drawing/2014/main" id="{723A875A-9E31-44F9-993B-2FEA1B283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888" y="4216491"/>
            <a:ext cx="725675" cy="26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8">
            <a:extLst>
              <a:ext uri="{FF2B5EF4-FFF2-40B4-BE49-F238E27FC236}">
                <a16:creationId xmlns:a16="http://schemas.microsoft.com/office/drawing/2014/main" id="{36F5DA8A-E021-40AD-AB7A-78A6B212CD6A}"/>
              </a:ext>
            </a:extLst>
          </p:cNvPr>
          <p:cNvSpPr/>
          <p:nvPr/>
        </p:nvSpPr>
        <p:spPr>
          <a:xfrm>
            <a:off x="1979125" y="128719"/>
            <a:ext cx="503337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385735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altLang="it-IT" sz="2100" b="1" dirty="0">
                <a:solidFill>
                  <a:prstClr val="black"/>
                </a:solidFill>
                <a:latin typeface="Arial" panose="020B0604020202020204" pitchFamily="34" charset="0"/>
                <a:ea typeface="Roboto Cn" pitchFamily="2" charset="0"/>
              </a:rPr>
              <a:t>CANDIDATUR</a:t>
            </a:r>
            <a:r>
              <a:rPr lang="ro-RO" altLang="it-IT" sz="2100" b="1" dirty="0">
                <a:solidFill>
                  <a:prstClr val="black"/>
                </a:solidFill>
                <a:latin typeface="Arial" panose="020B0604020202020204" pitchFamily="34" charset="0"/>
                <a:ea typeface="Roboto Cn" pitchFamily="2" charset="0"/>
              </a:rPr>
              <a:t>A</a:t>
            </a:r>
            <a:r>
              <a:rPr lang="it-IT" altLang="it-IT" sz="2100" b="1" dirty="0">
                <a:solidFill>
                  <a:prstClr val="black"/>
                </a:solidFill>
                <a:latin typeface="Arial" panose="020B0604020202020204" pitchFamily="34" charset="0"/>
                <a:ea typeface="Roboto Cn" pitchFamily="2" charset="0"/>
              </a:rPr>
              <a:t> «OUT OF THE BOX»</a:t>
            </a:r>
          </a:p>
        </p:txBody>
      </p:sp>
    </p:spTree>
    <p:extLst>
      <p:ext uri="{BB962C8B-B14F-4D97-AF65-F5344CB8AC3E}">
        <p14:creationId xmlns:p14="http://schemas.microsoft.com/office/powerpoint/2010/main" val="754893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e 25">
            <a:extLst>
              <a:ext uri="{FF2B5EF4-FFF2-40B4-BE49-F238E27FC236}">
                <a16:creationId xmlns:a16="http://schemas.microsoft.com/office/drawing/2014/main" id="{1626137A-1E8A-41FE-AD1D-A1E4A47868F2}"/>
              </a:ext>
            </a:extLst>
          </p:cNvPr>
          <p:cNvSpPr/>
          <p:nvPr/>
        </p:nvSpPr>
        <p:spPr>
          <a:xfrm>
            <a:off x="6054331" y="1602505"/>
            <a:ext cx="685800" cy="6858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12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705E3C73-A74D-4C9F-9BB7-0490340A1292}"/>
              </a:ext>
            </a:extLst>
          </p:cNvPr>
          <p:cNvSpPr/>
          <p:nvPr/>
        </p:nvSpPr>
        <p:spPr>
          <a:xfrm>
            <a:off x="5983113" y="2725369"/>
            <a:ext cx="685800" cy="685800"/>
          </a:xfrm>
          <a:prstGeom prst="ellipse">
            <a:avLst/>
          </a:prstGeom>
          <a:solidFill>
            <a:srgbClr val="ED28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12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5C505BAC-8257-4E0F-BD19-D990DE24EECD}"/>
              </a:ext>
            </a:extLst>
          </p:cNvPr>
          <p:cNvSpPr/>
          <p:nvPr/>
        </p:nvSpPr>
        <p:spPr>
          <a:xfrm>
            <a:off x="4367693" y="3686271"/>
            <a:ext cx="685800" cy="685800"/>
          </a:xfrm>
          <a:prstGeom prst="ellipse">
            <a:avLst/>
          </a:prstGeom>
          <a:solidFill>
            <a:srgbClr val="FF2A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12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e 22">
            <a:extLst>
              <a:ext uri="{FF2B5EF4-FFF2-40B4-BE49-F238E27FC236}">
                <a16:creationId xmlns:a16="http://schemas.microsoft.com/office/drawing/2014/main" id="{E5872E13-52CE-4415-8AC9-E0C9B371D8E7}"/>
              </a:ext>
            </a:extLst>
          </p:cNvPr>
          <p:cNvSpPr/>
          <p:nvPr/>
        </p:nvSpPr>
        <p:spPr>
          <a:xfrm>
            <a:off x="2843328" y="2765642"/>
            <a:ext cx="685800" cy="685800"/>
          </a:xfrm>
          <a:prstGeom prst="ellipse">
            <a:avLst/>
          </a:prstGeom>
          <a:solidFill>
            <a:srgbClr val="159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C653FC93-EF3A-40B7-877F-F8C9D6BE6AE5}"/>
              </a:ext>
            </a:extLst>
          </p:cNvPr>
          <p:cNvSpPr/>
          <p:nvPr/>
        </p:nvSpPr>
        <p:spPr>
          <a:xfrm>
            <a:off x="2500428" y="1664786"/>
            <a:ext cx="685800" cy="6858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12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018" name="Text Box 16">
            <a:extLst>
              <a:ext uri="{FF2B5EF4-FFF2-40B4-BE49-F238E27FC236}">
                <a16:creationId xmlns:a16="http://schemas.microsoft.com/office/drawing/2014/main" id="{3FC85FF1-0287-443C-9EC3-5B00E4F26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0865" y="1683670"/>
            <a:ext cx="1851856" cy="66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ro-RO" altLang="it-IT" sz="1500" b="1" u="sng" dirty="0">
                <a:latin typeface="Arial" panose="020B0604020202020204" pitchFamily="34" charset="0"/>
                <a:ea typeface="Roboto Condensed" panose="02000000000000000000" pitchFamily="2" charset="0"/>
              </a:rPr>
              <a:t>EXPERIENȚĂ 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ro-RO" altLang="it-IT" sz="1500" b="1" u="sng" dirty="0">
                <a:latin typeface="Arial" panose="020B0604020202020204" pitchFamily="34" charset="0"/>
                <a:ea typeface="Roboto Condensed" panose="02000000000000000000" pitchFamily="2" charset="0"/>
              </a:rPr>
              <a:t>ȘI TALENTE</a:t>
            </a:r>
            <a:endParaRPr lang="en-US" altLang="it-IT" sz="1500" b="1" u="sng" dirty="0">
              <a:latin typeface="Arial" panose="020B0604020202020204" pitchFamily="34" charset="0"/>
              <a:ea typeface="Roboto Condensed" panose="02000000000000000000" pitchFamily="2" charset="0"/>
            </a:endParaRPr>
          </a:p>
        </p:txBody>
      </p:sp>
      <p:sp>
        <p:nvSpPr>
          <p:cNvPr id="214019" name="Text Box 16">
            <a:extLst>
              <a:ext uri="{FF2B5EF4-FFF2-40B4-BE49-F238E27FC236}">
                <a16:creationId xmlns:a16="http://schemas.microsoft.com/office/drawing/2014/main" id="{1514C685-D7A8-4419-9F0F-D2714E80C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6084" y="2999352"/>
            <a:ext cx="109275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it-IT" altLang="it-IT" sz="1500" b="1" u="sng" dirty="0">
                <a:latin typeface="Arial" panose="020B0604020202020204" pitchFamily="34" charset="0"/>
                <a:ea typeface="Roboto Condensed" panose="02000000000000000000" pitchFamily="2" charset="0"/>
              </a:rPr>
              <a:t>VALORI</a:t>
            </a:r>
            <a:endParaRPr lang="en-US" altLang="it-IT" sz="1500" b="1" u="sng" dirty="0">
              <a:latin typeface="Arial" panose="020B0604020202020204" pitchFamily="34" charset="0"/>
              <a:ea typeface="Roboto Condensed" panose="02000000000000000000" pitchFamily="2" charset="0"/>
            </a:endParaRPr>
          </a:p>
        </p:txBody>
      </p:sp>
      <p:sp>
        <p:nvSpPr>
          <p:cNvPr id="214020" name="Text Box 15">
            <a:extLst>
              <a:ext uri="{FF2B5EF4-FFF2-40B4-BE49-F238E27FC236}">
                <a16:creationId xmlns:a16="http://schemas.microsoft.com/office/drawing/2014/main" id="{2897CF77-6C04-446B-9125-40B92F57CD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2528" y="3753073"/>
            <a:ext cx="1656130" cy="66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ro-RO" altLang="it-IT" sz="1500" b="1" u="sng" dirty="0">
                <a:latin typeface="Arial" panose="020B0604020202020204" pitchFamily="34" charset="0"/>
                <a:ea typeface="Roboto Condensed" panose="02000000000000000000" pitchFamily="2" charset="0"/>
              </a:rPr>
              <a:t>MOTIVAȚII 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ro-RO" altLang="it-IT" sz="1500" b="1" u="sng" dirty="0">
                <a:latin typeface="Arial" panose="020B0604020202020204" pitchFamily="34" charset="0"/>
                <a:ea typeface="Roboto Condensed" panose="02000000000000000000" pitchFamily="2" charset="0"/>
              </a:rPr>
              <a:t>ȘI INTERESE</a:t>
            </a:r>
            <a:endParaRPr lang="it-IT" altLang="it-IT" sz="1500" b="1" u="sng" dirty="0">
              <a:latin typeface="Arial" panose="020B0604020202020204" pitchFamily="34" charset="0"/>
              <a:ea typeface="Roboto Condensed" panose="02000000000000000000" pitchFamily="2" charset="0"/>
            </a:endParaRPr>
          </a:p>
        </p:txBody>
      </p:sp>
      <p:sp>
        <p:nvSpPr>
          <p:cNvPr id="214021" name="Text Box 15">
            <a:extLst>
              <a:ext uri="{FF2B5EF4-FFF2-40B4-BE49-F238E27FC236}">
                <a16:creationId xmlns:a16="http://schemas.microsoft.com/office/drawing/2014/main" id="{1BBBF6CC-7F94-4526-803A-1D336B653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6958" y="1793749"/>
            <a:ext cx="1482593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ro-RO" altLang="it-IT" sz="1500" b="1" u="sng" dirty="0">
                <a:latin typeface="Arial" panose="020B0604020202020204" pitchFamily="34" charset="0"/>
                <a:ea typeface="Roboto Condensed" panose="02000000000000000000" pitchFamily="2" charset="0"/>
              </a:rPr>
              <a:t>ATITUDINI</a:t>
            </a:r>
            <a:endParaRPr lang="it-IT" altLang="it-IT" sz="1500" b="1" u="sng" dirty="0">
              <a:latin typeface="Arial" panose="020B0604020202020204" pitchFamily="34" charset="0"/>
              <a:ea typeface="Roboto Condensed" panose="02000000000000000000" pitchFamily="2" charset="0"/>
            </a:endParaRPr>
          </a:p>
        </p:txBody>
      </p:sp>
      <p:sp>
        <p:nvSpPr>
          <p:cNvPr id="214022" name="Text Box 15">
            <a:extLst>
              <a:ext uri="{FF2B5EF4-FFF2-40B4-BE49-F238E27FC236}">
                <a16:creationId xmlns:a16="http://schemas.microsoft.com/office/drawing/2014/main" id="{3AA7B38A-45DF-4157-8A8E-BDB887C72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6113" y="2746322"/>
            <a:ext cx="1656130" cy="66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ro-RO" altLang="it-IT" sz="1500" b="1" u="sng" dirty="0">
                <a:latin typeface="Arial" panose="020B0604020202020204" pitchFamily="34" charset="0"/>
                <a:ea typeface="Roboto Condensed" panose="02000000000000000000" pitchFamily="2" charset="0"/>
              </a:rPr>
              <a:t>MEDIU 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ro-RO" altLang="it-IT" sz="1500" b="1" u="sng" dirty="0">
                <a:latin typeface="Arial" panose="020B0604020202020204" pitchFamily="34" charset="0"/>
                <a:ea typeface="Roboto Condensed" panose="02000000000000000000" pitchFamily="2" charset="0"/>
              </a:rPr>
              <a:t>DE LUCRU</a:t>
            </a:r>
            <a:endParaRPr lang="it-IT" altLang="it-IT" sz="1500" b="1" u="sng" dirty="0">
              <a:latin typeface="Arial" panose="020B0604020202020204" pitchFamily="34" charset="0"/>
              <a:ea typeface="Roboto Condensed" panose="02000000000000000000" pitchFamily="2" charset="0"/>
            </a:endParaRPr>
          </a:p>
        </p:txBody>
      </p:sp>
      <p:sp>
        <p:nvSpPr>
          <p:cNvPr id="214029" name="Text Box 10">
            <a:extLst>
              <a:ext uri="{FF2B5EF4-FFF2-40B4-BE49-F238E27FC236}">
                <a16:creationId xmlns:a16="http://schemas.microsoft.com/office/drawing/2014/main" id="{FB3F936E-14FC-42B8-A627-DDE4E2C76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819150"/>
            <a:ext cx="38029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76263" indent="-2730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5663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462088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9192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3764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8336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908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o-RO" altLang="it-IT" sz="1800" b="1" dirty="0">
                <a:solidFill>
                  <a:srgbClr val="00B0F0"/>
                </a:solidFill>
                <a:latin typeface="Arial" panose="020B0604020202020204" pitchFamily="34" charset="0"/>
                <a:ea typeface="Roboto Cn" pitchFamily="2" charset="0"/>
              </a:rPr>
              <a:t>DIMENSIUNILE AUTOEVALUĂRII</a:t>
            </a:r>
            <a:endParaRPr lang="it-IT" altLang="it-IT" sz="1800" b="1" dirty="0">
              <a:solidFill>
                <a:srgbClr val="00B0F0"/>
              </a:solidFill>
              <a:latin typeface="Arial" panose="020B0604020202020204" pitchFamily="34" charset="0"/>
              <a:ea typeface="Roboto Cn" pitchFamily="2" charset="0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3A1FA4CD-5329-4E7F-9685-75A8188C0F34}"/>
              </a:ext>
            </a:extLst>
          </p:cNvPr>
          <p:cNvSpPr/>
          <p:nvPr/>
        </p:nvSpPr>
        <p:spPr>
          <a:xfrm>
            <a:off x="1905000" y="285750"/>
            <a:ext cx="394183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o-RO" sz="2100" b="1" dirty="0">
                <a:latin typeface="Arial" panose="020B0604020202020204" pitchFamily="34" charset="0"/>
                <a:ea typeface="Roboto Cn" pitchFamily="2" charset="0"/>
              </a:rPr>
              <a:t>Identifică cine ești</a:t>
            </a:r>
            <a:endParaRPr lang="it-IT" sz="2100" b="1" dirty="0">
              <a:latin typeface="Arial" panose="020B0604020202020204" pitchFamily="34" charset="0"/>
              <a:ea typeface="Roboto Cn" pitchFamily="2" charset="0"/>
            </a:endParaRPr>
          </a:p>
        </p:txBody>
      </p:sp>
      <p:pic>
        <p:nvPicPr>
          <p:cNvPr id="2050" name="Picture 2" descr="Risultato immagini per cubo di rubik png">
            <a:extLst>
              <a:ext uri="{FF2B5EF4-FFF2-40B4-BE49-F238E27FC236}">
                <a16:creationId xmlns:a16="http://schemas.microsoft.com/office/drawing/2014/main" id="{C6F9AF4A-1B44-4635-99D0-746B6459F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626" y="1496893"/>
            <a:ext cx="1857375" cy="193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736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sultato immagini per FOTO CV">
            <a:extLst>
              <a:ext uri="{FF2B5EF4-FFF2-40B4-BE49-F238E27FC236}">
                <a16:creationId xmlns:a16="http://schemas.microsoft.com/office/drawing/2014/main" id="{F9C4B228-7F9D-4EB7-898F-E2C81BE3BE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30"/>
          <a:stretch/>
        </p:blipFill>
        <p:spPr bwMode="auto">
          <a:xfrm>
            <a:off x="3922922" y="627962"/>
            <a:ext cx="2672157" cy="1927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8">
            <a:extLst>
              <a:ext uri="{FF2B5EF4-FFF2-40B4-BE49-F238E27FC236}">
                <a16:creationId xmlns:a16="http://schemas.microsoft.com/office/drawing/2014/main" id="{D43AAFA5-243F-47A9-98CE-3069D2A67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551" y="219338"/>
            <a:ext cx="4212969" cy="524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7969" tIns="18985" rIns="37969" bIns="18985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9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ro-RO" altLang="it-IT" sz="1800" b="1" dirty="0">
                <a:solidFill>
                  <a:srgbClr val="00B0F0"/>
                </a:solidFill>
                <a:ea typeface="Roboto Condensed" panose="02000000000000000000" pitchFamily="2" charset="0"/>
              </a:rPr>
              <a:t>CUM SĂ ALEGI FOTOGRAFIA</a:t>
            </a:r>
            <a:endParaRPr lang="en-US" altLang="it-IT" sz="1800" b="1" dirty="0">
              <a:solidFill>
                <a:srgbClr val="00B0F0"/>
              </a:solidFill>
              <a:ea typeface="Roboto Condensed" panose="02000000000000000000" pitchFamily="2" charset="0"/>
            </a:endParaRPr>
          </a:p>
        </p:txBody>
      </p:sp>
      <p:pic>
        <p:nvPicPr>
          <p:cNvPr id="7" name="Picture 2" descr="Risultato immagini per FOTO CV">
            <a:extLst>
              <a:ext uri="{FF2B5EF4-FFF2-40B4-BE49-F238E27FC236}">
                <a16:creationId xmlns:a16="http://schemas.microsoft.com/office/drawing/2014/main" id="{8062A6FE-2724-4FC7-BC06-26E789B20B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0"/>
          <a:stretch/>
        </p:blipFill>
        <p:spPr bwMode="auto">
          <a:xfrm>
            <a:off x="4879604" y="2609238"/>
            <a:ext cx="2836934" cy="2025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8">
            <a:extLst>
              <a:ext uri="{FF2B5EF4-FFF2-40B4-BE49-F238E27FC236}">
                <a16:creationId xmlns:a16="http://schemas.microsoft.com/office/drawing/2014/main" id="{EEA4E1FD-B47B-41A5-8AFB-E8F64F1C7F6C}"/>
              </a:ext>
            </a:extLst>
          </p:cNvPr>
          <p:cNvSpPr/>
          <p:nvPr/>
        </p:nvSpPr>
        <p:spPr>
          <a:xfrm>
            <a:off x="1143000" y="1885950"/>
            <a:ext cx="2634611" cy="2209800"/>
          </a:xfrm>
          <a:prstGeom prst="rect">
            <a:avLst/>
          </a:prstGeom>
          <a:solidFill>
            <a:sysClr val="window" lastClr="FFFFFF">
              <a:lumMod val="85000"/>
              <a:alpha val="97000"/>
            </a:sysClr>
          </a:solidFill>
          <a:ln w="38100" cap="flat" cmpd="sng" algn="ctr">
            <a:solidFill>
              <a:schemeClr val="tx1"/>
            </a:solidFill>
            <a:prstDash val="solid"/>
            <a:miter lim="800000"/>
          </a:ln>
          <a:effectLst/>
          <a:scene3d>
            <a:camera prst="perspectiveContrastingRightFacing"/>
            <a:lightRig rig="threePt" dir="t"/>
          </a:scene3d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48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200" kern="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Rettangolo 9">
            <a:extLst>
              <a:ext uri="{FF2B5EF4-FFF2-40B4-BE49-F238E27FC236}">
                <a16:creationId xmlns:a16="http://schemas.microsoft.com/office/drawing/2014/main" id="{12C8B895-2940-476F-B282-C1F34E93697F}"/>
              </a:ext>
            </a:extLst>
          </p:cNvPr>
          <p:cNvSpPr/>
          <p:nvPr/>
        </p:nvSpPr>
        <p:spPr>
          <a:xfrm>
            <a:off x="1496033" y="2150391"/>
            <a:ext cx="19522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298" indent="-214298" defTabSz="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altLang="it-IT" sz="1350" b="1" dirty="0">
                <a:solidFill>
                  <a:srgbClr val="0070C0"/>
                </a:solidFill>
                <a:latin typeface="Calibri" panose="020F0502020204030204"/>
              </a:rPr>
              <a:t>FORMAT</a:t>
            </a:r>
            <a:endParaRPr lang="ro-RO" altLang="it-IT" sz="1350" b="1" dirty="0">
              <a:solidFill>
                <a:srgbClr val="0070C0"/>
              </a:solidFill>
              <a:latin typeface="Calibri" panose="020F0502020204030204"/>
            </a:endParaRPr>
          </a:p>
          <a:p>
            <a:pPr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pt-BR" altLang="it-IT" sz="1350" b="1" dirty="0">
              <a:solidFill>
                <a:srgbClr val="0070C0"/>
              </a:solidFill>
              <a:latin typeface="Calibri" panose="020F0502020204030204"/>
            </a:endParaRPr>
          </a:p>
          <a:p>
            <a:pPr marL="214298" indent="-214298" defTabSz="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altLang="it-IT" sz="1350" b="1" dirty="0">
                <a:solidFill>
                  <a:srgbClr val="0070C0"/>
                </a:solidFill>
                <a:latin typeface="Calibri" panose="020F0502020204030204"/>
              </a:rPr>
              <a:t>CONTEXT NEUTR</a:t>
            </a:r>
            <a:r>
              <a:rPr lang="ro-RO" altLang="it-IT" sz="1350" b="1" dirty="0">
                <a:solidFill>
                  <a:srgbClr val="0070C0"/>
                </a:solidFill>
                <a:latin typeface="Calibri" panose="020F0502020204030204"/>
              </a:rPr>
              <a:t>U</a:t>
            </a:r>
            <a:endParaRPr lang="pt-BR" altLang="it-IT" sz="1350" b="1" dirty="0">
              <a:solidFill>
                <a:srgbClr val="0070C0"/>
              </a:solidFill>
              <a:latin typeface="Calibri" panose="020F0502020204030204"/>
            </a:endParaRPr>
          </a:p>
          <a:p>
            <a:pPr marL="214298" indent="-214298" defTabSz="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altLang="it-IT" sz="1350" b="1" dirty="0">
              <a:solidFill>
                <a:srgbClr val="0070C0"/>
              </a:solidFill>
              <a:latin typeface="Calibri" panose="020F0502020204030204"/>
            </a:endParaRPr>
          </a:p>
          <a:p>
            <a:pPr marL="214298" indent="-214298" defTabSz="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o-RO" altLang="it-IT" sz="1350" b="1" dirty="0">
                <a:solidFill>
                  <a:srgbClr val="0070C0"/>
                </a:solidFill>
                <a:latin typeface="Calibri" panose="020F0502020204030204"/>
              </a:rPr>
              <a:t>ȚINUTĂ BUSINESS/CASUAL</a:t>
            </a:r>
            <a:endParaRPr lang="pt-BR" altLang="it-IT" sz="1350" b="1" dirty="0">
              <a:solidFill>
                <a:srgbClr val="0070C0"/>
              </a:solidFill>
              <a:latin typeface="Calibri" panose="020F0502020204030204"/>
            </a:endParaRPr>
          </a:p>
          <a:p>
            <a:pPr marL="214298" indent="-214298" defTabSz="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t-BR" altLang="it-IT" sz="1350" b="1" dirty="0">
              <a:solidFill>
                <a:srgbClr val="0070C0"/>
              </a:solidFill>
              <a:latin typeface="Calibri" panose="020F0502020204030204"/>
            </a:endParaRPr>
          </a:p>
          <a:p>
            <a:pPr marL="214298" indent="-214298" defTabSz="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t-BR" altLang="it-IT" sz="1350" b="1" dirty="0">
                <a:solidFill>
                  <a:srgbClr val="0070C0"/>
                </a:solidFill>
                <a:latin typeface="Calibri" panose="020F0502020204030204"/>
              </a:rPr>
              <a:t>ZÂMBET</a:t>
            </a:r>
            <a:endParaRPr lang="it-IT" altLang="it-IT" sz="1350" b="1" dirty="0">
              <a:solidFill>
                <a:srgbClr val="0070C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76662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6A15A3E-C671-4C30-9487-1E2519A3018E}"/>
              </a:ext>
            </a:extLst>
          </p:cNvPr>
          <p:cNvSpPr txBox="1">
            <a:spLocks/>
          </p:cNvSpPr>
          <p:nvPr/>
        </p:nvSpPr>
        <p:spPr>
          <a:xfrm>
            <a:off x="685800" y="742950"/>
            <a:ext cx="3366759" cy="2419328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208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342900" eaLnBrk="1" hangingPunct="1">
              <a:lnSpc>
                <a:spcPct val="200000"/>
              </a:lnSpc>
              <a:buClr>
                <a:srgbClr val="4472C4"/>
              </a:buClr>
              <a:buNone/>
              <a:defRPr/>
            </a:pPr>
            <a:r>
              <a:rPr lang="it-IT" sz="1350" b="1" dirty="0">
                <a:solidFill>
                  <a:srgbClr val="00B0F0"/>
                </a:solidFill>
                <a:latin typeface="Calibri" panose="020F0502020204030204"/>
                <a:ea typeface="Roboto Condensed" panose="02000000000000000000" pitchFamily="2" charset="0"/>
                <a:cs typeface="Arial" panose="020B0604020202020204" pitchFamily="34" charset="0"/>
                <a:sym typeface="Arial" charset="0"/>
              </a:rPr>
              <a:t>TIPS </a:t>
            </a:r>
            <a:r>
              <a:rPr lang="ro-RO" sz="1350" b="1" dirty="0">
                <a:solidFill>
                  <a:srgbClr val="00B0F0"/>
                </a:solidFill>
                <a:latin typeface="Calibri" panose="020F0502020204030204"/>
                <a:ea typeface="Roboto Condensed" panose="02000000000000000000" pitchFamily="2" charset="0"/>
                <a:cs typeface="Arial" panose="020B0604020202020204" pitchFamily="34" charset="0"/>
                <a:sym typeface="Arial" charset="0"/>
              </a:rPr>
              <a:t>&amp;</a:t>
            </a:r>
            <a:r>
              <a:rPr lang="it-IT" sz="1350" b="1" dirty="0">
                <a:solidFill>
                  <a:srgbClr val="00B0F0"/>
                </a:solidFill>
                <a:latin typeface="Calibri" panose="020F0502020204030204"/>
                <a:ea typeface="Roboto Condensed" panose="02000000000000000000" pitchFamily="2" charset="0"/>
                <a:cs typeface="Arial" panose="020B0604020202020204" pitchFamily="34" charset="0"/>
                <a:sym typeface="Arial" charset="0"/>
              </a:rPr>
              <a:t> TRICKS:</a:t>
            </a:r>
          </a:p>
          <a:p>
            <a:pPr marL="144652" indent="-144652" algn="ctr" defTabSz="342900" eaLnBrk="1" hangingPunct="1">
              <a:lnSpc>
                <a:spcPct val="200000"/>
              </a:lnSpc>
              <a:buClr>
                <a:prstClr val="black"/>
              </a:buClr>
              <a:buFontTx/>
              <a:buAutoNum type="arabicPeriod"/>
              <a:defRPr/>
            </a:pPr>
            <a:r>
              <a:rPr lang="it-IT" sz="1350" b="1" dirty="0">
                <a:solidFill>
                  <a:prstClr val="black"/>
                </a:solidFill>
                <a:latin typeface="Calibri" panose="020F0502020204030204"/>
                <a:ea typeface="Roboto Condensed" panose="02000000000000000000" pitchFamily="2" charset="0"/>
                <a:cs typeface="Arial" panose="020B0604020202020204" pitchFamily="34" charset="0"/>
                <a:sym typeface="Arial" charset="0"/>
              </a:rPr>
              <a:t>ÎNREGISTRARE ÎN HD</a:t>
            </a:r>
          </a:p>
          <a:p>
            <a:pPr marL="144652" indent="-144652" algn="ctr" defTabSz="342900" eaLnBrk="1" hangingPunct="1">
              <a:lnSpc>
                <a:spcPct val="200000"/>
              </a:lnSpc>
              <a:buClr>
                <a:prstClr val="black"/>
              </a:buClr>
              <a:buFontTx/>
              <a:buAutoNum type="arabicPeriod"/>
              <a:defRPr/>
            </a:pPr>
            <a:r>
              <a:rPr lang="it-IT" sz="1350" b="1" dirty="0">
                <a:solidFill>
                  <a:prstClr val="black"/>
                </a:solidFill>
                <a:latin typeface="Calibri" panose="020F0502020204030204"/>
                <a:ea typeface="Roboto Condensed" panose="02000000000000000000" pitchFamily="2" charset="0"/>
                <a:cs typeface="Arial" panose="020B0604020202020204" pitchFamily="34" charset="0"/>
                <a:sym typeface="Arial" charset="0"/>
              </a:rPr>
              <a:t>CONTROL</a:t>
            </a:r>
            <a:r>
              <a:rPr lang="ro-RO" sz="1350" b="1" dirty="0">
                <a:solidFill>
                  <a:prstClr val="black"/>
                </a:solidFill>
                <a:latin typeface="Calibri" panose="020F0502020204030204"/>
                <a:ea typeface="Roboto Condensed" panose="02000000000000000000" pitchFamily="2" charset="0"/>
                <a:cs typeface="Arial" panose="020B0604020202020204" pitchFamily="34" charset="0"/>
                <a:sym typeface="Arial" charset="0"/>
              </a:rPr>
              <a:t>EAZĂ</a:t>
            </a:r>
            <a:r>
              <a:rPr lang="it-IT" sz="1350" b="1" dirty="0">
                <a:solidFill>
                  <a:prstClr val="black"/>
                </a:solidFill>
                <a:latin typeface="Calibri" panose="020F0502020204030204"/>
                <a:ea typeface="Roboto Condensed" panose="02000000000000000000" pitchFamily="2" charset="0"/>
                <a:cs typeface="Arial" panose="020B0604020202020204" pitchFamily="34" charset="0"/>
                <a:sym typeface="Arial" charset="0"/>
              </a:rPr>
              <a:t> LUMINA</a:t>
            </a:r>
          </a:p>
          <a:p>
            <a:pPr marL="144652" indent="-144652" algn="ctr" defTabSz="342900" eaLnBrk="1" hangingPunct="1">
              <a:lnSpc>
                <a:spcPct val="200000"/>
              </a:lnSpc>
              <a:buClr>
                <a:prstClr val="black"/>
              </a:buClr>
              <a:buFontTx/>
              <a:buAutoNum type="arabicPeriod"/>
              <a:defRPr/>
            </a:pPr>
            <a:r>
              <a:rPr lang="it-IT" sz="1350" b="1" dirty="0">
                <a:solidFill>
                  <a:prstClr val="black"/>
                </a:solidFill>
                <a:latin typeface="Calibri" panose="020F0502020204030204"/>
                <a:ea typeface="Roboto Condensed" panose="02000000000000000000" pitchFamily="2" charset="0"/>
                <a:cs typeface="Arial" panose="020B0604020202020204" pitchFamily="34" charset="0"/>
                <a:sym typeface="Arial" charset="0"/>
              </a:rPr>
              <a:t>PREGĂT</a:t>
            </a:r>
            <a:r>
              <a:rPr lang="ro-RO" sz="1350" b="1" dirty="0">
                <a:solidFill>
                  <a:prstClr val="black"/>
                </a:solidFill>
                <a:latin typeface="Calibri" panose="020F0502020204030204"/>
                <a:ea typeface="Roboto Condensed" panose="02000000000000000000" pitchFamily="2" charset="0"/>
                <a:cs typeface="Arial" panose="020B0604020202020204" pitchFamily="34" charset="0"/>
                <a:sym typeface="Arial" charset="0"/>
              </a:rPr>
              <a:t>EȘTE-TE</a:t>
            </a:r>
            <a:r>
              <a:rPr lang="it-IT" sz="1350" b="1" dirty="0">
                <a:solidFill>
                  <a:prstClr val="black"/>
                </a:solidFill>
                <a:latin typeface="Calibri" panose="020F0502020204030204"/>
                <a:ea typeface="Roboto Condensed" panose="02000000000000000000" pitchFamily="2" charset="0"/>
                <a:cs typeface="Arial" panose="020B0604020202020204" pitchFamily="34" charset="0"/>
                <a:sym typeface="Arial" charset="0"/>
              </a:rPr>
              <a:t> ȘI</a:t>
            </a:r>
            <a:r>
              <a:rPr lang="ro-RO" sz="1350" b="1" dirty="0">
                <a:solidFill>
                  <a:prstClr val="black"/>
                </a:solidFill>
                <a:latin typeface="Calibri" panose="020F0502020204030204"/>
                <a:ea typeface="Roboto Condensed" panose="02000000000000000000" pitchFamily="2" charset="0"/>
                <a:cs typeface="Arial" panose="020B0604020202020204" pitchFamily="34" charset="0"/>
                <a:sym typeface="Arial" charset="0"/>
              </a:rPr>
              <a:t> </a:t>
            </a:r>
            <a:r>
              <a:rPr lang="it-IT" sz="1350" b="1" dirty="0">
                <a:solidFill>
                  <a:prstClr val="black"/>
                </a:solidFill>
                <a:latin typeface="Calibri" panose="020F0502020204030204"/>
                <a:ea typeface="Roboto Condensed" panose="02000000000000000000" pitchFamily="2" charset="0"/>
                <a:cs typeface="Arial" panose="020B0604020202020204" pitchFamily="34" charset="0"/>
                <a:sym typeface="Arial" charset="0"/>
              </a:rPr>
              <a:t>PENTRU REPETAREA UNUI TEXT SCURT</a:t>
            </a:r>
          </a:p>
          <a:p>
            <a:pPr marL="144652" indent="-144652" algn="ctr" defTabSz="342900" eaLnBrk="1" hangingPunct="1">
              <a:lnSpc>
                <a:spcPct val="200000"/>
              </a:lnSpc>
              <a:buClr>
                <a:prstClr val="black"/>
              </a:buClr>
              <a:buFontTx/>
              <a:buAutoNum type="arabicPeriod"/>
              <a:defRPr/>
            </a:pPr>
            <a:r>
              <a:rPr lang="it-IT" sz="1350" b="1" dirty="0">
                <a:solidFill>
                  <a:prstClr val="black"/>
                </a:solidFill>
                <a:latin typeface="Calibri" panose="020F0502020204030204"/>
                <a:ea typeface="Roboto Condensed" panose="02000000000000000000" pitchFamily="2" charset="0"/>
                <a:cs typeface="Arial" panose="020B0604020202020204" pitchFamily="34" charset="0"/>
                <a:sym typeface="Arial" charset="0"/>
              </a:rPr>
              <a:t>NU </a:t>
            </a:r>
            <a:r>
              <a:rPr lang="ro-RO" sz="1350" b="1" dirty="0">
                <a:solidFill>
                  <a:prstClr val="black"/>
                </a:solidFill>
                <a:latin typeface="Calibri" panose="020F0502020204030204"/>
                <a:ea typeface="Roboto Condensed" panose="02000000000000000000" pitchFamily="2" charset="0"/>
                <a:cs typeface="Arial" panose="020B0604020202020204" pitchFamily="34" charset="0"/>
                <a:sym typeface="Arial" charset="0"/>
              </a:rPr>
              <a:t>DEPĂȘI</a:t>
            </a:r>
            <a:r>
              <a:rPr lang="it-IT" sz="1350" b="1" dirty="0">
                <a:solidFill>
                  <a:prstClr val="black"/>
                </a:solidFill>
                <a:latin typeface="Calibri" panose="020F0502020204030204"/>
                <a:ea typeface="Roboto Condensed" panose="02000000000000000000" pitchFamily="2" charset="0"/>
                <a:cs typeface="Arial" panose="020B0604020202020204" pitchFamily="34" charset="0"/>
                <a:sym typeface="Arial" charset="0"/>
              </a:rPr>
              <a:t> 2 MINUTE DE VIDEO</a:t>
            </a:r>
          </a:p>
          <a:p>
            <a:pPr marL="144652" indent="-144652" algn="ctr" defTabSz="342900" eaLnBrk="1" hangingPunct="1">
              <a:lnSpc>
                <a:spcPct val="200000"/>
              </a:lnSpc>
              <a:buClr>
                <a:prstClr val="black"/>
              </a:buClr>
              <a:buFontTx/>
              <a:buAutoNum type="arabicPeriod"/>
              <a:defRPr/>
            </a:pPr>
            <a:r>
              <a:rPr lang="it-IT" sz="1350" b="1" dirty="0">
                <a:solidFill>
                  <a:prstClr val="black"/>
                </a:solidFill>
                <a:latin typeface="Calibri" panose="020F0502020204030204"/>
                <a:ea typeface="Roboto Condensed" panose="02000000000000000000" pitchFamily="2" charset="0"/>
                <a:cs typeface="Arial" panose="020B0604020202020204" pitchFamily="34" charset="0"/>
                <a:sym typeface="Arial" charset="0"/>
              </a:rPr>
              <a:t>ATENȚIE LA LIMBA</a:t>
            </a:r>
            <a:r>
              <a:rPr lang="ro-RO" sz="1350" b="1" dirty="0">
                <a:solidFill>
                  <a:prstClr val="black"/>
                </a:solidFill>
                <a:latin typeface="Calibri" panose="020F0502020204030204"/>
                <a:ea typeface="Roboto Condensed" panose="02000000000000000000" pitchFamily="2" charset="0"/>
                <a:cs typeface="Arial" panose="020B0604020202020204" pitchFamily="34" charset="0"/>
                <a:sym typeface="Arial" charset="0"/>
              </a:rPr>
              <a:t>JUL</a:t>
            </a:r>
            <a:r>
              <a:rPr lang="it-IT" sz="1350" b="1" dirty="0">
                <a:solidFill>
                  <a:prstClr val="black"/>
                </a:solidFill>
                <a:latin typeface="Calibri" panose="020F0502020204030204"/>
                <a:ea typeface="Roboto Condensed" panose="02000000000000000000" pitchFamily="2" charset="0"/>
                <a:cs typeface="Arial" panose="020B0604020202020204" pitchFamily="34" charset="0"/>
                <a:sym typeface="Arial" charset="0"/>
              </a:rPr>
              <a:t> CORPULUI</a:t>
            </a:r>
          </a:p>
          <a:p>
            <a:pPr marL="144652" indent="-144652" algn="ctr" defTabSz="342900" eaLnBrk="1" hangingPunct="1">
              <a:lnSpc>
                <a:spcPct val="200000"/>
              </a:lnSpc>
              <a:buClr>
                <a:prstClr val="black"/>
              </a:buClr>
              <a:buFontTx/>
              <a:buAutoNum type="arabicPeriod"/>
              <a:defRPr/>
            </a:pPr>
            <a:r>
              <a:rPr lang="it-IT" sz="1350" b="1" dirty="0">
                <a:solidFill>
                  <a:prstClr val="black"/>
                </a:solidFill>
                <a:latin typeface="Calibri" panose="020F0502020204030204"/>
                <a:ea typeface="Roboto Condensed" panose="02000000000000000000" pitchFamily="2" charset="0"/>
                <a:cs typeface="Arial" panose="020B0604020202020204" pitchFamily="34" charset="0"/>
                <a:sym typeface="Arial" charset="0"/>
              </a:rPr>
              <a:t>VERIFICĂ CALITATEA ȘI</a:t>
            </a:r>
            <a:r>
              <a:rPr lang="ro-RO" sz="1350" b="1" dirty="0">
                <a:solidFill>
                  <a:prstClr val="black"/>
                </a:solidFill>
                <a:latin typeface="Calibri" panose="020F0502020204030204"/>
                <a:ea typeface="Roboto Condensed" panose="02000000000000000000" pitchFamily="2" charset="0"/>
                <a:cs typeface="Arial" panose="020B0604020202020204" pitchFamily="34" charset="0"/>
                <a:sym typeface="Arial" charset="0"/>
              </a:rPr>
              <a:t> </a:t>
            </a:r>
            <a:r>
              <a:rPr lang="it-IT" sz="1350" b="1" dirty="0">
                <a:solidFill>
                  <a:prstClr val="black"/>
                </a:solidFill>
                <a:latin typeface="Calibri" panose="020F0502020204030204"/>
                <a:ea typeface="Roboto Condensed" panose="02000000000000000000" pitchFamily="2" charset="0"/>
                <a:cs typeface="Arial" panose="020B0604020202020204" pitchFamily="34" charset="0"/>
                <a:sym typeface="Arial" charset="0"/>
              </a:rPr>
              <a:t>COMPATIBILITATEA VIDEO</a:t>
            </a:r>
          </a:p>
        </p:txBody>
      </p:sp>
      <p:sp>
        <p:nvSpPr>
          <p:cNvPr id="5" name="Text Box 22">
            <a:extLst>
              <a:ext uri="{FF2B5EF4-FFF2-40B4-BE49-F238E27FC236}">
                <a16:creationId xmlns:a16="http://schemas.microsoft.com/office/drawing/2014/main" id="{60168A2E-AF97-46E7-A341-86A218D57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8933" y="267586"/>
            <a:ext cx="3877407" cy="606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7969" tIns="18985" rIns="37969" bIns="18985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3429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  <a:defRPr/>
            </a:pPr>
            <a:r>
              <a:rPr lang="ro-RO" altLang="it-IT" sz="1800" b="1" dirty="0">
                <a:solidFill>
                  <a:srgbClr val="00B0F0"/>
                </a:solidFill>
                <a:ea typeface="Roboto Cn" pitchFamily="2" charset="0"/>
              </a:rPr>
              <a:t>V</a:t>
            </a:r>
            <a:r>
              <a:rPr lang="it-IT" altLang="it-IT" sz="1800" b="1" dirty="0">
                <a:solidFill>
                  <a:srgbClr val="00B0F0"/>
                </a:solidFill>
                <a:ea typeface="Roboto Cn" pitchFamily="2" charset="0"/>
              </a:rPr>
              <a:t>IDEO CV</a:t>
            </a:r>
            <a:r>
              <a:rPr lang="ro-RO" altLang="it-IT" sz="1800" b="1" dirty="0">
                <a:solidFill>
                  <a:srgbClr val="00B0F0"/>
                </a:solidFill>
                <a:ea typeface="Roboto Cn" pitchFamily="2" charset="0"/>
              </a:rPr>
              <a:t>-UL</a:t>
            </a:r>
            <a:endParaRPr lang="en-US" altLang="it-IT" sz="1800" b="1" dirty="0">
              <a:solidFill>
                <a:srgbClr val="00B0F0"/>
              </a:solidFill>
              <a:ea typeface="Roboto Cn" pitchFamily="2" charset="0"/>
            </a:endParaRPr>
          </a:p>
        </p:txBody>
      </p:sp>
      <p:pic>
        <p:nvPicPr>
          <p:cNvPr id="6" name="Picture 2" descr="Risultato immagini per video cv">
            <a:extLst>
              <a:ext uri="{FF2B5EF4-FFF2-40B4-BE49-F238E27FC236}">
                <a16:creationId xmlns:a16="http://schemas.microsoft.com/office/drawing/2014/main" id="{DEDBBE4E-1E02-4950-8F85-CFC9C72C64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5" r="20237"/>
          <a:stretch/>
        </p:blipFill>
        <p:spPr bwMode="auto">
          <a:xfrm>
            <a:off x="5257800" y="1276350"/>
            <a:ext cx="3050247" cy="28220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4715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sultati immagini per linkedin infographics">
            <a:extLst>
              <a:ext uri="{FF2B5EF4-FFF2-40B4-BE49-F238E27FC236}">
                <a16:creationId xmlns:a16="http://schemas.microsoft.com/office/drawing/2014/main" id="{417FDA0A-3BAC-4831-90C7-3234371AFC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17"/>
          <a:stretch/>
        </p:blipFill>
        <p:spPr bwMode="auto">
          <a:xfrm>
            <a:off x="457200" y="514350"/>
            <a:ext cx="3401307" cy="4052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isultati immagini per linkedin infographics">
            <a:extLst>
              <a:ext uri="{FF2B5EF4-FFF2-40B4-BE49-F238E27FC236}">
                <a16:creationId xmlns:a16="http://schemas.microsoft.com/office/drawing/2014/main" id="{2CC45DB0-6738-4EAD-93AC-A1A0BD36DE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62" b="11366"/>
          <a:stretch/>
        </p:blipFill>
        <p:spPr bwMode="auto">
          <a:xfrm>
            <a:off x="4648200" y="742950"/>
            <a:ext cx="4235343" cy="38255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3">
            <a:extLst>
              <a:ext uri="{FF2B5EF4-FFF2-40B4-BE49-F238E27FC236}">
                <a16:creationId xmlns:a16="http://schemas.microsoft.com/office/drawing/2014/main" id="{43D5190A-1A87-4AD6-A238-6ABD51BBD36D}"/>
              </a:ext>
            </a:extLst>
          </p:cNvPr>
          <p:cNvSpPr/>
          <p:nvPr/>
        </p:nvSpPr>
        <p:spPr>
          <a:xfrm>
            <a:off x="3820099" y="260922"/>
            <a:ext cx="126473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100" b="1" dirty="0">
                <a:solidFill>
                  <a:prstClr val="black"/>
                </a:solidFill>
                <a:latin typeface="Montserrat" panose="00000800000000000000" pitchFamily="50" charset="0"/>
                <a:ea typeface="Roboto Cn" pitchFamily="2" charset="0"/>
                <a:cs typeface="DIN Pro Cond Light" panose="020B0506020101010102" pitchFamily="34" charset="0"/>
              </a:rPr>
              <a:t>LINKEDIN</a:t>
            </a:r>
          </a:p>
        </p:txBody>
      </p:sp>
    </p:spTree>
    <p:extLst>
      <p:ext uri="{BB962C8B-B14F-4D97-AF65-F5344CB8AC3E}">
        <p14:creationId xmlns:p14="http://schemas.microsoft.com/office/powerpoint/2010/main" val="4207202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785ADA05-DB88-4744-8FCC-5ABAC3D5B79B}"/>
              </a:ext>
            </a:extLst>
          </p:cNvPr>
          <p:cNvSpPr/>
          <p:nvPr/>
        </p:nvSpPr>
        <p:spPr>
          <a:xfrm>
            <a:off x="3690365" y="194821"/>
            <a:ext cx="394183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100" b="1" dirty="0">
                <a:solidFill>
                  <a:prstClr val="black"/>
                </a:solidFill>
                <a:latin typeface="Arial" panose="020B0604020202020204" pitchFamily="34" charset="0"/>
                <a:ea typeface="Roboto Cn" pitchFamily="2" charset="0"/>
              </a:rPr>
              <a:t>TIPS </a:t>
            </a:r>
            <a:r>
              <a:rPr lang="it-IT" sz="2100" b="1" dirty="0">
                <a:solidFill>
                  <a:prstClr val="black"/>
                </a:solidFill>
                <a:latin typeface="Arial" panose="020B0604020202020204" pitchFamily="34" charset="0"/>
                <a:ea typeface="Roboto Cn" pitchFamily="2" charset="0"/>
              </a:rPr>
              <a:t>LINKEDIN</a:t>
            </a:r>
          </a:p>
        </p:txBody>
      </p:sp>
      <p:sp>
        <p:nvSpPr>
          <p:cNvPr id="6" name="Rettangolo 6">
            <a:extLst>
              <a:ext uri="{FF2B5EF4-FFF2-40B4-BE49-F238E27FC236}">
                <a16:creationId xmlns:a16="http://schemas.microsoft.com/office/drawing/2014/main" id="{FFB5B727-5D1B-4D7A-95A7-5C54E6959AA1}"/>
              </a:ext>
            </a:extLst>
          </p:cNvPr>
          <p:cNvSpPr/>
          <p:nvPr/>
        </p:nvSpPr>
        <p:spPr>
          <a:xfrm>
            <a:off x="1511778" y="194823"/>
            <a:ext cx="2977739" cy="4753858"/>
          </a:xfrm>
          <a:prstGeom prst="rect">
            <a:avLst/>
          </a:prstGeom>
          <a:solidFill>
            <a:sysClr val="window" lastClr="FFFFFF">
              <a:lumMod val="85000"/>
              <a:alpha val="7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48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200" kern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7" name="Parallelogramma 9">
            <a:extLst>
              <a:ext uri="{FF2B5EF4-FFF2-40B4-BE49-F238E27FC236}">
                <a16:creationId xmlns:a16="http://schemas.microsoft.com/office/drawing/2014/main" id="{AF8A3272-96D1-4F3F-BAA3-32CCC6D7CF80}"/>
              </a:ext>
            </a:extLst>
          </p:cNvPr>
          <p:cNvSpPr/>
          <p:nvPr/>
        </p:nvSpPr>
        <p:spPr>
          <a:xfrm>
            <a:off x="1346914" y="1021804"/>
            <a:ext cx="2896940" cy="587948"/>
          </a:xfrm>
          <a:prstGeom prst="parallelogram">
            <a:avLst>
              <a:gd name="adj" fmla="val 16870"/>
            </a:avLst>
          </a:prstGeom>
          <a:solidFill>
            <a:sysClr val="window" lastClr="FFFFFF">
              <a:lumMod val="50000"/>
              <a:alpha val="7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685748" fontAlgn="auto">
              <a:defRPr/>
            </a:pPr>
            <a:endParaRPr lang="it-IT" sz="12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10">
            <a:extLst>
              <a:ext uri="{FF2B5EF4-FFF2-40B4-BE49-F238E27FC236}">
                <a16:creationId xmlns:a16="http://schemas.microsoft.com/office/drawing/2014/main" id="{955479DD-B1EC-4C86-B886-24045EDFC627}"/>
              </a:ext>
            </a:extLst>
          </p:cNvPr>
          <p:cNvSpPr/>
          <p:nvPr/>
        </p:nvSpPr>
        <p:spPr>
          <a:xfrm>
            <a:off x="1559752" y="1077358"/>
            <a:ext cx="2496067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257156" fontAlgn="auto">
              <a:spcBef>
                <a:spcPct val="0"/>
              </a:spcBef>
              <a:buClrTx/>
              <a:defRPr/>
            </a:pPr>
            <a:r>
              <a:rPr lang="ro-RO" altLang="it-IT" sz="1200" b="1" kern="0" dirty="0">
                <a:solidFill>
                  <a:prstClr val="white"/>
                </a:solidFill>
                <a:latin typeface="Arial" panose="020B0604020202020204" pitchFamily="34" charset="0"/>
                <a:ea typeface="Roboto Cn" pitchFamily="2" charset="0"/>
                <a:cs typeface="Arial" panose="020B0604020202020204" pitchFamily="34" charset="0"/>
              </a:rPr>
              <a:t>COMPLETEAZĂ INFORMAȚIILE DIN PROFIL</a:t>
            </a:r>
            <a:endParaRPr lang="it-IT" altLang="it-IT" sz="1200" b="1" kern="0" dirty="0">
              <a:solidFill>
                <a:prstClr val="white"/>
              </a:solidFill>
              <a:latin typeface="Arial" panose="020B0604020202020204" pitchFamily="34" charset="0"/>
              <a:ea typeface="Roboto Cn" pitchFamily="2" charset="0"/>
              <a:cs typeface="Arial" panose="020B0604020202020204" pitchFamily="34" charset="0"/>
            </a:endParaRPr>
          </a:p>
        </p:txBody>
      </p:sp>
      <p:sp>
        <p:nvSpPr>
          <p:cNvPr id="9" name="Parallelogramma 13">
            <a:extLst>
              <a:ext uri="{FF2B5EF4-FFF2-40B4-BE49-F238E27FC236}">
                <a16:creationId xmlns:a16="http://schemas.microsoft.com/office/drawing/2014/main" id="{A73EA7E4-1AC1-43DA-885C-96C9D2A9C882}"/>
              </a:ext>
            </a:extLst>
          </p:cNvPr>
          <p:cNvSpPr/>
          <p:nvPr/>
        </p:nvSpPr>
        <p:spPr>
          <a:xfrm>
            <a:off x="1342882" y="1658590"/>
            <a:ext cx="2900972" cy="587948"/>
          </a:xfrm>
          <a:prstGeom prst="parallelogram">
            <a:avLst>
              <a:gd name="adj" fmla="val 16870"/>
            </a:avLst>
          </a:prstGeom>
          <a:solidFill>
            <a:sysClr val="window" lastClr="FFFFFF">
              <a:lumMod val="50000"/>
              <a:alpha val="7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685748" fontAlgn="auto">
              <a:defRPr/>
            </a:pPr>
            <a:endParaRPr lang="it-IT" sz="12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tangolo 14">
            <a:extLst>
              <a:ext uri="{FF2B5EF4-FFF2-40B4-BE49-F238E27FC236}">
                <a16:creationId xmlns:a16="http://schemas.microsoft.com/office/drawing/2014/main" id="{8929B2CC-EF08-4052-852B-0362933B8A60}"/>
              </a:ext>
            </a:extLst>
          </p:cNvPr>
          <p:cNvSpPr/>
          <p:nvPr/>
        </p:nvSpPr>
        <p:spPr>
          <a:xfrm>
            <a:off x="1559752" y="1714144"/>
            <a:ext cx="2739205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257156" fontAlgn="auto">
              <a:spcBef>
                <a:spcPct val="0"/>
              </a:spcBef>
              <a:buClrTx/>
              <a:defRPr/>
            </a:pPr>
            <a:r>
              <a:rPr lang="ro-RO" altLang="it-IT" sz="1200" b="1" kern="0" dirty="0">
                <a:solidFill>
                  <a:prstClr val="white"/>
                </a:solidFill>
                <a:latin typeface="Arial" panose="020B0604020202020204" pitchFamily="34" charset="0"/>
                <a:ea typeface="Roboto Cn" pitchFamily="2" charset="0"/>
                <a:cs typeface="Arial" panose="020B0604020202020204" pitchFamily="34" charset="0"/>
              </a:rPr>
              <a:t>FOLOSEȘTE CUVINTE CHEIE ÎN REZUMATUL DE CARIERĂ</a:t>
            </a:r>
            <a:endParaRPr lang="it-IT" altLang="it-IT" sz="1200" b="1" kern="0" dirty="0">
              <a:solidFill>
                <a:prstClr val="white"/>
              </a:solidFill>
              <a:latin typeface="Arial" panose="020B0604020202020204" pitchFamily="34" charset="0"/>
              <a:ea typeface="Roboto Cn" pitchFamily="2" charset="0"/>
              <a:cs typeface="Arial" panose="020B0604020202020204" pitchFamily="34" charset="0"/>
            </a:endParaRPr>
          </a:p>
        </p:txBody>
      </p:sp>
      <p:sp>
        <p:nvSpPr>
          <p:cNvPr id="11" name="Parallelogramma 15">
            <a:extLst>
              <a:ext uri="{FF2B5EF4-FFF2-40B4-BE49-F238E27FC236}">
                <a16:creationId xmlns:a16="http://schemas.microsoft.com/office/drawing/2014/main" id="{453EAC8F-EB31-45B5-A905-CCE6AF302068}"/>
              </a:ext>
            </a:extLst>
          </p:cNvPr>
          <p:cNvSpPr/>
          <p:nvPr/>
        </p:nvSpPr>
        <p:spPr>
          <a:xfrm>
            <a:off x="1346914" y="397474"/>
            <a:ext cx="2896940" cy="587948"/>
          </a:xfrm>
          <a:prstGeom prst="parallelogram">
            <a:avLst>
              <a:gd name="adj" fmla="val 16870"/>
            </a:avLst>
          </a:prstGeom>
          <a:solidFill>
            <a:sysClr val="window" lastClr="FFFFFF">
              <a:lumMod val="50000"/>
              <a:alpha val="7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685748" fontAlgn="auto">
              <a:defRPr/>
            </a:pPr>
            <a:endParaRPr lang="it-IT" sz="1200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16">
            <a:extLst>
              <a:ext uri="{FF2B5EF4-FFF2-40B4-BE49-F238E27FC236}">
                <a16:creationId xmlns:a16="http://schemas.microsoft.com/office/drawing/2014/main" id="{F3AD55E6-2586-44C0-A2CC-B17CD9099316}"/>
              </a:ext>
            </a:extLst>
          </p:cNvPr>
          <p:cNvSpPr/>
          <p:nvPr/>
        </p:nvSpPr>
        <p:spPr>
          <a:xfrm>
            <a:off x="1559752" y="486537"/>
            <a:ext cx="2496067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257156" fontAlgn="auto">
              <a:spcBef>
                <a:spcPct val="0"/>
              </a:spcBef>
              <a:buClrTx/>
              <a:defRPr/>
            </a:pPr>
            <a:r>
              <a:rPr lang="ro-RO" altLang="it-IT" sz="1200" b="1" kern="0" dirty="0">
                <a:solidFill>
                  <a:prstClr val="white"/>
                </a:solidFill>
                <a:latin typeface="Arial" panose="020B0604020202020204" pitchFamily="34" charset="0"/>
                <a:ea typeface="Roboto Cn" pitchFamily="2" charset="0"/>
                <a:cs typeface="Arial" panose="020B0604020202020204" pitchFamily="34" charset="0"/>
              </a:rPr>
              <a:t>PERSONALIZEAZĂ-ȚI TITLUL JOBULUI</a:t>
            </a:r>
            <a:endParaRPr lang="it-IT" altLang="it-IT" sz="1200" b="1" kern="0" dirty="0">
              <a:solidFill>
                <a:prstClr val="white"/>
              </a:solidFill>
              <a:latin typeface="Arial" panose="020B0604020202020204" pitchFamily="34" charset="0"/>
              <a:ea typeface="Roboto Cn" pitchFamily="2" charset="0"/>
              <a:cs typeface="Arial" panose="020B0604020202020204" pitchFamily="34" charset="0"/>
            </a:endParaRPr>
          </a:p>
        </p:txBody>
      </p:sp>
      <p:sp>
        <p:nvSpPr>
          <p:cNvPr id="13" name="Parallelogramma 17">
            <a:extLst>
              <a:ext uri="{FF2B5EF4-FFF2-40B4-BE49-F238E27FC236}">
                <a16:creationId xmlns:a16="http://schemas.microsoft.com/office/drawing/2014/main" id="{BD6782DE-A91E-4DB2-9BB6-BE828B94E794}"/>
              </a:ext>
            </a:extLst>
          </p:cNvPr>
          <p:cNvSpPr/>
          <p:nvPr/>
        </p:nvSpPr>
        <p:spPr>
          <a:xfrm>
            <a:off x="1342886" y="2298619"/>
            <a:ext cx="2900971" cy="587948"/>
          </a:xfrm>
          <a:prstGeom prst="parallelogram">
            <a:avLst>
              <a:gd name="adj" fmla="val 16870"/>
            </a:avLst>
          </a:prstGeom>
          <a:solidFill>
            <a:sysClr val="window" lastClr="FFFFFF">
              <a:lumMod val="50000"/>
              <a:alpha val="7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685748" fontAlgn="auto">
              <a:defRPr/>
            </a:pPr>
            <a:endParaRPr lang="it-IT" sz="12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tangolo 18">
            <a:extLst>
              <a:ext uri="{FF2B5EF4-FFF2-40B4-BE49-F238E27FC236}">
                <a16:creationId xmlns:a16="http://schemas.microsoft.com/office/drawing/2014/main" id="{8AF8E138-7470-4C26-A358-1B0EEB9E24F2}"/>
              </a:ext>
            </a:extLst>
          </p:cNvPr>
          <p:cNvSpPr/>
          <p:nvPr/>
        </p:nvSpPr>
        <p:spPr>
          <a:xfrm>
            <a:off x="1428757" y="2331051"/>
            <a:ext cx="2739205" cy="611706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257156" fontAlgn="auto">
              <a:spcBef>
                <a:spcPct val="0"/>
              </a:spcBef>
              <a:buClrTx/>
              <a:defRPr/>
            </a:pPr>
            <a:r>
              <a:rPr lang="ro-RO" altLang="it-IT" sz="1125" b="1" kern="0" dirty="0">
                <a:solidFill>
                  <a:prstClr val="white"/>
                </a:solidFill>
                <a:latin typeface="Arial" panose="020B0604020202020204" pitchFamily="34" charset="0"/>
                <a:ea typeface="Roboto Cn" pitchFamily="2" charset="0"/>
                <a:cs typeface="Arial" panose="020B0604020202020204" pitchFamily="34" charset="0"/>
              </a:rPr>
              <a:t>AI GRIJĂ LA IMAGINILE FOLOSITE (FOTO PROFIL ȘI FOTO BACKGROUND)</a:t>
            </a:r>
            <a:endParaRPr lang="it-IT" altLang="it-IT" sz="1125" b="1" kern="0" dirty="0">
              <a:solidFill>
                <a:prstClr val="white"/>
              </a:solidFill>
              <a:latin typeface="Arial" panose="020B0604020202020204" pitchFamily="34" charset="0"/>
              <a:ea typeface="Roboto Cn" pitchFamily="2" charset="0"/>
              <a:cs typeface="Arial" panose="020B0604020202020204" pitchFamily="34" charset="0"/>
            </a:endParaRPr>
          </a:p>
        </p:txBody>
      </p:sp>
      <p:sp>
        <p:nvSpPr>
          <p:cNvPr id="15" name="Parallelogramma 19">
            <a:extLst>
              <a:ext uri="{FF2B5EF4-FFF2-40B4-BE49-F238E27FC236}">
                <a16:creationId xmlns:a16="http://schemas.microsoft.com/office/drawing/2014/main" id="{96656A7F-484D-4A04-9BC4-56661A87BFE3}"/>
              </a:ext>
            </a:extLst>
          </p:cNvPr>
          <p:cNvSpPr/>
          <p:nvPr/>
        </p:nvSpPr>
        <p:spPr>
          <a:xfrm>
            <a:off x="1310084" y="2941465"/>
            <a:ext cx="2900971" cy="587948"/>
          </a:xfrm>
          <a:prstGeom prst="parallelogram">
            <a:avLst>
              <a:gd name="adj" fmla="val 16870"/>
            </a:avLst>
          </a:prstGeom>
          <a:solidFill>
            <a:sysClr val="window" lastClr="FFFFFF">
              <a:lumMod val="50000"/>
              <a:alpha val="7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685748" fontAlgn="auto">
              <a:defRPr/>
            </a:pPr>
            <a:endParaRPr lang="it-IT" sz="12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tangolo 20">
            <a:extLst>
              <a:ext uri="{FF2B5EF4-FFF2-40B4-BE49-F238E27FC236}">
                <a16:creationId xmlns:a16="http://schemas.microsoft.com/office/drawing/2014/main" id="{DD135171-E026-43A7-9622-E3BE4A8CB98E}"/>
              </a:ext>
            </a:extLst>
          </p:cNvPr>
          <p:cNvSpPr/>
          <p:nvPr/>
        </p:nvSpPr>
        <p:spPr>
          <a:xfrm>
            <a:off x="1559752" y="3069206"/>
            <a:ext cx="2739205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257156" fontAlgn="auto">
              <a:spcBef>
                <a:spcPct val="0"/>
              </a:spcBef>
              <a:buClrTx/>
              <a:defRPr/>
            </a:pPr>
            <a:r>
              <a:rPr lang="ro-RO" altLang="it-IT" sz="1200" b="1" kern="0" dirty="0">
                <a:solidFill>
                  <a:prstClr val="white"/>
                </a:solidFill>
                <a:latin typeface="Arial" panose="020B0604020202020204" pitchFamily="34" charset="0"/>
                <a:ea typeface="Roboto Cn" pitchFamily="2" charset="0"/>
                <a:cs typeface="Arial" panose="020B0604020202020204" pitchFamily="34" charset="0"/>
              </a:rPr>
              <a:t>ÎNSCRIE-TE ÎN GRUPURI</a:t>
            </a:r>
            <a:endParaRPr lang="it-IT" altLang="it-IT" sz="1200" b="1" kern="0" dirty="0">
              <a:solidFill>
                <a:prstClr val="white"/>
              </a:solidFill>
              <a:latin typeface="Arial" panose="020B0604020202020204" pitchFamily="34" charset="0"/>
              <a:ea typeface="Roboto Cn" pitchFamily="2" charset="0"/>
              <a:cs typeface="Arial" panose="020B0604020202020204" pitchFamily="34" charset="0"/>
            </a:endParaRPr>
          </a:p>
        </p:txBody>
      </p:sp>
      <p:sp>
        <p:nvSpPr>
          <p:cNvPr id="17" name="Parallelogramma 21">
            <a:extLst>
              <a:ext uri="{FF2B5EF4-FFF2-40B4-BE49-F238E27FC236}">
                <a16:creationId xmlns:a16="http://schemas.microsoft.com/office/drawing/2014/main" id="{CFCCE5DB-1548-4A14-A894-8FE1FC7F84EE}"/>
              </a:ext>
            </a:extLst>
          </p:cNvPr>
          <p:cNvSpPr/>
          <p:nvPr/>
        </p:nvSpPr>
        <p:spPr>
          <a:xfrm>
            <a:off x="1310084" y="3568405"/>
            <a:ext cx="2900971" cy="587948"/>
          </a:xfrm>
          <a:prstGeom prst="parallelogram">
            <a:avLst>
              <a:gd name="adj" fmla="val 16870"/>
            </a:avLst>
          </a:prstGeom>
          <a:solidFill>
            <a:sysClr val="window" lastClr="FFFFFF">
              <a:lumMod val="50000"/>
              <a:alpha val="7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685748" fontAlgn="auto">
              <a:defRPr/>
            </a:pPr>
            <a:endParaRPr lang="it-IT" sz="12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tangolo 22">
            <a:extLst>
              <a:ext uri="{FF2B5EF4-FFF2-40B4-BE49-F238E27FC236}">
                <a16:creationId xmlns:a16="http://schemas.microsoft.com/office/drawing/2014/main" id="{3FB734F6-3DBE-48C2-9E36-34080707950E}"/>
              </a:ext>
            </a:extLst>
          </p:cNvPr>
          <p:cNvSpPr/>
          <p:nvPr/>
        </p:nvSpPr>
        <p:spPr>
          <a:xfrm>
            <a:off x="1397934" y="3648020"/>
            <a:ext cx="2739205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257156" fontAlgn="auto">
              <a:spcBef>
                <a:spcPct val="0"/>
              </a:spcBef>
              <a:buClrTx/>
              <a:defRPr/>
            </a:pPr>
            <a:r>
              <a:rPr lang="ro-RO" altLang="it-IT" sz="1200" b="1" kern="0" dirty="0">
                <a:solidFill>
                  <a:prstClr val="white"/>
                </a:solidFill>
                <a:latin typeface="Arial" panose="020B0604020202020204" pitchFamily="34" charset="0"/>
                <a:ea typeface="Roboto Cn" pitchFamily="2" charset="0"/>
                <a:cs typeface="Arial" panose="020B0604020202020204" pitchFamily="34" charset="0"/>
              </a:rPr>
              <a:t>URMĂREȘTE PAGINILE DE COMPANIE</a:t>
            </a:r>
            <a:endParaRPr lang="it-IT" altLang="it-IT" sz="1200" b="1" kern="0" dirty="0">
              <a:solidFill>
                <a:prstClr val="white"/>
              </a:solidFill>
              <a:latin typeface="Arial" panose="020B0604020202020204" pitchFamily="34" charset="0"/>
              <a:ea typeface="Roboto Cn" pitchFamily="2" charset="0"/>
              <a:cs typeface="Arial" panose="020B0604020202020204" pitchFamily="34" charset="0"/>
            </a:endParaRPr>
          </a:p>
        </p:txBody>
      </p:sp>
      <p:sp>
        <p:nvSpPr>
          <p:cNvPr id="19" name="Parallelogramma 23">
            <a:extLst>
              <a:ext uri="{FF2B5EF4-FFF2-40B4-BE49-F238E27FC236}">
                <a16:creationId xmlns:a16="http://schemas.microsoft.com/office/drawing/2014/main" id="{49A8CA68-9375-4BB5-867E-F6F978E28BA1}"/>
              </a:ext>
            </a:extLst>
          </p:cNvPr>
          <p:cNvSpPr/>
          <p:nvPr/>
        </p:nvSpPr>
        <p:spPr>
          <a:xfrm>
            <a:off x="1310085" y="4208257"/>
            <a:ext cx="2933771" cy="587948"/>
          </a:xfrm>
          <a:prstGeom prst="parallelogram">
            <a:avLst>
              <a:gd name="adj" fmla="val 16870"/>
            </a:avLst>
          </a:prstGeom>
          <a:solidFill>
            <a:sysClr val="window" lastClr="FFFFFF">
              <a:lumMod val="50000"/>
              <a:alpha val="7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 defTabSz="685748" fontAlgn="auto">
              <a:defRPr/>
            </a:pPr>
            <a:endParaRPr lang="it-IT" sz="1200" ker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tangolo 24">
            <a:extLst>
              <a:ext uri="{FF2B5EF4-FFF2-40B4-BE49-F238E27FC236}">
                <a16:creationId xmlns:a16="http://schemas.microsoft.com/office/drawing/2014/main" id="{4A1BA91D-9871-41B4-BAC4-3E670827E695}"/>
              </a:ext>
            </a:extLst>
          </p:cNvPr>
          <p:cNvSpPr/>
          <p:nvPr/>
        </p:nvSpPr>
        <p:spPr>
          <a:xfrm>
            <a:off x="1559752" y="4191619"/>
            <a:ext cx="2557619" cy="611706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257156" fontAlgn="auto">
              <a:spcBef>
                <a:spcPct val="0"/>
              </a:spcBef>
              <a:buClrTx/>
              <a:defRPr/>
            </a:pPr>
            <a:r>
              <a:rPr lang="ro-RO" altLang="it-IT" sz="1125" b="1" kern="0" dirty="0">
                <a:solidFill>
                  <a:prstClr val="white"/>
                </a:solidFill>
                <a:latin typeface="Arial" panose="020B0604020202020204" pitchFamily="34" charset="0"/>
                <a:ea typeface="Roboto Cn" pitchFamily="2" charset="0"/>
                <a:cs typeface="Arial" panose="020B0604020202020204" pitchFamily="34" charset="0"/>
              </a:rPr>
              <a:t>CANDIDEAZĂ PENTRU POZIȚIILE CARE TE INTERESEAZĂ DIRECT CU PROFILUL DE LINKEDIN</a:t>
            </a:r>
            <a:endParaRPr lang="it-IT" altLang="it-IT" sz="1125" b="1" kern="0" dirty="0">
              <a:solidFill>
                <a:prstClr val="white"/>
              </a:solidFill>
              <a:latin typeface="Arial" panose="020B0604020202020204" pitchFamily="34" charset="0"/>
              <a:ea typeface="Roboto Cn" pitchFamily="2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2A2F26-E3B0-4AD9-B649-933CA6173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9284" y="1504950"/>
            <a:ext cx="4571999" cy="24645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81981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E3D4A0-D548-440C-8BE2-0E1A6F081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"/>
            <a:ext cx="68580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5564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>
            <a:extLst>
              <a:ext uri="{FF2B5EF4-FFF2-40B4-BE49-F238E27FC236}">
                <a16:creationId xmlns:a16="http://schemas.microsoft.com/office/drawing/2014/main" id="{2D0D615B-9D5C-442F-A717-E2DC0C213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9729" y="1714336"/>
            <a:ext cx="1728565" cy="61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6263" indent="-2730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5663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462088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192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3764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336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2908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3429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altLang="it-IT" sz="1688" b="1" dirty="0">
                <a:solidFill>
                  <a:prstClr val="white"/>
                </a:solidFill>
              </a:rPr>
              <a:t>PERSONAL</a:t>
            </a:r>
            <a:r>
              <a:rPr lang="it-IT" altLang="it-IT" sz="1350" b="1" dirty="0">
                <a:solidFill>
                  <a:srgbClr val="92D050"/>
                </a:solidFill>
              </a:rPr>
              <a:t> </a:t>
            </a:r>
            <a:r>
              <a:rPr lang="it-IT" altLang="it-IT" sz="1688" b="1" dirty="0">
                <a:solidFill>
                  <a:prstClr val="white"/>
                </a:solidFill>
              </a:rPr>
              <a:t>BRANDING</a:t>
            </a:r>
            <a:endParaRPr lang="it-IT" altLang="it-IT" sz="1519" b="1" dirty="0">
              <a:solidFill>
                <a:prstClr val="white"/>
              </a:solidFill>
            </a:endParaRPr>
          </a:p>
        </p:txBody>
      </p:sp>
      <p:sp>
        <p:nvSpPr>
          <p:cNvPr id="5" name="Rettangolo 5">
            <a:extLst>
              <a:ext uri="{FF2B5EF4-FFF2-40B4-BE49-F238E27FC236}">
                <a16:creationId xmlns:a16="http://schemas.microsoft.com/office/drawing/2014/main" id="{0D35C8CE-5205-4B2B-9B06-939DB96E6238}"/>
              </a:ext>
            </a:extLst>
          </p:cNvPr>
          <p:cNvSpPr/>
          <p:nvPr/>
        </p:nvSpPr>
        <p:spPr>
          <a:xfrm>
            <a:off x="1938682" y="277447"/>
            <a:ext cx="394183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100" b="1" dirty="0">
                <a:solidFill>
                  <a:prstClr val="black"/>
                </a:solidFill>
                <a:latin typeface="Arial" panose="020B0604020202020204" pitchFamily="34" charset="0"/>
                <a:ea typeface="Roboto Cn" pitchFamily="2" charset="0"/>
              </a:rPr>
              <a:t>BRAND PERSONAL</a:t>
            </a:r>
            <a:endParaRPr lang="it-IT" sz="2100" b="1" dirty="0">
              <a:solidFill>
                <a:prstClr val="black"/>
              </a:solidFill>
              <a:latin typeface="Arial" panose="020B0604020202020204" pitchFamily="34" charset="0"/>
              <a:ea typeface="Roboto C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08E7CE-A268-41D8-A69B-177B45703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420" y="1352741"/>
            <a:ext cx="5013319" cy="32335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069039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edia1">
            <a:hlinkClick r:id="" action="ppaction://media"/>
            <a:extLst>
              <a:ext uri="{FF2B5EF4-FFF2-40B4-BE49-F238E27FC236}">
                <a16:creationId xmlns:a16="http://schemas.microsoft.com/office/drawing/2014/main" id="{62F21345-081E-4639-9CB7-86DED368C38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666750"/>
            <a:ext cx="6231467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1718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9">
            <a:extLst>
              <a:ext uri="{FF2B5EF4-FFF2-40B4-BE49-F238E27FC236}">
                <a16:creationId xmlns:a16="http://schemas.microsoft.com/office/drawing/2014/main" id="{4CC48C77-8E26-46EF-8641-A58C99C27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2281" y="952538"/>
            <a:ext cx="53761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3429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o-RO" altLang="it-IT" sz="1800" b="1" dirty="0">
                <a:solidFill>
                  <a:srgbClr val="00B0F0"/>
                </a:solidFill>
                <a:latin typeface="Arial" panose="020B0604020202020204" pitchFamily="34" charset="0"/>
                <a:ea typeface="Roboto Cn" pitchFamily="2" charset="0"/>
              </a:rPr>
              <a:t>APLICĂ STRATEGIILE DE MARKETING </a:t>
            </a:r>
            <a:endParaRPr lang="it-IT" altLang="it-IT" sz="1800" b="1" dirty="0">
              <a:solidFill>
                <a:srgbClr val="00B0F0"/>
              </a:solidFill>
              <a:latin typeface="Arial" panose="020B0604020202020204" pitchFamily="34" charset="0"/>
              <a:ea typeface="Roboto Cn" pitchFamily="2" charset="0"/>
            </a:endParaRPr>
          </a:p>
        </p:txBody>
      </p:sp>
      <p:sp>
        <p:nvSpPr>
          <p:cNvPr id="5" name="Rettangolo 1">
            <a:extLst>
              <a:ext uri="{FF2B5EF4-FFF2-40B4-BE49-F238E27FC236}">
                <a16:creationId xmlns:a16="http://schemas.microsoft.com/office/drawing/2014/main" id="{36EE6637-31AB-4BB8-8A8B-A07B731EA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2279" y="1979557"/>
            <a:ext cx="105568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3429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altLang="it-IT" sz="1200" b="1" dirty="0">
                <a:solidFill>
                  <a:srgbClr val="7030A0"/>
                </a:solidFill>
                <a:ea typeface="Roboto Cn" pitchFamily="2" charset="0"/>
              </a:rPr>
              <a:t>PROD</a:t>
            </a:r>
            <a:r>
              <a:rPr lang="ro-RO" altLang="it-IT" sz="1200" b="1" dirty="0">
                <a:solidFill>
                  <a:srgbClr val="7030A0"/>
                </a:solidFill>
                <a:ea typeface="Roboto Cn" pitchFamily="2" charset="0"/>
              </a:rPr>
              <a:t>USUL</a:t>
            </a:r>
            <a:endParaRPr lang="it-IT" altLang="it-IT" sz="1200" dirty="0">
              <a:solidFill>
                <a:srgbClr val="7030A0"/>
              </a:solidFill>
              <a:ea typeface="Roboto Cn" pitchFamily="2" charset="0"/>
            </a:endParaRPr>
          </a:p>
          <a:p>
            <a:pPr algn="r" defTabSz="3429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o-RO" altLang="it-IT" sz="1200" dirty="0">
                <a:solidFill>
                  <a:prstClr val="black"/>
                </a:solidFill>
                <a:ea typeface="Roboto Cn" pitchFamily="2" charset="0"/>
              </a:rPr>
              <a:t>Ce oferi</a:t>
            </a:r>
            <a:endParaRPr lang="it-IT" altLang="it-IT" sz="1200" dirty="0">
              <a:solidFill>
                <a:prstClr val="black"/>
              </a:solidFill>
              <a:ea typeface="Roboto Cn" pitchFamily="2" charset="0"/>
            </a:endParaRPr>
          </a:p>
        </p:txBody>
      </p:sp>
      <p:sp>
        <p:nvSpPr>
          <p:cNvPr id="6" name="Rettangolo 2">
            <a:extLst>
              <a:ext uri="{FF2B5EF4-FFF2-40B4-BE49-F238E27FC236}">
                <a16:creationId xmlns:a16="http://schemas.microsoft.com/office/drawing/2014/main" id="{5D15F3E9-30A0-485C-BE9A-C54EB7F48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4596" y="1957162"/>
            <a:ext cx="187260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altLang="it-IT" sz="1200" b="1" dirty="0">
                <a:solidFill>
                  <a:srgbClr val="FA8208"/>
                </a:solidFill>
                <a:ea typeface="Roboto Cn" pitchFamily="2" charset="0"/>
              </a:rPr>
              <a:t>PRE</a:t>
            </a:r>
            <a:r>
              <a:rPr lang="ro-RO" altLang="it-IT" sz="1200" b="1" dirty="0">
                <a:solidFill>
                  <a:srgbClr val="FA8208"/>
                </a:solidFill>
                <a:ea typeface="Roboto Cn" pitchFamily="2" charset="0"/>
              </a:rPr>
              <a:t>Ț</a:t>
            </a:r>
            <a:endParaRPr lang="it-IT" altLang="it-IT" sz="1200" dirty="0">
              <a:solidFill>
                <a:srgbClr val="FA8208"/>
              </a:solidFill>
              <a:ea typeface="Roboto Cn" pitchFamily="2" charset="0"/>
            </a:endParaRPr>
          </a:p>
          <a:p>
            <a:pPr defTabSz="3429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o-RO" altLang="it-IT" sz="1200" dirty="0">
                <a:solidFill>
                  <a:prstClr val="black"/>
                </a:solidFill>
                <a:ea typeface="Roboto Cn" pitchFamily="2" charset="0"/>
              </a:rPr>
              <a:t>Raportul calitate/preț</a:t>
            </a:r>
            <a:endParaRPr lang="it-IT" altLang="it-IT" sz="1200" dirty="0">
              <a:solidFill>
                <a:prstClr val="black"/>
              </a:solidFill>
              <a:ea typeface="Roboto Cn" pitchFamily="2" charset="0"/>
            </a:endParaRPr>
          </a:p>
        </p:txBody>
      </p:sp>
      <p:sp>
        <p:nvSpPr>
          <p:cNvPr id="7" name="Rettangolo 3">
            <a:extLst>
              <a:ext uri="{FF2B5EF4-FFF2-40B4-BE49-F238E27FC236}">
                <a16:creationId xmlns:a16="http://schemas.microsoft.com/office/drawing/2014/main" id="{FF8F2129-EE22-47F2-A1DF-03DA3869D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1" y="3137698"/>
            <a:ext cx="128156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3429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altLang="it-IT" sz="1200" b="1" dirty="0">
                <a:solidFill>
                  <a:srgbClr val="00B050"/>
                </a:solidFill>
                <a:ea typeface="Roboto Cn" pitchFamily="2" charset="0"/>
              </a:rPr>
              <a:t>PROMO</a:t>
            </a:r>
            <a:r>
              <a:rPr lang="ro-RO" altLang="it-IT" sz="1200" b="1" dirty="0">
                <a:solidFill>
                  <a:srgbClr val="00B050"/>
                </a:solidFill>
                <a:ea typeface="Roboto Cn" pitchFamily="2" charset="0"/>
              </a:rPr>
              <a:t>VARE</a:t>
            </a:r>
            <a:endParaRPr lang="it-IT" altLang="it-IT" sz="1200" dirty="0">
              <a:solidFill>
                <a:srgbClr val="00B050"/>
              </a:solidFill>
              <a:ea typeface="Roboto Cn" pitchFamily="2" charset="0"/>
            </a:endParaRPr>
          </a:p>
          <a:p>
            <a:pPr algn="r" defTabSz="3429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o-RO" altLang="it-IT" sz="1200" dirty="0">
                <a:solidFill>
                  <a:prstClr val="black"/>
                </a:solidFill>
                <a:ea typeface="Roboto Cn" pitchFamily="2" charset="0"/>
              </a:rPr>
              <a:t>Cum comunici</a:t>
            </a:r>
            <a:endParaRPr lang="it-IT" altLang="it-IT" sz="1200" dirty="0">
              <a:solidFill>
                <a:prstClr val="black"/>
              </a:solidFill>
              <a:ea typeface="Roboto Cn" pitchFamily="2" charset="0"/>
            </a:endParaRPr>
          </a:p>
        </p:txBody>
      </p:sp>
      <p:sp>
        <p:nvSpPr>
          <p:cNvPr id="8" name="Rettangolo 4">
            <a:extLst>
              <a:ext uri="{FF2B5EF4-FFF2-40B4-BE49-F238E27FC236}">
                <a16:creationId xmlns:a16="http://schemas.microsoft.com/office/drawing/2014/main" id="{EC05970E-EA35-44AA-8CC3-17603E3A3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3840" y="3137700"/>
            <a:ext cx="128707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it-IT" altLang="it-IT" sz="1200" b="1" dirty="0">
                <a:solidFill>
                  <a:srgbClr val="008080"/>
                </a:solidFill>
                <a:ea typeface="Roboto Cn" pitchFamily="2" charset="0"/>
              </a:rPr>
              <a:t>DISTRIBU</a:t>
            </a:r>
            <a:r>
              <a:rPr lang="ro-RO" altLang="it-IT" sz="1200" b="1" dirty="0">
                <a:solidFill>
                  <a:srgbClr val="008080"/>
                </a:solidFill>
                <a:ea typeface="Roboto Cn" pitchFamily="2" charset="0"/>
              </a:rPr>
              <a:t>ȚIE</a:t>
            </a:r>
            <a:endParaRPr lang="it-IT" altLang="it-IT" sz="1200" dirty="0">
              <a:solidFill>
                <a:srgbClr val="008080"/>
              </a:solidFill>
              <a:ea typeface="Roboto Cn" pitchFamily="2" charset="0"/>
            </a:endParaRPr>
          </a:p>
          <a:p>
            <a:pPr defTabSz="342900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o-RO" altLang="it-IT" sz="1200" dirty="0">
                <a:solidFill>
                  <a:prstClr val="black"/>
                </a:solidFill>
                <a:ea typeface="Roboto Cn" pitchFamily="2" charset="0"/>
              </a:rPr>
              <a:t>Prezența ta</a:t>
            </a:r>
            <a:endParaRPr lang="it-IT" altLang="it-IT" sz="1200" dirty="0">
              <a:solidFill>
                <a:prstClr val="black"/>
              </a:solidFill>
              <a:ea typeface="Roboto Cn" pitchFamily="2" charset="0"/>
            </a:endParaRPr>
          </a:p>
        </p:txBody>
      </p:sp>
      <p:pic>
        <p:nvPicPr>
          <p:cNvPr id="9" name="Picture 2" descr="Risultati immagini per MARKETING MIX">
            <a:extLst>
              <a:ext uri="{FF2B5EF4-FFF2-40B4-BE49-F238E27FC236}">
                <a16:creationId xmlns:a16="http://schemas.microsoft.com/office/drawing/2014/main" id="{FC21DC8A-B6C3-48BF-83B2-6DC50F8C4C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79"/>
          <a:stretch/>
        </p:blipFill>
        <p:spPr bwMode="auto">
          <a:xfrm>
            <a:off x="2830809" y="1664088"/>
            <a:ext cx="3482385" cy="267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8">
            <a:extLst>
              <a:ext uri="{FF2B5EF4-FFF2-40B4-BE49-F238E27FC236}">
                <a16:creationId xmlns:a16="http://schemas.microsoft.com/office/drawing/2014/main" id="{349B7A9D-9D99-443B-AB43-798B3D269967}"/>
              </a:ext>
            </a:extLst>
          </p:cNvPr>
          <p:cNvSpPr/>
          <p:nvPr/>
        </p:nvSpPr>
        <p:spPr>
          <a:xfrm>
            <a:off x="2136985" y="260922"/>
            <a:ext cx="394183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100" b="1" dirty="0">
                <a:solidFill>
                  <a:prstClr val="black"/>
                </a:solidFill>
                <a:latin typeface="Arial" panose="020B0604020202020204" pitchFamily="34" charset="0"/>
                <a:ea typeface="Roboto Cn" pitchFamily="2" charset="0"/>
              </a:rPr>
              <a:t>BRAND </a:t>
            </a:r>
            <a:r>
              <a:rPr lang="it-IT" sz="2100" b="1" dirty="0">
                <a:solidFill>
                  <a:prstClr val="black"/>
                </a:solidFill>
                <a:latin typeface="Arial" panose="020B0604020202020204" pitchFamily="34" charset="0"/>
                <a:ea typeface="Roboto Cn" pitchFamily="2" charset="0"/>
              </a:rPr>
              <a:t>PERSONAL</a:t>
            </a:r>
          </a:p>
        </p:txBody>
      </p:sp>
    </p:spTree>
    <p:extLst>
      <p:ext uri="{BB962C8B-B14F-4D97-AF65-F5344CB8AC3E}">
        <p14:creationId xmlns:p14="http://schemas.microsoft.com/office/powerpoint/2010/main" val="24740571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0">
            <a:extLst>
              <a:ext uri="{FF2B5EF4-FFF2-40B4-BE49-F238E27FC236}">
                <a16:creationId xmlns:a16="http://schemas.microsoft.com/office/drawing/2014/main" id="{8832EA8D-DC63-47D6-9640-55D7E5121208}"/>
              </a:ext>
            </a:extLst>
          </p:cNvPr>
          <p:cNvSpPr/>
          <p:nvPr/>
        </p:nvSpPr>
        <p:spPr>
          <a:xfrm>
            <a:off x="2046097" y="293972"/>
            <a:ext cx="394183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100" b="1" dirty="0">
                <a:solidFill>
                  <a:prstClr val="black"/>
                </a:solidFill>
                <a:latin typeface="Arial" panose="020B0604020202020204" pitchFamily="34" charset="0"/>
                <a:ea typeface="Roboto Cn" pitchFamily="2" charset="0"/>
              </a:rPr>
              <a:t>BRAND PERSONAL</a:t>
            </a:r>
            <a:endParaRPr lang="it-IT" sz="2100" b="1" dirty="0">
              <a:solidFill>
                <a:prstClr val="black"/>
              </a:solidFill>
              <a:latin typeface="Arial" panose="020B0604020202020204" pitchFamily="34" charset="0"/>
              <a:ea typeface="Roboto C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07BAF0-A53A-4DB7-9B11-46094A049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619" y="931220"/>
            <a:ext cx="6312665" cy="3918957"/>
          </a:xfrm>
          <a:prstGeom prst="rect">
            <a:avLst/>
          </a:prstGeom>
        </p:spPr>
      </p:pic>
      <p:sp>
        <p:nvSpPr>
          <p:cNvPr id="6" name="Arrow: Notched Right 5">
            <a:extLst>
              <a:ext uri="{FF2B5EF4-FFF2-40B4-BE49-F238E27FC236}">
                <a16:creationId xmlns:a16="http://schemas.microsoft.com/office/drawing/2014/main" id="{F5E33CBE-B5F4-4C6F-9A22-0BC4380D50F5}"/>
              </a:ext>
            </a:extLst>
          </p:cNvPr>
          <p:cNvSpPr/>
          <p:nvPr/>
        </p:nvSpPr>
        <p:spPr>
          <a:xfrm>
            <a:off x="2431974" y="851053"/>
            <a:ext cx="1206347" cy="537073"/>
          </a:xfrm>
          <a:prstGeom prst="notchedRightArrow">
            <a:avLst/>
          </a:prstGeom>
          <a:solidFill>
            <a:srgbClr val="FF2A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ro-RO" sz="135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687946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C05C88F-547A-4148-81B8-5740F44CD7B4}"/>
              </a:ext>
            </a:extLst>
          </p:cNvPr>
          <p:cNvGrpSpPr/>
          <p:nvPr/>
        </p:nvGrpSpPr>
        <p:grpSpPr>
          <a:xfrm>
            <a:off x="1" y="-1"/>
            <a:ext cx="9144000" cy="5143501"/>
            <a:chOff x="1143000" y="-1"/>
            <a:chExt cx="6858001" cy="5143501"/>
          </a:xfrm>
        </p:grpSpPr>
        <p:pic>
          <p:nvPicPr>
            <p:cNvPr id="40" name="Picture 2" descr="woman biting pencil while sitting on chair in front of computer during daytime">
              <a:extLst>
                <a:ext uri="{FF2B5EF4-FFF2-40B4-BE49-F238E27FC236}">
                  <a16:creationId xmlns:a16="http://schemas.microsoft.com/office/drawing/2014/main" id="{525B5E17-5916-45CE-9DCE-F8DD88D4F6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20" r="41844"/>
            <a:stretch/>
          </p:blipFill>
          <p:spPr bwMode="auto">
            <a:xfrm>
              <a:off x="1143000" y="155860"/>
              <a:ext cx="6858000" cy="4987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ángulo 10">
              <a:extLst>
                <a:ext uri="{FF2B5EF4-FFF2-40B4-BE49-F238E27FC236}">
                  <a16:creationId xmlns:a16="http://schemas.microsoft.com/office/drawing/2014/main" id="{632992A3-6789-4E03-A93D-484A2AADE0CD}"/>
                </a:ext>
              </a:extLst>
            </p:cNvPr>
            <p:cNvSpPr/>
            <p:nvPr/>
          </p:nvSpPr>
          <p:spPr>
            <a:xfrm rot="16200000">
              <a:off x="2000251" y="-857251"/>
              <a:ext cx="5143499" cy="6858000"/>
            </a:xfrm>
            <a:prstGeom prst="rect">
              <a:avLst/>
            </a:prstGeom>
            <a:solidFill>
              <a:schemeClr val="tx1">
                <a:alpha val="7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63196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0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D85F133C-4738-4509-BEAE-2258246C5C42}"/>
                </a:ext>
              </a:extLst>
            </p:cNvPr>
            <p:cNvSpPr/>
            <p:nvPr/>
          </p:nvSpPr>
          <p:spPr>
            <a:xfrm>
              <a:off x="4671704" y="677386"/>
              <a:ext cx="1142737" cy="131538"/>
            </a:xfrm>
            <a:prstGeom prst="rect">
              <a:avLst/>
            </a:prstGeom>
            <a:solidFill>
              <a:srgbClr val="2294D2"/>
            </a:solidFill>
            <a:ln>
              <a:solidFill>
                <a:srgbClr val="2294D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6319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825" b="1" dirty="0">
                  <a:solidFill>
                    <a:prstClr val="white"/>
                  </a:solidFill>
                  <a:latin typeface="Calibri"/>
                </a:rPr>
                <a:t> CV EUROPASS </a:t>
              </a:r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F3D65D5A-CDEF-430E-BB68-289887085BC4}"/>
                </a:ext>
              </a:extLst>
            </p:cNvPr>
            <p:cNvSpPr txBox="1"/>
            <p:nvPr/>
          </p:nvSpPr>
          <p:spPr>
            <a:xfrm>
              <a:off x="2868028" y="119976"/>
              <a:ext cx="2597521" cy="461665"/>
            </a:xfrm>
            <a:prstGeom prst="rect">
              <a:avLst/>
            </a:prstGeom>
            <a:solidFill>
              <a:srgbClr val="E6237A"/>
            </a:solidFill>
          </p:spPr>
          <p:txBody>
            <a:bodyPr wrap="square" rtlCol="0" anchor="ctr">
              <a:spAutoFit/>
            </a:bodyPr>
            <a:lstStyle/>
            <a:p>
              <a:pPr algn="r" defTabSz="66319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o-RO" sz="1200" b="1" dirty="0">
                  <a:solidFill>
                    <a:prstClr val="white"/>
                  </a:solidFill>
                  <a:latin typeface="Calibri"/>
                  <a:cs typeface="+mn-cs"/>
                </a:rPr>
                <a:t>CUM ÎȚI FACI CV-UL SĂ STRĂLUCEASCĂ</a:t>
              </a:r>
              <a:endParaRPr lang="it-IT" sz="1200" b="1" dirty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EE7B0AAA-0848-4378-9C7C-19BC66CA33FA}"/>
                </a:ext>
              </a:extLst>
            </p:cNvPr>
            <p:cNvSpPr txBox="1"/>
            <p:nvPr/>
          </p:nvSpPr>
          <p:spPr>
            <a:xfrm>
              <a:off x="4530688" y="3221035"/>
              <a:ext cx="1543076" cy="220188"/>
            </a:xfrm>
            <a:prstGeom prst="rect">
              <a:avLst/>
            </a:prstGeom>
            <a:solidFill>
              <a:srgbClr val="2294D2"/>
            </a:solidFill>
          </p:spPr>
          <p:txBody>
            <a:bodyPr wrap="square" rtlCol="0" anchor="ctr">
              <a:spAutoFit/>
            </a:bodyPr>
            <a:lstStyle/>
            <a:p>
              <a:pPr algn="ctr" defTabSz="66319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831" b="1" dirty="0">
                  <a:solidFill>
                    <a:prstClr val="white"/>
                  </a:solidFill>
                  <a:latin typeface="Calibri"/>
                  <a:cs typeface="+mn-cs"/>
                </a:rPr>
                <a:t>LAYOUT	</a:t>
              </a:r>
            </a:p>
          </p:txBody>
        </p:sp>
        <p:sp>
          <p:nvSpPr>
            <p:cNvPr id="28" name="Rettangolo 27">
              <a:extLst>
                <a:ext uri="{FF2B5EF4-FFF2-40B4-BE49-F238E27FC236}">
                  <a16:creationId xmlns:a16="http://schemas.microsoft.com/office/drawing/2014/main" id="{97C037E5-7A5E-4F35-A6A3-21D4E7DFE104}"/>
                </a:ext>
              </a:extLst>
            </p:cNvPr>
            <p:cNvSpPr/>
            <p:nvPr/>
          </p:nvSpPr>
          <p:spPr>
            <a:xfrm>
              <a:off x="4181725" y="3443741"/>
              <a:ext cx="2043920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67395" indent="-82175" algn="ctr" defTabSz="663196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Font typeface="Arial" panose="020B0604020202020204" pitchFamily="34" charset="0"/>
                <a:buChar char="•"/>
                <a:tabLst>
                  <a:tab pos="110176" algn="l"/>
                </a:tabLst>
                <a:defRPr/>
              </a:pPr>
              <a:r>
                <a:rPr lang="en-GB" sz="10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CV-ul nu </a:t>
              </a:r>
              <a:r>
                <a:rPr lang="en-GB" sz="10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trebuie</a:t>
              </a:r>
              <a:r>
                <a:rPr lang="en-GB" sz="10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10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să</a:t>
              </a:r>
              <a:r>
                <a:rPr lang="en-GB" sz="10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10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depășească</a:t>
              </a:r>
              <a:r>
                <a:rPr lang="en-GB" sz="10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10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două</a:t>
              </a:r>
              <a:r>
                <a:rPr lang="en-GB" sz="10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10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pagini</a:t>
              </a:r>
              <a:r>
                <a:rPr lang="en-GB" sz="10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;</a:t>
              </a:r>
            </a:p>
            <a:p>
              <a:pPr marL="167395" indent="-82175" algn="ctr" defTabSz="663196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Font typeface="Arial" panose="020B0604020202020204" pitchFamily="34" charset="0"/>
                <a:buChar char="•"/>
                <a:tabLst>
                  <a:tab pos="110176" algn="l"/>
                </a:tabLst>
                <a:defRPr/>
              </a:pPr>
              <a:r>
                <a:rPr lang="en-GB" sz="10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Folosiți</a:t>
              </a:r>
              <a:r>
                <a:rPr lang="en-GB" sz="10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un font </a:t>
              </a:r>
              <a:r>
                <a:rPr lang="en-GB" sz="10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profesional</a:t>
              </a:r>
              <a:r>
                <a:rPr lang="en-GB" sz="10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10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și</a:t>
              </a:r>
              <a:r>
                <a:rPr lang="en-GB" sz="10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10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ușor</a:t>
              </a:r>
              <a:r>
                <a:rPr lang="en-GB" sz="10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de </a:t>
              </a:r>
              <a:r>
                <a:rPr lang="en-GB" sz="10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citit</a:t>
              </a:r>
              <a:r>
                <a:rPr lang="en-GB" sz="10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;</a:t>
              </a:r>
            </a:p>
            <a:p>
              <a:pPr marL="167395" indent="-82175" algn="ctr" defTabSz="663196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Font typeface="Arial" panose="020B0604020202020204" pitchFamily="34" charset="0"/>
                <a:buChar char="•"/>
                <a:tabLst>
                  <a:tab pos="110176" algn="l"/>
                </a:tabLst>
                <a:defRPr/>
              </a:pPr>
              <a:r>
                <a:rPr lang="ro-RO" sz="10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Puteți s</a:t>
              </a:r>
              <a:r>
                <a:rPr lang="en-GB" sz="10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electa</a:t>
              </a:r>
              <a:r>
                <a:rPr lang="en-GB" sz="10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10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stiluri</a:t>
              </a:r>
              <a:r>
                <a:rPr lang="en-GB" sz="10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de </a:t>
              </a:r>
              <a:r>
                <a:rPr lang="en-GB" sz="10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fonturi</a:t>
              </a:r>
              <a:r>
                <a:rPr lang="en-GB" sz="10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ro-RO" sz="10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diferite </a:t>
              </a:r>
              <a:r>
                <a:rPr lang="en-GB" sz="10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pentru</a:t>
              </a:r>
              <a:r>
                <a:rPr lang="en-GB" sz="10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10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numele</a:t>
              </a:r>
              <a:r>
                <a:rPr lang="en-GB" sz="10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10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și</a:t>
              </a:r>
              <a:r>
                <a:rPr lang="en-GB" sz="10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10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secțiunile</a:t>
              </a:r>
              <a:r>
                <a:rPr lang="en-GB" sz="10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ro-RO" sz="10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CV-ului</a:t>
              </a:r>
              <a:r>
                <a:rPr lang="en-GB" sz="10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;</a:t>
              </a:r>
            </a:p>
            <a:p>
              <a:pPr marL="167395" indent="-82175" algn="ctr" defTabSz="663196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Font typeface="Arial" panose="020B0604020202020204" pitchFamily="34" charset="0"/>
                <a:buChar char="•"/>
                <a:tabLst>
                  <a:tab pos="110176" algn="l"/>
                </a:tabLst>
                <a:defRPr/>
              </a:pPr>
              <a:r>
                <a:rPr lang="en-GB" sz="10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Indicați</a:t>
              </a:r>
              <a:r>
                <a:rPr lang="en-GB" sz="10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10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numele</a:t>
              </a:r>
              <a:r>
                <a:rPr lang="ro-RO" sz="10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,</a:t>
              </a:r>
              <a:r>
                <a:rPr lang="en-GB" sz="10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10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prenumele</a:t>
              </a:r>
              <a:r>
                <a:rPr lang="en-GB" sz="10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10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și</a:t>
              </a:r>
              <a:r>
                <a:rPr lang="en-GB" sz="10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data </a:t>
              </a:r>
              <a:r>
                <a:rPr lang="en-GB" sz="10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în</a:t>
              </a:r>
              <a:r>
                <a:rPr lang="en-GB" sz="10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ro-RO" sz="10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denumirea</a:t>
              </a:r>
              <a:r>
                <a:rPr lang="en-GB" sz="10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10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fișierului</a:t>
              </a:r>
              <a:r>
                <a:rPr lang="en-GB" sz="10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:</a:t>
              </a:r>
            </a:p>
            <a:p>
              <a:pPr marL="167395" indent="-82175" algn="ctr" defTabSz="663196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Font typeface="Arial" panose="020B0604020202020204" pitchFamily="34" charset="0"/>
                <a:buChar char="•"/>
                <a:tabLst>
                  <a:tab pos="110176" algn="l"/>
                </a:tabLst>
                <a:defRPr/>
              </a:pPr>
              <a:r>
                <a:rPr lang="en-GB" sz="10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Trimiteți</a:t>
              </a:r>
              <a:r>
                <a:rPr lang="en-GB" sz="10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CV-ul </a:t>
              </a:r>
              <a:r>
                <a:rPr lang="en-GB" sz="10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în</a:t>
              </a:r>
              <a:r>
                <a:rPr lang="en-GB" sz="10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format pdf.</a:t>
              </a:r>
            </a:p>
          </p:txBody>
        </p:sp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FFA691BA-971A-4AF7-9DA7-048E56CAC10B}"/>
                </a:ext>
              </a:extLst>
            </p:cNvPr>
            <p:cNvGrpSpPr/>
            <p:nvPr/>
          </p:nvGrpSpPr>
          <p:grpSpPr>
            <a:xfrm>
              <a:off x="1182085" y="438150"/>
              <a:ext cx="1233146" cy="4566777"/>
              <a:chOff x="-3430516" y="841445"/>
              <a:chExt cx="2572860" cy="9528211"/>
            </a:xfrm>
          </p:grpSpPr>
          <p:sp>
            <p:nvSpPr>
              <p:cNvPr id="22" name="Rettangolo 21">
                <a:extLst>
                  <a:ext uri="{FF2B5EF4-FFF2-40B4-BE49-F238E27FC236}">
                    <a16:creationId xmlns:a16="http://schemas.microsoft.com/office/drawing/2014/main" id="{7DF61408-66E9-41BF-8B0F-6AEF8FB4D1C3}"/>
                  </a:ext>
                </a:extLst>
              </p:cNvPr>
              <p:cNvSpPr/>
              <p:nvPr/>
            </p:nvSpPr>
            <p:spPr>
              <a:xfrm>
                <a:off x="-3430516" y="6645181"/>
                <a:ext cx="2572860" cy="37244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5219" algn="ctr" defTabSz="663196" fontAlgn="auto"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tabLst>
                    <a:tab pos="110176" algn="l"/>
                  </a:tabLst>
                  <a:defRPr/>
                </a:pPr>
                <a:r>
                  <a:rPr lang="en-US" sz="1100" dirty="0" err="1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DIN Pro Cond Light" panose="020B0506020101010102" pitchFamily="34" charset="0"/>
                  </a:rPr>
                  <a:t>Verificați</a:t>
                </a:r>
                <a:r>
                  <a:rPr lang="en-US" sz="1100" dirty="0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DIN Pro Cond Light" panose="020B0506020101010102" pitchFamily="34" charset="0"/>
                  </a:rPr>
                  <a:t> </a:t>
                </a:r>
                <a:r>
                  <a:rPr lang="ro-RO" sz="1100" dirty="0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DIN Pro Cond Light" panose="020B0506020101010102" pitchFamily="34" charset="0"/>
                  </a:rPr>
                  <a:t>de două ori</a:t>
                </a:r>
                <a:r>
                  <a:rPr lang="en-US" sz="1100" dirty="0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DIN Pro Cond Light" panose="020B0506020101010102" pitchFamily="34" charset="0"/>
                  </a:rPr>
                  <a:t> </a:t>
                </a:r>
                <a:r>
                  <a:rPr lang="en-US" sz="1100" dirty="0" err="1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DIN Pro Cond Light" panose="020B0506020101010102" pitchFamily="34" charset="0"/>
                  </a:rPr>
                  <a:t>informațiile</a:t>
                </a:r>
                <a:r>
                  <a:rPr lang="en-US" sz="1100" dirty="0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DIN Pro Cond Light" panose="020B0506020101010102" pitchFamily="34" charset="0"/>
                  </a:rPr>
                  <a:t> </a:t>
                </a:r>
                <a:r>
                  <a:rPr lang="en-US" sz="1100" dirty="0" err="1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DIN Pro Cond Light" panose="020B0506020101010102" pitchFamily="34" charset="0"/>
                  </a:rPr>
                  <a:t>personale</a:t>
                </a:r>
                <a:r>
                  <a:rPr lang="en-US" sz="1100" dirty="0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DIN Pro Cond Light" panose="020B0506020101010102" pitchFamily="34" charset="0"/>
                  </a:rPr>
                  <a:t> (</a:t>
                </a:r>
                <a:r>
                  <a:rPr lang="en-US" sz="1100" dirty="0" err="1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DIN Pro Cond Light" panose="020B0506020101010102" pitchFamily="34" charset="0"/>
                  </a:rPr>
                  <a:t>în</a:t>
                </a:r>
                <a:r>
                  <a:rPr lang="en-US" sz="1100" dirty="0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DIN Pro Cond Light" panose="020B0506020101010102" pitchFamily="34" charset="0"/>
                  </a:rPr>
                  <a:t> special </a:t>
                </a:r>
                <a:r>
                  <a:rPr lang="en-US" sz="1100" dirty="0" err="1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DIN Pro Cond Light" panose="020B0506020101010102" pitchFamily="34" charset="0"/>
                  </a:rPr>
                  <a:t>telefonul</a:t>
                </a:r>
                <a:r>
                  <a:rPr lang="en-US" sz="1100" dirty="0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DIN Pro Cond Light" panose="020B0506020101010102" pitchFamily="34" charset="0"/>
                  </a:rPr>
                  <a:t> </a:t>
                </a:r>
                <a:r>
                  <a:rPr lang="en-US" sz="1100" dirty="0" err="1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DIN Pro Cond Light" panose="020B0506020101010102" pitchFamily="34" charset="0"/>
                  </a:rPr>
                  <a:t>și</a:t>
                </a:r>
                <a:r>
                  <a:rPr lang="en-US" sz="1100" dirty="0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DIN Pro Cond Light" panose="020B0506020101010102" pitchFamily="34" charset="0"/>
                  </a:rPr>
                  <a:t> e-</a:t>
                </a:r>
                <a:r>
                  <a:rPr lang="en-US" sz="1100" dirty="0" err="1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DIN Pro Cond Light" panose="020B0506020101010102" pitchFamily="34" charset="0"/>
                  </a:rPr>
                  <a:t>mailul</a:t>
                </a:r>
                <a:r>
                  <a:rPr lang="en-US" sz="1100" dirty="0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DIN Pro Cond Light" panose="020B0506020101010102" pitchFamily="34" charset="0"/>
                  </a:rPr>
                  <a:t>) </a:t>
                </a:r>
                <a:r>
                  <a:rPr lang="en-US" sz="1100" dirty="0" err="1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DIN Pro Cond Light" panose="020B0506020101010102" pitchFamily="34" charset="0"/>
                  </a:rPr>
                  <a:t>și</a:t>
                </a:r>
                <a:r>
                  <a:rPr lang="en-US" sz="1100" dirty="0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DIN Pro Cond Light" panose="020B0506020101010102" pitchFamily="34" charset="0"/>
                  </a:rPr>
                  <a:t> </a:t>
                </a:r>
                <a:r>
                  <a:rPr lang="en-US" sz="1100" dirty="0" err="1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DIN Pro Cond Light" panose="020B0506020101010102" pitchFamily="34" charset="0"/>
                  </a:rPr>
                  <a:t>fiți</a:t>
                </a:r>
                <a:r>
                  <a:rPr lang="en-US" sz="1100" dirty="0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DIN Pro Cond Light" panose="020B0506020101010102" pitchFamily="34" charset="0"/>
                  </a:rPr>
                  <a:t> </a:t>
                </a:r>
                <a:r>
                  <a:rPr lang="en-US" sz="1100" dirty="0" err="1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DIN Pro Cond Light" panose="020B0506020101010102" pitchFamily="34" charset="0"/>
                  </a:rPr>
                  <a:t>siguri</a:t>
                </a:r>
                <a:r>
                  <a:rPr lang="en-US" sz="1100" dirty="0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DIN Pro Cond Light" panose="020B0506020101010102" pitchFamily="34" charset="0"/>
                  </a:rPr>
                  <a:t> </a:t>
                </a:r>
                <a:r>
                  <a:rPr lang="en-US" sz="1100" dirty="0" err="1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DIN Pro Cond Light" panose="020B0506020101010102" pitchFamily="34" charset="0"/>
                  </a:rPr>
                  <a:t>că</a:t>
                </a:r>
                <a:r>
                  <a:rPr lang="en-US" sz="1100" dirty="0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DIN Pro Cond Light" panose="020B0506020101010102" pitchFamily="34" charset="0"/>
                  </a:rPr>
                  <a:t> nu </a:t>
                </a:r>
                <a:r>
                  <a:rPr lang="en-US" sz="1100" dirty="0" err="1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DIN Pro Cond Light" panose="020B0506020101010102" pitchFamily="34" charset="0"/>
                  </a:rPr>
                  <a:t>există</a:t>
                </a:r>
                <a:r>
                  <a:rPr lang="en-US" sz="1100" dirty="0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DIN Pro Cond Light" panose="020B0506020101010102" pitchFamily="34" charset="0"/>
                  </a:rPr>
                  <a:t> </a:t>
                </a:r>
                <a:r>
                  <a:rPr lang="en-US" sz="1100" dirty="0" err="1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DIN Pro Cond Light" panose="020B0506020101010102" pitchFamily="34" charset="0"/>
                  </a:rPr>
                  <a:t>erori</a:t>
                </a:r>
                <a:r>
                  <a:rPr lang="en-US" sz="1100" dirty="0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DIN Pro Cond Light" panose="020B0506020101010102" pitchFamily="34" charset="0"/>
                  </a:rPr>
                  <a:t> de </a:t>
                </a:r>
                <a:r>
                  <a:rPr lang="en-US" sz="1100" dirty="0" err="1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DIN Pro Cond Light" panose="020B0506020101010102" pitchFamily="34" charset="0"/>
                  </a:rPr>
                  <a:t>dactilografiere</a:t>
                </a:r>
                <a:r>
                  <a:rPr lang="en-US" sz="1100" dirty="0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DIN Pro Cond Light" panose="020B0506020101010102" pitchFamily="34" charset="0"/>
                  </a:rPr>
                  <a:t> </a:t>
                </a:r>
                <a:r>
                  <a:rPr lang="en-US" sz="1100" dirty="0" err="1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DIN Pro Cond Light" panose="020B0506020101010102" pitchFamily="34" charset="0"/>
                  </a:rPr>
                  <a:t>sau</a:t>
                </a:r>
                <a:r>
                  <a:rPr lang="en-US" sz="1100" dirty="0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DIN Pro Cond Light" panose="020B0506020101010102" pitchFamily="34" charset="0"/>
                  </a:rPr>
                  <a:t> de </a:t>
                </a:r>
                <a:r>
                  <a:rPr lang="en-US" sz="1100" dirty="0" err="1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DIN Pro Cond Light" panose="020B0506020101010102" pitchFamily="34" charset="0"/>
                  </a:rPr>
                  <a:t>ortografie</a:t>
                </a:r>
                <a:r>
                  <a:rPr lang="en-US" sz="1100" dirty="0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DIN Pro Cond Light" panose="020B0506020101010102" pitchFamily="34" charset="0"/>
                  </a:rPr>
                  <a:t>.</a:t>
                </a:r>
              </a:p>
              <a:p>
                <a:pPr marL="85219" algn="ctr" defTabSz="663196" fontAlgn="auto"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tabLst>
                    <a:tab pos="110176" algn="l"/>
                  </a:tabLst>
                  <a:defRPr/>
                </a:pPr>
                <a:r>
                  <a:rPr lang="en-US" sz="1100" b="1" dirty="0" err="1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DIN Pro Cond Light" panose="020B0506020101010102" pitchFamily="34" charset="0"/>
                  </a:rPr>
                  <a:t>Solicitați</a:t>
                </a:r>
                <a:r>
                  <a:rPr lang="en-US" sz="1100" b="1" dirty="0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DIN Pro Cond Light" panose="020B0506020101010102" pitchFamily="34" charset="0"/>
                  </a:rPr>
                  <a:t> o a </a:t>
                </a:r>
                <a:r>
                  <a:rPr lang="en-US" sz="1100" b="1" dirty="0" err="1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DIN Pro Cond Light" panose="020B0506020101010102" pitchFamily="34" charset="0"/>
                  </a:rPr>
                  <a:t>doua</a:t>
                </a:r>
                <a:r>
                  <a:rPr lang="en-US" sz="1100" b="1" dirty="0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DIN Pro Cond Light" panose="020B0506020101010102" pitchFamily="34" charset="0"/>
                  </a:rPr>
                  <a:t> </a:t>
                </a:r>
                <a:r>
                  <a:rPr lang="en-US" sz="1100" b="1" dirty="0" err="1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DIN Pro Cond Light" panose="020B0506020101010102" pitchFamily="34" charset="0"/>
                  </a:rPr>
                  <a:t>persoană</a:t>
                </a:r>
                <a:r>
                  <a:rPr lang="en-US" sz="1100" b="1" dirty="0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DIN Pro Cond Light" panose="020B0506020101010102" pitchFamily="34" charset="0"/>
                  </a:rPr>
                  <a:t> </a:t>
                </a:r>
                <a:r>
                  <a:rPr lang="en-US" sz="1100" b="1" dirty="0" err="1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DIN Pro Cond Light" panose="020B0506020101010102" pitchFamily="34" charset="0"/>
                  </a:rPr>
                  <a:t>să</a:t>
                </a:r>
                <a:r>
                  <a:rPr lang="en-US" sz="1100" b="1" dirty="0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DIN Pro Cond Light" panose="020B0506020101010102" pitchFamily="34" charset="0"/>
                  </a:rPr>
                  <a:t>  </a:t>
                </a:r>
                <a:r>
                  <a:rPr lang="en-US" sz="1100" b="1" dirty="0" err="1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DIN Pro Cond Light" panose="020B0506020101010102" pitchFamily="34" charset="0"/>
                  </a:rPr>
                  <a:t>verifice</a:t>
                </a:r>
                <a:r>
                  <a:rPr lang="ro-RO" sz="1100" b="1" dirty="0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DIN Pro Cond Light" panose="020B0506020101010102" pitchFamily="34" charset="0"/>
                  </a:rPr>
                  <a:t> informațiile</a:t>
                </a:r>
                <a:r>
                  <a:rPr lang="en-US" sz="1100" b="1" dirty="0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DIN Pro Cond Light" panose="020B0506020101010102" pitchFamily="34" charset="0"/>
                  </a:rPr>
                  <a:t>!</a:t>
                </a:r>
              </a:p>
            </p:txBody>
          </p:sp>
          <p:grpSp>
            <p:nvGrpSpPr>
              <p:cNvPr id="13" name="Gruppo 12">
                <a:extLst>
                  <a:ext uri="{FF2B5EF4-FFF2-40B4-BE49-F238E27FC236}">
                    <a16:creationId xmlns:a16="http://schemas.microsoft.com/office/drawing/2014/main" id="{6CDDFB46-5C03-4439-ABB7-E921E41A3E78}"/>
                  </a:ext>
                </a:extLst>
              </p:cNvPr>
              <p:cNvGrpSpPr/>
              <p:nvPr/>
            </p:nvGrpSpPr>
            <p:grpSpPr>
              <a:xfrm>
                <a:off x="-3273587" y="841445"/>
                <a:ext cx="2392266" cy="5204524"/>
                <a:chOff x="-3273587" y="1009776"/>
                <a:chExt cx="2392266" cy="5204524"/>
              </a:xfrm>
            </p:grpSpPr>
            <p:sp>
              <p:nvSpPr>
                <p:cNvPr id="7" name="CasellaDiTesto 6">
                  <a:extLst>
                    <a:ext uri="{FF2B5EF4-FFF2-40B4-BE49-F238E27FC236}">
                      <a16:creationId xmlns:a16="http://schemas.microsoft.com/office/drawing/2014/main" id="{967A0C4F-CF4B-47BE-8F0E-2A2C3FC2E7F8}"/>
                    </a:ext>
                  </a:extLst>
                </p:cNvPr>
                <p:cNvSpPr txBox="1"/>
                <p:nvPr/>
              </p:nvSpPr>
              <p:spPr>
                <a:xfrm>
                  <a:off x="-3154348" y="1009776"/>
                  <a:ext cx="2028734" cy="459404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</p:spPr>
              <p:txBody>
                <a:bodyPr wrap="square" rtlCol="0" anchor="ctr">
                  <a:spAutoFit/>
                </a:bodyPr>
                <a:lstStyle/>
                <a:p>
                  <a:pPr algn="ctr" defTabSz="663196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o-RO" sz="831" b="1" dirty="0">
                      <a:solidFill>
                        <a:prstClr val="white"/>
                      </a:solidFill>
                      <a:latin typeface="Calibri"/>
                      <a:cs typeface="+mn-cs"/>
                    </a:rPr>
                    <a:t>S</a:t>
                  </a:r>
                  <a:r>
                    <a:rPr lang="it-IT" sz="831" b="1" dirty="0">
                      <a:solidFill>
                        <a:prstClr val="white"/>
                      </a:solidFill>
                      <a:latin typeface="Calibri"/>
                      <a:cs typeface="+mn-cs"/>
                    </a:rPr>
                    <a:t>TRUCTUR</a:t>
                  </a:r>
                  <a:r>
                    <a:rPr lang="ro-RO" sz="831" b="1" dirty="0">
                      <a:solidFill>
                        <a:prstClr val="white"/>
                      </a:solidFill>
                      <a:latin typeface="Calibri"/>
                      <a:cs typeface="+mn-cs"/>
                    </a:rPr>
                    <a:t>A</a:t>
                  </a:r>
                  <a:endParaRPr lang="it-IT" sz="831" b="1" dirty="0">
                    <a:solidFill>
                      <a:prstClr val="white"/>
                    </a:solidFill>
                    <a:latin typeface="Calibri"/>
                    <a:cs typeface="+mn-cs"/>
                  </a:endParaRPr>
                </a:p>
              </p:txBody>
            </p:sp>
            <p:sp>
              <p:nvSpPr>
                <p:cNvPr id="10" name="Rettangolo 9">
                  <a:extLst>
                    <a:ext uri="{FF2B5EF4-FFF2-40B4-BE49-F238E27FC236}">
                      <a16:creationId xmlns:a16="http://schemas.microsoft.com/office/drawing/2014/main" id="{F12B28A0-7322-4546-943C-8C2AA673847C}"/>
                    </a:ext>
                  </a:extLst>
                </p:cNvPr>
                <p:cNvSpPr/>
                <p:nvPr/>
              </p:nvSpPr>
              <p:spPr>
                <a:xfrm>
                  <a:off x="-3273587" y="1486731"/>
                  <a:ext cx="2392266" cy="472756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82175" indent="-82175" algn="ctr" defTabSz="663196" fontAlgn="auto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Char char="•"/>
                    <a:defRPr/>
                  </a:pPr>
                  <a:r>
                    <a:rPr lang="en-GB" sz="1000" dirty="0" err="1">
                      <a:solidFill>
                        <a:prstClr val="white"/>
                      </a:solidFill>
                      <a:latin typeface="Calibri"/>
                      <a:ea typeface="Roboto Cn" pitchFamily="2" charset="0"/>
                      <a:cs typeface="+mn-cs"/>
                    </a:rPr>
                    <a:t>Informatii</a:t>
                  </a:r>
                  <a:r>
                    <a:rPr lang="en-GB" sz="1000" dirty="0">
                      <a:solidFill>
                        <a:prstClr val="white"/>
                      </a:solidFill>
                      <a:latin typeface="Calibri"/>
                      <a:ea typeface="Roboto Cn" pitchFamily="2" charset="0"/>
                      <a:cs typeface="+mn-cs"/>
                    </a:rPr>
                    <a:t> </a:t>
                  </a:r>
                  <a:r>
                    <a:rPr lang="en-GB" sz="1000" dirty="0" err="1">
                      <a:solidFill>
                        <a:prstClr val="white"/>
                      </a:solidFill>
                      <a:latin typeface="Calibri"/>
                      <a:ea typeface="Roboto Cn" pitchFamily="2" charset="0"/>
                      <a:cs typeface="+mn-cs"/>
                    </a:rPr>
                    <a:t>personale</a:t>
                  </a:r>
                  <a:r>
                    <a:rPr lang="ro-RO" sz="1000" dirty="0">
                      <a:solidFill>
                        <a:prstClr val="white"/>
                      </a:solidFill>
                      <a:latin typeface="Calibri"/>
                      <a:ea typeface="Roboto Cn" pitchFamily="2" charset="0"/>
                      <a:cs typeface="+mn-cs"/>
                    </a:rPr>
                    <a:t>;</a:t>
                  </a:r>
                  <a:endParaRPr lang="en-GB" sz="1000" dirty="0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endParaRPr>
                </a:p>
                <a:p>
                  <a:pPr marL="82175" indent="-82175" algn="ctr" defTabSz="663196" fontAlgn="auto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Char char="•"/>
                    <a:defRPr/>
                  </a:pPr>
                  <a:r>
                    <a:rPr lang="en-GB" sz="1000" dirty="0" err="1">
                      <a:solidFill>
                        <a:prstClr val="white"/>
                      </a:solidFill>
                      <a:latin typeface="Calibri"/>
                      <a:ea typeface="Roboto Cn" pitchFamily="2" charset="0"/>
                      <a:cs typeface="+mn-cs"/>
                    </a:rPr>
                    <a:t>Cursuri</a:t>
                  </a:r>
                  <a:r>
                    <a:rPr lang="en-GB" sz="1000" dirty="0">
                      <a:solidFill>
                        <a:prstClr val="white"/>
                      </a:solidFill>
                      <a:latin typeface="Calibri"/>
                      <a:ea typeface="Roboto Cn" pitchFamily="2" charset="0"/>
                      <a:cs typeface="+mn-cs"/>
                    </a:rPr>
                    <a:t> </a:t>
                  </a:r>
                  <a:r>
                    <a:rPr lang="en-GB" sz="1000" dirty="0" err="1">
                      <a:solidFill>
                        <a:prstClr val="white"/>
                      </a:solidFill>
                      <a:latin typeface="Calibri"/>
                      <a:ea typeface="Roboto Cn" pitchFamily="2" charset="0"/>
                      <a:cs typeface="+mn-cs"/>
                    </a:rPr>
                    <a:t>și</a:t>
                  </a:r>
                  <a:r>
                    <a:rPr lang="en-GB" sz="1000" dirty="0">
                      <a:solidFill>
                        <a:prstClr val="white"/>
                      </a:solidFill>
                      <a:latin typeface="Calibri"/>
                      <a:ea typeface="Roboto Cn" pitchFamily="2" charset="0"/>
                      <a:cs typeface="+mn-cs"/>
                    </a:rPr>
                    <a:t> </a:t>
                  </a:r>
                  <a:r>
                    <a:rPr lang="en-GB" sz="1000" dirty="0" err="1">
                      <a:solidFill>
                        <a:prstClr val="white"/>
                      </a:solidFill>
                      <a:latin typeface="Calibri"/>
                      <a:ea typeface="Roboto Cn" pitchFamily="2" charset="0"/>
                      <a:cs typeface="+mn-cs"/>
                    </a:rPr>
                    <a:t>certificări</a:t>
                  </a:r>
                  <a:r>
                    <a:rPr lang="ro-RO" sz="1000" dirty="0">
                      <a:solidFill>
                        <a:prstClr val="white"/>
                      </a:solidFill>
                      <a:latin typeface="Calibri"/>
                      <a:ea typeface="Roboto Cn" pitchFamily="2" charset="0"/>
                      <a:cs typeface="+mn-cs"/>
                    </a:rPr>
                    <a:t>;</a:t>
                  </a:r>
                  <a:endParaRPr lang="en-GB" sz="1000" dirty="0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endParaRPr>
                </a:p>
                <a:p>
                  <a:pPr marL="82175" indent="-82175" algn="ctr" defTabSz="663196" fontAlgn="auto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Char char="•"/>
                    <a:defRPr/>
                  </a:pPr>
                  <a:r>
                    <a:rPr lang="en-GB" sz="1000" dirty="0" err="1">
                      <a:solidFill>
                        <a:prstClr val="white"/>
                      </a:solidFill>
                      <a:latin typeface="Calibri"/>
                      <a:ea typeface="Roboto Cn" pitchFamily="2" charset="0"/>
                      <a:cs typeface="+mn-cs"/>
                    </a:rPr>
                    <a:t>Experienț</a:t>
                  </a:r>
                  <a:r>
                    <a:rPr lang="ro-RO" sz="1000" dirty="0">
                      <a:solidFill>
                        <a:prstClr val="white"/>
                      </a:solidFill>
                      <a:latin typeface="Calibri"/>
                      <a:ea typeface="Roboto Cn" pitchFamily="2" charset="0"/>
                      <a:cs typeface="+mn-cs"/>
                    </a:rPr>
                    <a:t>a profesională;</a:t>
                  </a:r>
                  <a:endParaRPr lang="en-GB" sz="1000" dirty="0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endParaRPr>
                </a:p>
                <a:p>
                  <a:pPr marL="82175" indent="-82175" algn="ctr" defTabSz="663196" fontAlgn="auto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Char char="•"/>
                    <a:defRPr/>
                  </a:pPr>
                  <a:r>
                    <a:rPr lang="en-GB" sz="1000" dirty="0" err="1">
                      <a:solidFill>
                        <a:prstClr val="white"/>
                      </a:solidFill>
                      <a:latin typeface="Calibri"/>
                      <a:ea typeface="Roboto Cn" pitchFamily="2" charset="0"/>
                      <a:cs typeface="+mn-cs"/>
                    </a:rPr>
                    <a:t>Evidențiați</a:t>
                  </a:r>
                  <a:r>
                    <a:rPr lang="en-GB" sz="1000" dirty="0">
                      <a:solidFill>
                        <a:prstClr val="white"/>
                      </a:solidFill>
                      <a:latin typeface="Calibri"/>
                      <a:ea typeface="Roboto Cn" pitchFamily="2" charset="0"/>
                      <a:cs typeface="+mn-cs"/>
                    </a:rPr>
                    <a:t> </a:t>
                  </a:r>
                  <a:r>
                    <a:rPr lang="en-GB" sz="1000" dirty="0" err="1">
                      <a:solidFill>
                        <a:prstClr val="white"/>
                      </a:solidFill>
                      <a:latin typeface="Calibri"/>
                      <a:ea typeface="Roboto Cn" pitchFamily="2" charset="0"/>
                      <a:cs typeface="+mn-cs"/>
                    </a:rPr>
                    <a:t>abilitățile</a:t>
                  </a:r>
                  <a:r>
                    <a:rPr lang="en-GB" sz="1000" dirty="0">
                      <a:solidFill>
                        <a:prstClr val="white"/>
                      </a:solidFill>
                      <a:latin typeface="Calibri"/>
                      <a:ea typeface="Roboto Cn" pitchFamily="2" charset="0"/>
                      <a:cs typeface="+mn-cs"/>
                    </a:rPr>
                    <a:t> </a:t>
                  </a:r>
                  <a:r>
                    <a:rPr lang="en-GB" sz="1000" dirty="0" err="1">
                      <a:solidFill>
                        <a:prstClr val="white"/>
                      </a:solidFill>
                      <a:latin typeface="Calibri"/>
                      <a:ea typeface="Roboto Cn" pitchFamily="2" charset="0"/>
                      <a:cs typeface="+mn-cs"/>
                    </a:rPr>
                    <a:t>lingvistice</a:t>
                  </a:r>
                  <a:r>
                    <a:rPr lang="en-GB" sz="1000" dirty="0">
                      <a:solidFill>
                        <a:prstClr val="white"/>
                      </a:solidFill>
                      <a:latin typeface="Calibri"/>
                      <a:ea typeface="Roboto Cn" pitchFamily="2" charset="0"/>
                      <a:cs typeface="+mn-cs"/>
                    </a:rPr>
                    <a:t> </a:t>
                  </a:r>
                  <a:r>
                    <a:rPr lang="en-GB" sz="1000" dirty="0" err="1">
                      <a:solidFill>
                        <a:prstClr val="white"/>
                      </a:solidFill>
                      <a:latin typeface="Calibri"/>
                      <a:ea typeface="Roboto Cn" pitchFamily="2" charset="0"/>
                      <a:cs typeface="+mn-cs"/>
                    </a:rPr>
                    <a:t>și</a:t>
                  </a:r>
                  <a:r>
                    <a:rPr lang="en-GB" sz="1000" dirty="0">
                      <a:solidFill>
                        <a:prstClr val="white"/>
                      </a:solidFill>
                      <a:latin typeface="Calibri"/>
                      <a:ea typeface="Roboto Cn" pitchFamily="2" charset="0"/>
                      <a:cs typeface="+mn-cs"/>
                    </a:rPr>
                    <a:t> IT</a:t>
                  </a:r>
                  <a:r>
                    <a:rPr lang="ro-RO" sz="1000" dirty="0">
                      <a:solidFill>
                        <a:prstClr val="white"/>
                      </a:solidFill>
                      <a:latin typeface="Calibri"/>
                      <a:ea typeface="Roboto Cn" pitchFamily="2" charset="0"/>
                      <a:cs typeface="+mn-cs"/>
                    </a:rPr>
                    <a:t>;</a:t>
                  </a:r>
                  <a:endParaRPr lang="en-GB" sz="1000" dirty="0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endParaRPr>
                </a:p>
                <a:p>
                  <a:pPr marL="82175" indent="-82175" algn="ctr" defTabSz="663196" fontAlgn="auto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Char char="•"/>
                    <a:defRPr/>
                  </a:pPr>
                  <a:r>
                    <a:rPr lang="en-GB" sz="1000" dirty="0" err="1">
                      <a:solidFill>
                        <a:prstClr val="white"/>
                      </a:solidFill>
                      <a:latin typeface="Calibri"/>
                      <a:ea typeface="Roboto Cn" pitchFamily="2" charset="0"/>
                      <a:cs typeface="+mn-cs"/>
                    </a:rPr>
                    <a:t>Partajați</a:t>
                  </a:r>
                  <a:r>
                    <a:rPr lang="en-GB" sz="1000" dirty="0">
                      <a:solidFill>
                        <a:prstClr val="white"/>
                      </a:solidFill>
                      <a:latin typeface="Calibri"/>
                      <a:ea typeface="Roboto Cn" pitchFamily="2" charset="0"/>
                      <a:cs typeface="+mn-cs"/>
                    </a:rPr>
                    <a:t> </a:t>
                  </a:r>
                  <a:r>
                    <a:rPr lang="en-GB" sz="1000" dirty="0" err="1">
                      <a:solidFill>
                        <a:prstClr val="white"/>
                      </a:solidFill>
                      <a:latin typeface="Calibri"/>
                      <a:ea typeface="Roboto Cn" pitchFamily="2" charset="0"/>
                      <a:cs typeface="+mn-cs"/>
                    </a:rPr>
                    <a:t>ceva</a:t>
                  </a:r>
                  <a:r>
                    <a:rPr lang="en-GB" sz="1000" dirty="0">
                      <a:solidFill>
                        <a:prstClr val="white"/>
                      </a:solidFill>
                      <a:latin typeface="Calibri"/>
                      <a:ea typeface="Roboto Cn" pitchFamily="2" charset="0"/>
                      <a:cs typeface="+mn-cs"/>
                    </a:rPr>
                    <a:t> special (hobby-</a:t>
                  </a:r>
                  <a:r>
                    <a:rPr lang="en-GB" sz="1000" dirty="0" err="1">
                      <a:solidFill>
                        <a:prstClr val="white"/>
                      </a:solidFill>
                      <a:latin typeface="Calibri"/>
                      <a:ea typeface="Roboto Cn" pitchFamily="2" charset="0"/>
                      <a:cs typeface="+mn-cs"/>
                    </a:rPr>
                    <a:t>uri</a:t>
                  </a:r>
                  <a:r>
                    <a:rPr lang="en-GB" sz="1000" dirty="0">
                      <a:solidFill>
                        <a:prstClr val="white"/>
                      </a:solidFill>
                      <a:latin typeface="Calibri"/>
                      <a:ea typeface="Roboto Cn" pitchFamily="2" charset="0"/>
                      <a:cs typeface="+mn-cs"/>
                    </a:rPr>
                    <a:t>, </a:t>
                  </a:r>
                  <a:r>
                    <a:rPr lang="en-GB" sz="1000" dirty="0" err="1">
                      <a:solidFill>
                        <a:prstClr val="white"/>
                      </a:solidFill>
                      <a:latin typeface="Calibri"/>
                      <a:ea typeface="Roboto Cn" pitchFamily="2" charset="0"/>
                      <a:cs typeface="+mn-cs"/>
                    </a:rPr>
                    <a:t>interese</a:t>
                  </a:r>
                  <a:r>
                    <a:rPr lang="en-GB" sz="1000" dirty="0">
                      <a:solidFill>
                        <a:prstClr val="white"/>
                      </a:solidFill>
                      <a:latin typeface="Calibri"/>
                      <a:ea typeface="Roboto Cn" pitchFamily="2" charset="0"/>
                      <a:cs typeface="+mn-cs"/>
                    </a:rPr>
                    <a:t> </a:t>
                  </a:r>
                  <a:r>
                    <a:rPr lang="en-GB" sz="1000" dirty="0" err="1">
                      <a:solidFill>
                        <a:prstClr val="white"/>
                      </a:solidFill>
                      <a:latin typeface="Calibri"/>
                      <a:ea typeface="Roboto Cn" pitchFamily="2" charset="0"/>
                      <a:cs typeface="+mn-cs"/>
                    </a:rPr>
                    <a:t>voluntar</a:t>
                  </a:r>
                  <a:r>
                    <a:rPr lang="ro-RO" sz="1000" dirty="0">
                      <a:solidFill>
                        <a:prstClr val="white"/>
                      </a:solidFill>
                      <a:latin typeface="Calibri"/>
                      <a:ea typeface="Roboto Cn" pitchFamily="2" charset="0"/>
                      <a:cs typeface="+mn-cs"/>
                    </a:rPr>
                    <a:t>iat</a:t>
                  </a:r>
                  <a:r>
                    <a:rPr lang="en-GB" sz="1000" dirty="0">
                      <a:solidFill>
                        <a:prstClr val="white"/>
                      </a:solidFill>
                      <a:latin typeface="Calibri"/>
                      <a:ea typeface="Roboto Cn" pitchFamily="2" charset="0"/>
                      <a:cs typeface="+mn-cs"/>
                    </a:rPr>
                    <a:t>)</a:t>
                  </a:r>
                  <a:r>
                    <a:rPr lang="ro-RO" sz="1000" dirty="0">
                      <a:solidFill>
                        <a:prstClr val="white"/>
                      </a:solidFill>
                      <a:latin typeface="Calibri"/>
                      <a:ea typeface="Roboto Cn" pitchFamily="2" charset="0"/>
                      <a:cs typeface="+mn-cs"/>
                    </a:rPr>
                    <a:t>;</a:t>
                  </a:r>
                  <a:endParaRPr lang="en-GB" sz="1000" dirty="0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endParaRPr>
                </a:p>
                <a:p>
                  <a:pPr marL="82175" indent="-82175" algn="ctr" defTabSz="663196" fontAlgn="auto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Char char="•"/>
                    <a:defRPr/>
                  </a:pPr>
                  <a:r>
                    <a:rPr lang="en-GB" sz="1000" dirty="0" err="1">
                      <a:solidFill>
                        <a:prstClr val="white"/>
                      </a:solidFill>
                      <a:latin typeface="Calibri"/>
                      <a:ea typeface="Roboto Cn" pitchFamily="2" charset="0"/>
                      <a:cs typeface="+mn-cs"/>
                    </a:rPr>
                    <a:t>Adăugați</a:t>
                  </a:r>
                  <a:r>
                    <a:rPr lang="en-GB" sz="1000" dirty="0">
                      <a:solidFill>
                        <a:prstClr val="white"/>
                      </a:solidFill>
                      <a:latin typeface="Calibri"/>
                      <a:ea typeface="Roboto Cn" pitchFamily="2" charset="0"/>
                      <a:cs typeface="+mn-cs"/>
                    </a:rPr>
                    <a:t> </a:t>
                  </a:r>
                  <a:r>
                    <a:rPr lang="en-GB" sz="1000" dirty="0" err="1">
                      <a:solidFill>
                        <a:prstClr val="white"/>
                      </a:solidFill>
                      <a:latin typeface="Calibri"/>
                      <a:ea typeface="Roboto Cn" pitchFamily="2" charset="0"/>
                      <a:cs typeface="+mn-cs"/>
                    </a:rPr>
                    <a:t>declarația</a:t>
                  </a:r>
                  <a:r>
                    <a:rPr lang="en-GB" sz="1000" dirty="0">
                      <a:solidFill>
                        <a:prstClr val="white"/>
                      </a:solidFill>
                      <a:latin typeface="Calibri"/>
                      <a:ea typeface="Roboto Cn" pitchFamily="2" charset="0"/>
                      <a:cs typeface="+mn-cs"/>
                    </a:rPr>
                    <a:t> de </a:t>
                  </a:r>
                  <a:r>
                    <a:rPr lang="en-GB" sz="1000" dirty="0" err="1">
                      <a:solidFill>
                        <a:prstClr val="white"/>
                      </a:solidFill>
                      <a:latin typeface="Calibri"/>
                      <a:ea typeface="Roboto Cn" pitchFamily="2" charset="0"/>
                      <a:cs typeface="+mn-cs"/>
                    </a:rPr>
                    <a:t>confidențialitate</a:t>
                  </a:r>
                  <a:r>
                    <a:rPr lang="en-GB" sz="1000" dirty="0">
                      <a:solidFill>
                        <a:prstClr val="white"/>
                      </a:solidFill>
                      <a:latin typeface="Calibri"/>
                      <a:ea typeface="Roboto Cn" pitchFamily="2" charset="0"/>
                      <a:cs typeface="+mn-cs"/>
                    </a:rPr>
                    <a:t>:</a:t>
                  </a:r>
                </a:p>
                <a:p>
                  <a:pPr algn="ctr" defTabSz="663196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GB" sz="1000" b="1" dirty="0" err="1">
                      <a:solidFill>
                        <a:prstClr val="white"/>
                      </a:solidFill>
                      <a:latin typeface="Calibri"/>
                      <a:ea typeface="Roboto Cn" pitchFamily="2" charset="0"/>
                      <a:cs typeface="+mn-cs"/>
                    </a:rPr>
                    <a:t>Prin</a:t>
                  </a:r>
                  <a:r>
                    <a:rPr lang="en-GB" sz="1000" b="1" dirty="0">
                      <a:solidFill>
                        <a:prstClr val="white"/>
                      </a:solidFill>
                      <a:latin typeface="Calibri"/>
                      <a:ea typeface="Roboto Cn" pitchFamily="2" charset="0"/>
                      <a:cs typeface="+mn-cs"/>
                    </a:rPr>
                    <a:t> </a:t>
                  </a:r>
                  <a:r>
                    <a:rPr lang="en-GB" sz="1000" b="1" dirty="0" err="1">
                      <a:solidFill>
                        <a:prstClr val="white"/>
                      </a:solidFill>
                      <a:latin typeface="Calibri"/>
                      <a:ea typeface="Roboto Cn" pitchFamily="2" charset="0"/>
                      <a:cs typeface="+mn-cs"/>
                    </a:rPr>
                    <a:t>prezenta</a:t>
                  </a:r>
                  <a:r>
                    <a:rPr lang="en-GB" sz="1000" b="1" dirty="0">
                      <a:solidFill>
                        <a:prstClr val="white"/>
                      </a:solidFill>
                      <a:latin typeface="Calibri"/>
                      <a:ea typeface="Roboto Cn" pitchFamily="2" charset="0"/>
                      <a:cs typeface="+mn-cs"/>
                    </a:rPr>
                    <a:t> </a:t>
                  </a:r>
                  <a:r>
                    <a:rPr lang="en-GB" sz="1000" b="1" dirty="0" err="1">
                      <a:solidFill>
                        <a:prstClr val="white"/>
                      </a:solidFill>
                      <a:latin typeface="Calibri"/>
                      <a:ea typeface="Roboto Cn" pitchFamily="2" charset="0"/>
                      <a:cs typeface="+mn-cs"/>
                    </a:rPr>
                    <a:t>vă</a:t>
                  </a:r>
                  <a:r>
                    <a:rPr lang="en-GB" sz="1000" b="1" dirty="0">
                      <a:solidFill>
                        <a:prstClr val="white"/>
                      </a:solidFill>
                      <a:latin typeface="Calibri"/>
                      <a:ea typeface="Roboto Cn" pitchFamily="2" charset="0"/>
                      <a:cs typeface="+mn-cs"/>
                    </a:rPr>
                    <a:t> </a:t>
                  </a:r>
                  <a:r>
                    <a:rPr lang="en-GB" sz="1000" b="1" dirty="0" err="1">
                      <a:solidFill>
                        <a:prstClr val="white"/>
                      </a:solidFill>
                      <a:latin typeface="Calibri"/>
                      <a:ea typeface="Roboto Cn" pitchFamily="2" charset="0"/>
                      <a:cs typeface="+mn-cs"/>
                    </a:rPr>
                    <a:t>autorizez</a:t>
                  </a:r>
                  <a:r>
                    <a:rPr lang="en-GB" sz="1000" b="1" dirty="0">
                      <a:solidFill>
                        <a:prstClr val="white"/>
                      </a:solidFill>
                      <a:latin typeface="Calibri"/>
                      <a:ea typeface="Roboto Cn" pitchFamily="2" charset="0"/>
                      <a:cs typeface="+mn-cs"/>
                    </a:rPr>
                    <a:t> </a:t>
                  </a:r>
                  <a:r>
                    <a:rPr lang="en-GB" sz="1000" b="1" dirty="0" err="1">
                      <a:solidFill>
                        <a:prstClr val="white"/>
                      </a:solidFill>
                      <a:latin typeface="Calibri"/>
                      <a:ea typeface="Roboto Cn" pitchFamily="2" charset="0"/>
                      <a:cs typeface="+mn-cs"/>
                    </a:rPr>
                    <a:t>să</a:t>
                  </a:r>
                  <a:r>
                    <a:rPr lang="en-GB" sz="1000" b="1" dirty="0">
                      <a:solidFill>
                        <a:prstClr val="white"/>
                      </a:solidFill>
                      <a:latin typeface="Calibri"/>
                      <a:ea typeface="Roboto Cn" pitchFamily="2" charset="0"/>
                      <a:cs typeface="+mn-cs"/>
                    </a:rPr>
                    <a:t> </a:t>
                  </a:r>
                  <a:r>
                    <a:rPr lang="en-GB" sz="1000" b="1" dirty="0" err="1">
                      <a:solidFill>
                        <a:prstClr val="white"/>
                      </a:solidFill>
                      <a:latin typeface="Calibri"/>
                      <a:ea typeface="Roboto Cn" pitchFamily="2" charset="0"/>
                      <a:cs typeface="+mn-cs"/>
                    </a:rPr>
                    <a:t>utilizați</a:t>
                  </a:r>
                  <a:r>
                    <a:rPr lang="en-GB" sz="1000" b="1" dirty="0">
                      <a:solidFill>
                        <a:prstClr val="white"/>
                      </a:solidFill>
                      <a:latin typeface="Calibri"/>
                      <a:ea typeface="Roboto Cn" pitchFamily="2" charset="0"/>
                      <a:cs typeface="+mn-cs"/>
                    </a:rPr>
                    <a:t> </a:t>
                  </a:r>
                  <a:r>
                    <a:rPr lang="en-GB" sz="1000" b="1" dirty="0" err="1">
                      <a:solidFill>
                        <a:prstClr val="white"/>
                      </a:solidFill>
                      <a:latin typeface="Calibri"/>
                      <a:ea typeface="Roboto Cn" pitchFamily="2" charset="0"/>
                      <a:cs typeface="+mn-cs"/>
                    </a:rPr>
                    <a:t>și</a:t>
                  </a:r>
                  <a:r>
                    <a:rPr lang="en-GB" sz="1000" b="1" dirty="0">
                      <a:solidFill>
                        <a:prstClr val="white"/>
                      </a:solidFill>
                      <a:latin typeface="Calibri"/>
                      <a:ea typeface="Roboto Cn" pitchFamily="2" charset="0"/>
                      <a:cs typeface="+mn-cs"/>
                    </a:rPr>
                    <a:t> </a:t>
                  </a:r>
                  <a:r>
                    <a:rPr lang="en-GB" sz="1000" b="1" dirty="0" err="1">
                      <a:solidFill>
                        <a:prstClr val="white"/>
                      </a:solidFill>
                      <a:latin typeface="Calibri"/>
                      <a:ea typeface="Roboto Cn" pitchFamily="2" charset="0"/>
                      <a:cs typeface="+mn-cs"/>
                    </a:rPr>
                    <a:t>să</a:t>
                  </a:r>
                  <a:r>
                    <a:rPr lang="en-GB" sz="1000" b="1" dirty="0">
                      <a:solidFill>
                        <a:prstClr val="white"/>
                      </a:solidFill>
                      <a:latin typeface="Calibri"/>
                      <a:ea typeface="Roboto Cn" pitchFamily="2" charset="0"/>
                      <a:cs typeface="+mn-cs"/>
                    </a:rPr>
                    <a:t> </a:t>
                  </a:r>
                  <a:r>
                    <a:rPr lang="en-GB" sz="1000" b="1" dirty="0" err="1">
                      <a:solidFill>
                        <a:prstClr val="white"/>
                      </a:solidFill>
                      <a:latin typeface="Calibri"/>
                      <a:ea typeface="Roboto Cn" pitchFamily="2" charset="0"/>
                      <a:cs typeface="+mn-cs"/>
                    </a:rPr>
                    <a:t>prelucrați</a:t>
                  </a:r>
                  <a:r>
                    <a:rPr lang="en-GB" sz="1000" b="1" dirty="0">
                      <a:solidFill>
                        <a:prstClr val="white"/>
                      </a:solidFill>
                      <a:latin typeface="Calibri"/>
                      <a:ea typeface="Roboto Cn" pitchFamily="2" charset="0"/>
                      <a:cs typeface="+mn-cs"/>
                    </a:rPr>
                    <a:t> </a:t>
                  </a:r>
                  <a:r>
                    <a:rPr lang="en-GB" sz="1000" b="1" dirty="0" err="1">
                      <a:solidFill>
                        <a:prstClr val="white"/>
                      </a:solidFill>
                      <a:latin typeface="Calibri"/>
                      <a:ea typeface="Roboto Cn" pitchFamily="2" charset="0"/>
                      <a:cs typeface="+mn-cs"/>
                    </a:rPr>
                    <a:t>datele</a:t>
                  </a:r>
                  <a:r>
                    <a:rPr lang="en-GB" sz="1000" b="1" dirty="0">
                      <a:solidFill>
                        <a:prstClr val="white"/>
                      </a:solidFill>
                      <a:latin typeface="Calibri"/>
                      <a:ea typeface="Roboto Cn" pitchFamily="2" charset="0"/>
                      <a:cs typeface="+mn-cs"/>
                    </a:rPr>
                    <a:t> </a:t>
                  </a:r>
                  <a:r>
                    <a:rPr lang="en-GB" sz="1000" b="1" dirty="0" err="1">
                      <a:solidFill>
                        <a:prstClr val="white"/>
                      </a:solidFill>
                      <a:latin typeface="Calibri"/>
                      <a:ea typeface="Roboto Cn" pitchFamily="2" charset="0"/>
                      <a:cs typeface="+mn-cs"/>
                    </a:rPr>
                    <a:t>mele</a:t>
                  </a:r>
                  <a:r>
                    <a:rPr lang="en-GB" sz="1000" b="1" dirty="0">
                      <a:solidFill>
                        <a:prstClr val="white"/>
                      </a:solidFill>
                      <a:latin typeface="Calibri"/>
                      <a:ea typeface="Roboto Cn" pitchFamily="2" charset="0"/>
                      <a:cs typeface="+mn-cs"/>
                    </a:rPr>
                    <a:t> </a:t>
                  </a:r>
                  <a:r>
                    <a:rPr lang="en-GB" sz="1000" b="1" dirty="0" err="1">
                      <a:solidFill>
                        <a:prstClr val="white"/>
                      </a:solidFill>
                      <a:latin typeface="Calibri"/>
                      <a:ea typeface="Roboto Cn" pitchFamily="2" charset="0"/>
                      <a:cs typeface="+mn-cs"/>
                    </a:rPr>
                    <a:t>personale</a:t>
                  </a:r>
                  <a:r>
                    <a:rPr lang="ro-RO" sz="1000" b="1" dirty="0">
                      <a:solidFill>
                        <a:prstClr val="white"/>
                      </a:solidFill>
                      <a:latin typeface="Calibri"/>
                      <a:ea typeface="Roboto Cn" pitchFamily="2" charset="0"/>
                      <a:cs typeface="+mn-cs"/>
                    </a:rPr>
                    <a:t>.</a:t>
                  </a:r>
                  <a:r>
                    <a:rPr lang="en-GB" sz="1000" b="1" dirty="0">
                      <a:solidFill>
                        <a:prstClr val="white"/>
                      </a:solidFill>
                      <a:latin typeface="Calibri"/>
                      <a:ea typeface="Roboto Cn" pitchFamily="2" charset="0"/>
                      <a:cs typeface="+mn-cs"/>
                    </a:rPr>
                    <a:t> </a:t>
                  </a:r>
                  <a:endParaRPr lang="it-IT" sz="1000" b="1" dirty="0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endParaRPr>
                </a:p>
              </p:txBody>
            </p:sp>
          </p:grpSp>
        </p:grp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56D7F448-E59E-4CA9-B204-CD2344BB91AD}"/>
                </a:ext>
              </a:extLst>
            </p:cNvPr>
            <p:cNvSpPr/>
            <p:nvPr/>
          </p:nvSpPr>
          <p:spPr>
            <a:xfrm>
              <a:off x="2400299" y="2038350"/>
              <a:ext cx="1744809" cy="707886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>
              <a:spAutoFit/>
            </a:bodyPr>
            <a:lstStyle/>
            <a:p>
              <a:pPr marL="85219" algn="ctr" defTabSz="663196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tabLst>
                  <a:tab pos="110176" algn="l"/>
                </a:tabLst>
                <a:defRPr/>
              </a:pPr>
              <a:r>
                <a:rPr lang="en-GB" sz="1000" b="1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Asigurați-vă</a:t>
              </a:r>
              <a:r>
                <a:rPr lang="en-GB" sz="1000" b="1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1000" b="1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că</a:t>
              </a:r>
              <a:r>
                <a:rPr lang="en-GB" sz="1000" b="1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1000" b="1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ați</a:t>
              </a:r>
              <a:r>
                <a:rPr lang="en-GB" sz="1000" b="1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1000" b="1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enumerat</a:t>
              </a:r>
              <a:r>
                <a:rPr lang="en-GB" sz="1000" b="1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1000" b="1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experiența</a:t>
              </a:r>
              <a:r>
                <a:rPr lang="en-GB" sz="1000" b="1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de </a:t>
              </a:r>
              <a:r>
                <a:rPr lang="en-GB" sz="1000" b="1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muncă</a:t>
              </a:r>
              <a:r>
                <a:rPr lang="en-GB" sz="1000" b="1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1000" b="1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într</a:t>
              </a:r>
              <a:r>
                <a:rPr lang="en-GB" sz="1000" b="1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-o </a:t>
              </a:r>
              <a:r>
                <a:rPr lang="en-GB" sz="1000" b="1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ordine</a:t>
              </a:r>
              <a:r>
                <a:rPr lang="en-GB" sz="1000" b="1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anti-</a:t>
              </a:r>
              <a:r>
                <a:rPr lang="en-GB" sz="1000" b="1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cronologică</a:t>
              </a:r>
              <a:r>
                <a:rPr lang="en-GB" sz="1000" b="1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(</a:t>
              </a:r>
              <a:r>
                <a:rPr lang="en-GB" sz="1000" b="1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cea</a:t>
              </a:r>
              <a:r>
                <a:rPr lang="en-GB" sz="1000" b="1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1000" b="1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mai</a:t>
              </a:r>
              <a:r>
                <a:rPr lang="en-GB" sz="1000" b="1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1000" b="1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recentă</a:t>
              </a:r>
              <a:r>
                <a:rPr lang="en-GB" sz="1000" b="1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1000" b="1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până</a:t>
              </a:r>
              <a:r>
                <a:rPr lang="en-GB" sz="1000" b="1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la </a:t>
              </a:r>
              <a:r>
                <a:rPr lang="en-GB" sz="1000" b="1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cea</a:t>
              </a:r>
              <a:r>
                <a:rPr lang="en-GB" sz="1000" b="1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1000" b="1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mai</a:t>
              </a:r>
              <a:r>
                <a:rPr lang="en-GB" sz="1000" b="1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ro-RO" sz="1000" b="1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veche</a:t>
              </a:r>
              <a:r>
                <a:rPr lang="en-GB" sz="1000" b="1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)</a:t>
              </a:r>
              <a:r>
                <a:rPr lang="ro-RO" sz="1000" b="1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.</a:t>
              </a:r>
              <a:endParaRPr lang="en-GB" sz="1000" b="1" dirty="0">
                <a:solidFill>
                  <a:prstClr val="white"/>
                </a:solidFill>
                <a:latin typeface="Calibri"/>
                <a:ea typeface="Roboto Cn" pitchFamily="2" charset="0"/>
                <a:cs typeface="DIN Pro Cond Light" panose="020B0506020101010102" pitchFamily="34" charset="0"/>
              </a:endParaRPr>
            </a:p>
          </p:txBody>
        </p:sp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EE344C10-2D76-4E93-BF03-FCC99358166D}"/>
                </a:ext>
              </a:extLst>
            </p:cNvPr>
            <p:cNvSpPr txBox="1"/>
            <p:nvPr/>
          </p:nvSpPr>
          <p:spPr>
            <a:xfrm>
              <a:off x="1381492" y="2906503"/>
              <a:ext cx="946013" cy="220188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 anchor="ctr">
              <a:spAutoFit/>
            </a:bodyPr>
            <a:lstStyle/>
            <a:p>
              <a:pPr algn="ctr" defTabSz="66319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831" b="1" dirty="0">
                  <a:solidFill>
                    <a:prstClr val="white"/>
                  </a:solidFill>
                  <a:latin typeface="Calibri"/>
                  <a:cs typeface="+mn-cs"/>
                </a:rPr>
                <a:t>CON</a:t>
              </a:r>
              <a:r>
                <a:rPr lang="ro-RO" sz="831" b="1" dirty="0">
                  <a:solidFill>
                    <a:prstClr val="white"/>
                  </a:solidFill>
                  <a:latin typeface="Calibri"/>
                  <a:cs typeface="+mn-cs"/>
                </a:rPr>
                <a:t>ȚINUT</a:t>
              </a:r>
              <a:endParaRPr lang="it-IT" sz="831" b="1" dirty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67009265-1021-4756-951A-88FBBCE27B1D}"/>
                </a:ext>
              </a:extLst>
            </p:cNvPr>
            <p:cNvSpPr/>
            <p:nvPr/>
          </p:nvSpPr>
          <p:spPr>
            <a:xfrm>
              <a:off x="5403229" y="4746217"/>
              <a:ext cx="997034" cy="262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63196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tabLst>
                  <a:tab pos="110176" algn="l"/>
                </a:tabLst>
                <a:defRPr/>
              </a:pPr>
              <a:r>
                <a:rPr lang="ro-RO" sz="1108" b="1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Fiți sinceri</a:t>
              </a:r>
              <a:r>
                <a:rPr lang="it-IT" sz="1108" b="1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!</a:t>
              </a:r>
            </a:p>
          </p:txBody>
        </p:sp>
        <p:pic>
          <p:nvPicPr>
            <p:cNvPr id="27" name="Picture 2" descr="Risultati immagini per smile icon png">
              <a:extLst>
                <a:ext uri="{FF2B5EF4-FFF2-40B4-BE49-F238E27FC236}">
                  <a16:creationId xmlns:a16="http://schemas.microsoft.com/office/drawing/2014/main" id="{F2D7524B-8586-4328-B588-5232A3892A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1" t="4667" r="71572" b="70868"/>
            <a:stretch/>
          </p:blipFill>
          <p:spPr bwMode="auto">
            <a:xfrm>
              <a:off x="5062806" y="4721429"/>
              <a:ext cx="288443" cy="278852"/>
            </a:xfrm>
            <a:prstGeom prst="flowChartConnector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6BF43501-E811-45F0-BF86-EDB19E5E0BD3}"/>
                </a:ext>
              </a:extLst>
            </p:cNvPr>
            <p:cNvSpPr/>
            <p:nvPr/>
          </p:nvSpPr>
          <p:spPr>
            <a:xfrm>
              <a:off x="2343149" y="2724150"/>
              <a:ext cx="1844513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0654" indent="-80654" algn="ctr" defTabSz="663196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Font typeface="Arial" panose="020B0604020202020204" pitchFamily="34" charset="0"/>
                <a:buChar char="•"/>
                <a:tabLst>
                  <a:tab pos="110176" algn="l"/>
                </a:tabLst>
                <a:defRPr/>
              </a:pP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Descrieți-vă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abilitățile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cu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exemple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practice</a:t>
              </a:r>
              <a:r>
                <a:rPr lang="ro-RO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(de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exemplu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, o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abilitate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de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construire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a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echipei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ar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putea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fi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instruirea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unui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grup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tânăr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de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sportivi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)</a:t>
              </a:r>
              <a:r>
                <a:rPr lang="ro-RO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.</a:t>
              </a:r>
              <a:endParaRPr lang="en-GB" sz="900" dirty="0">
                <a:solidFill>
                  <a:prstClr val="white"/>
                </a:solidFill>
                <a:latin typeface="Calibri"/>
                <a:ea typeface="Roboto Cn" pitchFamily="2" charset="0"/>
                <a:cs typeface="DIN Pro Cond Light" panose="020B0506020101010102" pitchFamily="34" charset="0"/>
              </a:endParaRPr>
            </a:p>
            <a:p>
              <a:pPr marL="80654" indent="-80654" algn="ctr" defTabSz="663196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Font typeface="Arial" panose="020B0604020202020204" pitchFamily="34" charset="0"/>
                <a:buChar char="•"/>
                <a:tabLst>
                  <a:tab pos="110176" algn="l"/>
                </a:tabLst>
                <a:defRPr/>
              </a:pP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Rețineți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că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primul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sfert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al CV-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ului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va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fi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primul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lucru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pe care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îl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văd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cititorii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la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deschiderea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CV-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ului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.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Asigurați-vă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că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este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plin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cu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cuvinte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cheie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pe care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angajatorii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vor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dori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să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le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vadă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,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pentru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a le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atrage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instantaneu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atenția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.</a:t>
              </a:r>
            </a:p>
            <a:p>
              <a:pPr marL="80654" indent="-80654" algn="ctr" defTabSz="663196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Font typeface="Arial" panose="020B0604020202020204" pitchFamily="34" charset="0"/>
                <a:buChar char="•"/>
                <a:tabLst>
                  <a:tab pos="110176" algn="l"/>
                </a:tabLst>
                <a:defRPr/>
              </a:pPr>
              <a:r>
                <a:rPr lang="ro-RO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Ajutați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recrutorii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să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găsească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informațiile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de care au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nevoie</a:t>
              </a:r>
              <a:r>
                <a:rPr lang="ro-RO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.</a:t>
              </a:r>
              <a:endParaRPr lang="en-GB" sz="900" dirty="0">
                <a:solidFill>
                  <a:prstClr val="white"/>
                </a:solidFill>
                <a:latin typeface="Calibri"/>
                <a:ea typeface="Roboto Cn" pitchFamily="2" charset="0"/>
                <a:cs typeface="DIN Pro Cond Light" panose="020B0506020101010102" pitchFamily="34" charset="0"/>
              </a:endParaRPr>
            </a:p>
            <a:p>
              <a:pPr marL="80654" indent="-80654" algn="ctr" defTabSz="663196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Font typeface="Arial" panose="020B0604020202020204" pitchFamily="34" charset="0"/>
                <a:buChar char="•"/>
                <a:tabLst>
                  <a:tab pos="110176" algn="l"/>
                </a:tabLst>
                <a:defRPr/>
              </a:pP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Nu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uitați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să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vă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vindeți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-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aveți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doar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câteva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secunde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pentru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a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vă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transmite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mesajul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,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așa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că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scrieți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un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paragraf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persuasiv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care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să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le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spună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oamenilor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de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ce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ar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trebui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să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vă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angajeze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- nu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vă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fie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frică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să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vă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lăudați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și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să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vă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adaptați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profilul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la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locuri</a:t>
              </a:r>
              <a:r>
                <a:rPr lang="ro-RO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le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de </a:t>
              </a:r>
              <a:r>
                <a:rPr lang="en-GB" sz="9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muncă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ro-RO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dorite</a:t>
              </a:r>
              <a:r>
                <a:rPr lang="en-GB" sz="9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.</a:t>
              </a:r>
            </a:p>
          </p:txBody>
        </p:sp>
        <p:pic>
          <p:nvPicPr>
            <p:cNvPr id="1026" name="Picture 2" descr="Immagine correlata">
              <a:extLst>
                <a:ext uri="{FF2B5EF4-FFF2-40B4-BE49-F238E27FC236}">
                  <a16:creationId xmlns:a16="http://schemas.microsoft.com/office/drawing/2014/main" id="{05C54107-4962-42F2-8547-3940710EAC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377" y="677386"/>
              <a:ext cx="188372" cy="1883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uppo 7">
              <a:extLst>
                <a:ext uri="{FF2B5EF4-FFF2-40B4-BE49-F238E27FC236}">
                  <a16:creationId xmlns:a16="http://schemas.microsoft.com/office/drawing/2014/main" id="{4613F87C-86E4-44F2-97E0-2343EAF38B3C}"/>
                </a:ext>
              </a:extLst>
            </p:cNvPr>
            <p:cNvGrpSpPr/>
            <p:nvPr/>
          </p:nvGrpSpPr>
          <p:grpSpPr>
            <a:xfrm>
              <a:off x="4173187" y="926645"/>
              <a:ext cx="2089937" cy="2102305"/>
              <a:chOff x="2594515" y="2796630"/>
              <a:chExt cx="4515365" cy="4386291"/>
            </a:xfrm>
          </p:grpSpPr>
          <p:sp>
            <p:nvSpPr>
              <p:cNvPr id="18" name="Rettangolo 17">
                <a:extLst>
                  <a:ext uri="{FF2B5EF4-FFF2-40B4-BE49-F238E27FC236}">
                    <a16:creationId xmlns:a16="http://schemas.microsoft.com/office/drawing/2014/main" id="{AF489CA1-6881-431B-AE65-62D9F4E4CBD6}"/>
                  </a:ext>
                </a:extLst>
              </p:cNvPr>
              <p:cNvSpPr/>
              <p:nvPr/>
            </p:nvSpPr>
            <p:spPr>
              <a:xfrm>
                <a:off x="2977100" y="2796630"/>
                <a:ext cx="4132780" cy="4386291"/>
              </a:xfrm>
              <a:prstGeom prst="rect">
                <a:avLst/>
              </a:prstGeom>
              <a:noFill/>
              <a:ln>
                <a:solidFill>
                  <a:srgbClr val="2294D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6319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83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3" name="Rettangolo 32">
                <a:extLst>
                  <a:ext uri="{FF2B5EF4-FFF2-40B4-BE49-F238E27FC236}">
                    <a16:creationId xmlns:a16="http://schemas.microsoft.com/office/drawing/2014/main" id="{8D73A65C-75BC-40AC-8115-879E9410563B}"/>
                  </a:ext>
                </a:extLst>
              </p:cNvPr>
              <p:cNvSpPr/>
              <p:nvPr/>
            </p:nvSpPr>
            <p:spPr>
              <a:xfrm>
                <a:off x="2594515" y="2858471"/>
                <a:ext cx="3701047" cy="4594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609" indent="1522" defTabSz="663196" fontAlgn="auto"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defRPr/>
                </a:pPr>
                <a:endParaRPr lang="it-IT" sz="831" b="1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endParaRPr>
              </a:p>
            </p:txBody>
          </p:sp>
          <p:pic>
            <p:nvPicPr>
              <p:cNvPr id="1028" name="Picture 4" descr="Risultati immagini per cv europeo">
                <a:extLst>
                  <a:ext uri="{FF2B5EF4-FFF2-40B4-BE49-F238E27FC236}">
                    <a16:creationId xmlns:a16="http://schemas.microsoft.com/office/drawing/2014/main" id="{6212DDA6-231A-45AC-B0DD-5F8C2DBE5C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878931">
                <a:off x="4405189" y="3057112"/>
                <a:ext cx="616967" cy="8732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Risultati immagini per cv creativo">
                <a:extLst>
                  <a:ext uri="{FF2B5EF4-FFF2-40B4-BE49-F238E27FC236}">
                    <a16:creationId xmlns:a16="http://schemas.microsoft.com/office/drawing/2014/main" id="{F22C4CA6-A61B-4D85-A0F6-DDB17698DC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113485">
                <a:off x="5082749" y="3080598"/>
                <a:ext cx="632965" cy="8202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" name="Rettangolo 40">
                <a:extLst>
                  <a:ext uri="{FF2B5EF4-FFF2-40B4-BE49-F238E27FC236}">
                    <a16:creationId xmlns:a16="http://schemas.microsoft.com/office/drawing/2014/main" id="{54D0F863-CEF3-4047-AE72-6A4ABDC4F740}"/>
                  </a:ext>
                </a:extLst>
              </p:cNvPr>
              <p:cNvSpPr/>
              <p:nvPr/>
            </p:nvSpPr>
            <p:spPr>
              <a:xfrm>
                <a:off x="3209212" y="4003217"/>
                <a:ext cx="3750666" cy="30823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2609" algn="ctr" defTabSz="663196" fontAlgn="auto"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defRPr/>
                </a:pPr>
                <a:r>
                  <a:rPr lang="en-GB" sz="1000" dirty="0" err="1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Puteți</a:t>
                </a:r>
                <a:r>
                  <a:rPr lang="en-GB" sz="1000" dirty="0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 </a:t>
                </a:r>
                <a:r>
                  <a:rPr lang="en-GB" sz="1000" dirty="0" err="1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utiliza</a:t>
                </a:r>
                <a:r>
                  <a:rPr lang="en-GB" sz="1000" dirty="0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 </a:t>
                </a:r>
                <a:r>
                  <a:rPr lang="en-GB" sz="1000" dirty="0" err="1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documentele</a:t>
                </a:r>
                <a:r>
                  <a:rPr lang="en-GB" sz="1000" dirty="0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 </a:t>
                </a:r>
                <a:r>
                  <a:rPr lang="en-GB" sz="1000" dirty="0" err="1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Europass</a:t>
                </a:r>
                <a:r>
                  <a:rPr lang="en-GB" sz="1000" dirty="0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 </a:t>
                </a:r>
                <a:r>
                  <a:rPr lang="en-GB" sz="1000" dirty="0" err="1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în</a:t>
                </a:r>
                <a:r>
                  <a:rPr lang="en-GB" sz="1000" dirty="0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 34 de </a:t>
                </a:r>
                <a:r>
                  <a:rPr lang="en-GB" sz="1000" dirty="0" err="1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țări</a:t>
                </a:r>
                <a:r>
                  <a:rPr lang="en-GB" sz="1000" dirty="0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 </a:t>
                </a:r>
                <a:r>
                  <a:rPr lang="en-GB" sz="1000" dirty="0" err="1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europene</a:t>
                </a:r>
                <a:r>
                  <a:rPr lang="en-GB" sz="1000" dirty="0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.</a:t>
                </a:r>
              </a:p>
              <a:p>
                <a:pPr marL="42609" algn="ctr" defTabSz="663196" fontAlgn="auto"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defRPr/>
                </a:pPr>
                <a:r>
                  <a:rPr lang="en-GB" sz="1000" dirty="0" err="1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Modelul</a:t>
                </a:r>
                <a:r>
                  <a:rPr lang="en-GB" sz="1000" dirty="0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 CV </a:t>
                </a:r>
                <a:r>
                  <a:rPr lang="en-GB" sz="1000" dirty="0" err="1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și</a:t>
                </a:r>
                <a:r>
                  <a:rPr lang="en-GB" sz="1000" dirty="0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 </a:t>
                </a:r>
                <a:r>
                  <a:rPr lang="en-GB" sz="1000" dirty="0" err="1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alte</a:t>
                </a:r>
                <a:r>
                  <a:rPr lang="en-GB" sz="1000" dirty="0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 </a:t>
                </a:r>
                <a:r>
                  <a:rPr lang="en-GB" sz="1000" dirty="0" err="1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documente</a:t>
                </a:r>
                <a:r>
                  <a:rPr lang="en-GB" sz="1000" dirty="0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 </a:t>
                </a:r>
                <a:r>
                  <a:rPr lang="en-GB" sz="1000" dirty="0" err="1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Europass</a:t>
                </a:r>
                <a:r>
                  <a:rPr lang="en-GB" sz="1000" dirty="0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 </a:t>
                </a:r>
                <a:r>
                  <a:rPr lang="en-GB" sz="1000" dirty="0" err="1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vă</a:t>
                </a:r>
                <a:r>
                  <a:rPr lang="en-GB" sz="1000" dirty="0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 </a:t>
                </a:r>
                <a:r>
                  <a:rPr lang="en-GB" sz="1000" dirty="0" err="1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vor</a:t>
                </a:r>
                <a:r>
                  <a:rPr lang="en-GB" sz="1000" dirty="0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 </a:t>
                </a:r>
                <a:r>
                  <a:rPr lang="en-GB" sz="1000" dirty="0" err="1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permite</a:t>
                </a:r>
                <a:r>
                  <a:rPr lang="en-GB" sz="1000" dirty="0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 </a:t>
                </a:r>
                <a:r>
                  <a:rPr lang="en-GB" sz="1000" dirty="0" err="1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să</a:t>
                </a:r>
                <a:r>
                  <a:rPr lang="en-GB" sz="1000" dirty="0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 </a:t>
                </a:r>
                <a:r>
                  <a:rPr lang="en-GB" sz="1000" dirty="0" err="1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vă</a:t>
                </a:r>
                <a:r>
                  <a:rPr lang="en-GB" sz="1000" dirty="0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 </a:t>
                </a:r>
                <a:r>
                  <a:rPr lang="en-GB" sz="1000" dirty="0" err="1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completați</a:t>
                </a:r>
                <a:r>
                  <a:rPr lang="en-GB" sz="1000" dirty="0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 </a:t>
                </a:r>
                <a:r>
                  <a:rPr lang="en-GB" sz="1000" dirty="0" err="1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profilul</a:t>
                </a:r>
                <a:r>
                  <a:rPr lang="en-GB" sz="1000" dirty="0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 </a:t>
                </a:r>
                <a:r>
                  <a:rPr lang="en-GB" sz="1000" dirty="0" err="1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în</a:t>
                </a:r>
                <a:r>
                  <a:rPr lang="en-GB" sz="1000" dirty="0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 </a:t>
                </a:r>
                <a:r>
                  <a:rPr lang="en-GB" sz="1000" dirty="0" err="1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detalii</a:t>
                </a:r>
                <a:r>
                  <a:rPr lang="en-GB" sz="1000" dirty="0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 exhaustive - </a:t>
                </a:r>
                <a:r>
                  <a:rPr lang="en-GB" sz="1000" dirty="0" err="1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experiență</a:t>
                </a:r>
                <a:r>
                  <a:rPr lang="en-GB" sz="1000" dirty="0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 </a:t>
                </a:r>
                <a:r>
                  <a:rPr lang="en-GB" sz="1000" dirty="0" err="1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profesională</a:t>
                </a:r>
                <a:r>
                  <a:rPr lang="en-GB" sz="1000" dirty="0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, </a:t>
                </a:r>
                <a:r>
                  <a:rPr lang="en-GB" sz="1000" dirty="0" err="1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pregătire</a:t>
                </a:r>
                <a:r>
                  <a:rPr lang="en-GB" sz="1000" dirty="0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 </a:t>
                </a:r>
                <a:r>
                  <a:rPr lang="en-GB" sz="1000" dirty="0" err="1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academică</a:t>
                </a:r>
                <a:r>
                  <a:rPr lang="en-GB" sz="1000" dirty="0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, </a:t>
                </a:r>
                <a:r>
                  <a:rPr lang="en-GB" sz="1000" dirty="0" err="1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voluntariat</a:t>
                </a:r>
                <a:r>
                  <a:rPr lang="en-GB" sz="1000" dirty="0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 - </a:t>
                </a:r>
                <a:r>
                  <a:rPr lang="en-GB" sz="1000" dirty="0" err="1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puteți</a:t>
                </a:r>
                <a:r>
                  <a:rPr lang="en-GB" sz="1000" dirty="0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 </a:t>
                </a:r>
                <a:r>
                  <a:rPr lang="en-GB" sz="1000" dirty="0" err="1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adăuga</a:t>
                </a:r>
                <a:r>
                  <a:rPr lang="en-GB" sz="1000" dirty="0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 </a:t>
                </a:r>
                <a:r>
                  <a:rPr lang="en-GB" sz="1000" dirty="0" err="1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chiar</a:t>
                </a:r>
                <a:r>
                  <a:rPr lang="en-GB" sz="1000" dirty="0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 </a:t>
                </a:r>
                <a:r>
                  <a:rPr lang="en-GB" sz="1000" dirty="0" err="1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și</a:t>
                </a:r>
                <a:r>
                  <a:rPr lang="en-GB" sz="1000" dirty="0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 </a:t>
                </a:r>
                <a:r>
                  <a:rPr lang="en-GB" sz="1000" dirty="0" err="1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documente</a:t>
                </a:r>
                <a:r>
                  <a:rPr lang="en-GB" sz="1000" dirty="0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 </a:t>
                </a:r>
                <a:r>
                  <a:rPr lang="en-GB" sz="1000" dirty="0" err="1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suplimentare</a:t>
                </a:r>
                <a:r>
                  <a:rPr lang="en-GB" sz="1000" dirty="0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 care </a:t>
                </a:r>
                <a:r>
                  <a:rPr lang="en-GB" sz="1000" dirty="0" err="1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vă</a:t>
                </a:r>
                <a:r>
                  <a:rPr lang="en-GB" sz="1000" dirty="0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 </a:t>
                </a:r>
                <a:r>
                  <a:rPr lang="en-GB" sz="1000" dirty="0" err="1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consolidează</a:t>
                </a:r>
                <a:r>
                  <a:rPr lang="en-GB" sz="1000" dirty="0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 </a:t>
                </a:r>
                <a:r>
                  <a:rPr lang="en-GB" sz="1000" dirty="0" err="1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profilul</a:t>
                </a:r>
                <a:r>
                  <a:rPr lang="en-GB" sz="1000" dirty="0">
                    <a:solidFill>
                      <a:prstClr val="white"/>
                    </a:solidFill>
                    <a:latin typeface="Calibri"/>
                    <a:ea typeface="Roboto Cn" pitchFamily="2" charset="0"/>
                    <a:cs typeface="+mn-cs"/>
                  </a:rPr>
                  <a:t>.</a:t>
                </a:r>
              </a:p>
            </p:txBody>
          </p:sp>
        </p:grpSp>
        <p:sp>
          <p:nvSpPr>
            <p:cNvPr id="34" name="Rettangolo 33">
              <a:extLst>
                <a:ext uri="{FF2B5EF4-FFF2-40B4-BE49-F238E27FC236}">
                  <a16:creationId xmlns:a16="http://schemas.microsoft.com/office/drawing/2014/main" id="{18020642-CFAF-4510-93B0-648290841AE9}"/>
                </a:ext>
              </a:extLst>
            </p:cNvPr>
            <p:cNvSpPr/>
            <p:nvPr/>
          </p:nvSpPr>
          <p:spPr>
            <a:xfrm>
              <a:off x="2478229" y="677387"/>
              <a:ext cx="1744809" cy="1277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0654" indent="-80654" algn="ctr" defTabSz="663196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Font typeface="Arial" panose="020B0604020202020204" pitchFamily="34" charset="0"/>
                <a:buChar char="•"/>
                <a:tabLst>
                  <a:tab pos="110176" algn="l"/>
                </a:tabLst>
                <a:defRPr/>
              </a:pPr>
              <a:r>
                <a:rPr lang="en-GB" sz="11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Adăugați-vă</a:t>
              </a:r>
              <a:r>
                <a:rPr lang="en-GB" sz="11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ro-RO" sz="11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conturile pe rețelele</a:t>
              </a:r>
              <a:r>
                <a:rPr lang="en-GB" sz="11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11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sociale</a:t>
              </a:r>
              <a:r>
                <a:rPr lang="en-GB" sz="11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(de </a:t>
              </a:r>
              <a:r>
                <a:rPr lang="en-GB" sz="11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exemplu</a:t>
              </a:r>
              <a:r>
                <a:rPr lang="en-GB" sz="11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, </a:t>
              </a:r>
              <a:r>
                <a:rPr lang="en-GB" sz="11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profilul</a:t>
              </a:r>
              <a:r>
                <a:rPr lang="en-GB" sz="11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ro-RO" sz="11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de </a:t>
              </a:r>
              <a:r>
                <a:rPr lang="en-GB" sz="11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LinkedIn, </a:t>
              </a:r>
              <a:r>
                <a:rPr lang="en-GB" sz="11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blogul</a:t>
              </a:r>
              <a:r>
                <a:rPr lang="en-GB" sz="11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etc.)</a:t>
              </a:r>
              <a:r>
                <a:rPr lang="ro-RO" sz="11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.</a:t>
              </a:r>
              <a:endParaRPr lang="en-GB" sz="1100" dirty="0">
                <a:solidFill>
                  <a:prstClr val="white"/>
                </a:solidFill>
                <a:latin typeface="Calibri"/>
                <a:ea typeface="Roboto Cn" pitchFamily="2" charset="0"/>
                <a:cs typeface="DIN Pro Cond Light" panose="020B0506020101010102" pitchFamily="34" charset="0"/>
              </a:endParaRPr>
            </a:p>
            <a:p>
              <a:pPr marL="80654" indent="-80654" algn="ctr" defTabSz="663196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Font typeface="Arial" panose="020B0604020202020204" pitchFamily="34" charset="0"/>
                <a:buChar char="•"/>
                <a:tabLst>
                  <a:tab pos="110176" algn="l"/>
                </a:tabLst>
                <a:defRPr/>
              </a:pPr>
              <a:r>
                <a:rPr lang="en-GB" sz="11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Indicați</a:t>
              </a:r>
              <a:r>
                <a:rPr lang="en-GB" sz="11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11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că</a:t>
              </a:r>
              <a:r>
                <a:rPr lang="en-GB" sz="11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11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dețineți</a:t>
              </a:r>
              <a:r>
                <a:rPr lang="en-GB" sz="11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11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permis</a:t>
              </a:r>
              <a:r>
                <a:rPr lang="en-GB" sz="11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de </a:t>
              </a:r>
              <a:r>
                <a:rPr lang="en-GB" sz="11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conducere</a:t>
              </a:r>
              <a:r>
                <a:rPr lang="en-GB" sz="11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cu o </a:t>
              </a:r>
              <a:r>
                <a:rPr lang="en-GB" sz="11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categorie</a:t>
              </a:r>
              <a:r>
                <a:rPr lang="en-GB" sz="11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11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conexă</a:t>
              </a:r>
              <a:r>
                <a:rPr lang="en-GB" sz="11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11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pentru</a:t>
              </a:r>
              <a:r>
                <a:rPr lang="en-GB" sz="11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11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pozițiile</a:t>
              </a:r>
              <a:r>
                <a:rPr lang="en-GB" sz="11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care </a:t>
              </a:r>
              <a:r>
                <a:rPr lang="en-GB" sz="11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necesită</a:t>
              </a:r>
              <a:r>
                <a:rPr lang="en-GB" sz="11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o </a:t>
              </a:r>
              <a:r>
                <a:rPr lang="en-GB" sz="11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formă</a:t>
              </a:r>
              <a:r>
                <a:rPr lang="en-GB" sz="11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11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specifică</a:t>
              </a:r>
              <a:r>
                <a:rPr lang="en-GB" sz="11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DIN Pro Cond Light" panose="020B0506020101010102" pitchFamily="34" charset="0"/>
                </a:rPr>
                <a:t> de transport.</a:t>
              </a:r>
            </a:p>
          </p:txBody>
        </p:sp>
        <p:sp>
          <p:nvSpPr>
            <p:cNvPr id="38" name="Rettangolo 37">
              <a:extLst>
                <a:ext uri="{FF2B5EF4-FFF2-40B4-BE49-F238E27FC236}">
                  <a16:creationId xmlns:a16="http://schemas.microsoft.com/office/drawing/2014/main" id="{93A06C95-50B9-4EE3-A495-F27A85A762FE}"/>
                </a:ext>
              </a:extLst>
            </p:cNvPr>
            <p:cNvSpPr/>
            <p:nvPr/>
          </p:nvSpPr>
          <p:spPr>
            <a:xfrm>
              <a:off x="6416513" y="506353"/>
              <a:ext cx="1545403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2609" algn="ctr" defTabSz="663196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defRPr/>
              </a:pPr>
              <a:r>
                <a:rPr lang="en-GB" sz="11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+mn-cs"/>
                </a:rPr>
                <a:t>Obiectivul</a:t>
              </a:r>
              <a:r>
                <a:rPr lang="en-GB" sz="11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+mn-cs"/>
                </a:rPr>
                <a:t> </a:t>
              </a:r>
              <a:r>
                <a:rPr lang="en-GB" sz="11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+mn-cs"/>
                </a:rPr>
                <a:t>Europass</a:t>
              </a:r>
              <a:r>
                <a:rPr lang="en-GB" sz="11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+mn-cs"/>
                </a:rPr>
                <a:t> </a:t>
              </a:r>
              <a:r>
                <a:rPr lang="en-GB" sz="11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+mn-cs"/>
                </a:rPr>
                <a:t>este</a:t>
              </a:r>
              <a:r>
                <a:rPr lang="en-GB" sz="11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+mn-cs"/>
                </a:rPr>
                <a:t> </a:t>
              </a:r>
              <a:r>
                <a:rPr lang="en-GB" sz="11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+mn-cs"/>
                </a:rPr>
                <a:t>clar</a:t>
              </a:r>
              <a:r>
                <a:rPr lang="en-GB" sz="11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+mn-cs"/>
                </a:rPr>
                <a:t>: </a:t>
              </a:r>
              <a:r>
                <a:rPr lang="en-GB" sz="11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+mn-cs"/>
                </a:rPr>
                <a:t>promovarea</a:t>
              </a:r>
              <a:r>
                <a:rPr lang="en-GB" sz="11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+mn-cs"/>
                </a:rPr>
                <a:t> </a:t>
              </a:r>
              <a:r>
                <a:rPr lang="en-GB" sz="11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+mn-cs"/>
                </a:rPr>
                <a:t>mobilității</a:t>
              </a:r>
              <a:r>
                <a:rPr lang="en-GB" sz="11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+mn-cs"/>
                </a:rPr>
                <a:t> </a:t>
              </a:r>
              <a:r>
                <a:rPr lang="en-GB" sz="11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+mn-cs"/>
                </a:rPr>
                <a:t>în</a:t>
              </a:r>
              <a:r>
                <a:rPr lang="en-GB" sz="11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+mn-cs"/>
                </a:rPr>
                <a:t> </a:t>
              </a:r>
              <a:r>
                <a:rPr lang="en-GB" sz="11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+mn-cs"/>
                </a:rPr>
                <a:t>carieră</a:t>
              </a:r>
              <a:r>
                <a:rPr lang="en-GB" sz="11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+mn-cs"/>
                </a:rPr>
                <a:t> </a:t>
              </a:r>
              <a:r>
                <a:rPr lang="en-GB" sz="11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+mn-cs"/>
                </a:rPr>
                <a:t>pentru</a:t>
              </a:r>
              <a:r>
                <a:rPr lang="en-GB" sz="11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+mn-cs"/>
                </a:rPr>
                <a:t> </a:t>
              </a:r>
              <a:r>
                <a:rPr lang="ro-RO" sz="11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+mn-cs"/>
                </a:rPr>
                <a:t>oamenii </a:t>
              </a:r>
              <a:r>
                <a:rPr lang="en-GB" sz="11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+mn-cs"/>
                </a:rPr>
                <a:t>din </a:t>
              </a:r>
              <a:r>
                <a:rPr lang="en-GB" sz="11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+mn-cs"/>
                </a:rPr>
                <a:t>țările</a:t>
              </a:r>
              <a:r>
                <a:rPr lang="en-GB" sz="11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+mn-cs"/>
                </a:rPr>
                <a:t> UE, </a:t>
              </a:r>
              <a:r>
                <a:rPr lang="en-GB" sz="11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+mn-cs"/>
                </a:rPr>
                <a:t>creând</a:t>
              </a:r>
              <a:r>
                <a:rPr lang="en-GB" sz="11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+mn-cs"/>
                </a:rPr>
                <a:t> </a:t>
              </a:r>
              <a:r>
                <a:rPr lang="en-GB" sz="11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+mn-cs"/>
                </a:rPr>
                <a:t>standarde</a:t>
              </a:r>
              <a:r>
                <a:rPr lang="en-GB" sz="11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+mn-cs"/>
                </a:rPr>
                <a:t> </a:t>
              </a:r>
              <a:r>
                <a:rPr lang="en-GB" sz="11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+mn-cs"/>
                </a:rPr>
                <a:t>comune</a:t>
              </a:r>
              <a:r>
                <a:rPr lang="en-GB" sz="11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+mn-cs"/>
                </a:rPr>
                <a:t> </a:t>
              </a:r>
              <a:r>
                <a:rPr lang="en-GB" sz="11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+mn-cs"/>
                </a:rPr>
                <a:t>atunci</a:t>
              </a:r>
              <a:r>
                <a:rPr lang="en-GB" sz="11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+mn-cs"/>
                </a:rPr>
                <a:t> </a:t>
              </a:r>
              <a:r>
                <a:rPr lang="en-GB" sz="11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+mn-cs"/>
                </a:rPr>
                <a:t>când</a:t>
              </a:r>
              <a:r>
                <a:rPr lang="en-GB" sz="11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+mn-cs"/>
                </a:rPr>
                <a:t> vine </a:t>
              </a:r>
              <a:r>
                <a:rPr lang="en-GB" sz="11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+mn-cs"/>
                </a:rPr>
                <a:t>vorba</a:t>
              </a:r>
              <a:r>
                <a:rPr lang="en-GB" sz="11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+mn-cs"/>
                </a:rPr>
                <a:t> de </a:t>
              </a:r>
              <a:r>
                <a:rPr lang="ro-RO" sz="11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+mn-cs"/>
                </a:rPr>
                <a:t>căutarea</a:t>
              </a:r>
              <a:r>
                <a:rPr lang="en-GB" sz="11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+mn-cs"/>
                </a:rPr>
                <a:t> de </a:t>
              </a:r>
              <a:r>
                <a:rPr lang="en-GB" sz="11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+mn-cs"/>
                </a:rPr>
                <a:t>locuri</a:t>
              </a:r>
              <a:r>
                <a:rPr lang="en-GB" sz="11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+mn-cs"/>
                </a:rPr>
                <a:t> de </a:t>
              </a:r>
              <a:r>
                <a:rPr lang="en-GB" sz="11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+mn-cs"/>
                </a:rPr>
                <a:t>muncă</a:t>
              </a:r>
              <a:r>
                <a:rPr lang="en-GB" sz="11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+mn-cs"/>
                </a:rPr>
                <a:t>. </a:t>
              </a:r>
              <a:r>
                <a:rPr lang="en-GB" sz="11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+mn-cs"/>
                </a:rPr>
                <a:t>Datorită</a:t>
              </a:r>
              <a:r>
                <a:rPr lang="en-GB" sz="11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+mn-cs"/>
                </a:rPr>
                <a:t> </a:t>
              </a:r>
              <a:r>
                <a:rPr lang="en-GB" sz="11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+mn-cs"/>
                </a:rPr>
                <a:t>Europass</a:t>
              </a:r>
              <a:r>
                <a:rPr lang="en-GB" sz="11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+mn-cs"/>
                </a:rPr>
                <a:t>, </a:t>
              </a:r>
              <a:r>
                <a:rPr lang="en-GB" sz="11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+mn-cs"/>
                </a:rPr>
                <a:t>solicitanții</a:t>
              </a:r>
              <a:r>
                <a:rPr lang="en-GB" sz="11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+mn-cs"/>
                </a:rPr>
                <a:t> </a:t>
              </a:r>
              <a:r>
                <a:rPr lang="en-GB" sz="11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+mn-cs"/>
                </a:rPr>
                <a:t>își</a:t>
              </a:r>
              <a:r>
                <a:rPr lang="en-GB" sz="11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+mn-cs"/>
                </a:rPr>
                <a:t> pot </a:t>
              </a:r>
              <a:r>
                <a:rPr lang="en-GB" sz="11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+mn-cs"/>
                </a:rPr>
                <a:t>afișa</a:t>
              </a:r>
              <a:r>
                <a:rPr lang="en-GB" sz="11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+mn-cs"/>
                </a:rPr>
                <a:t> </a:t>
              </a:r>
              <a:r>
                <a:rPr lang="en-GB" sz="11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+mn-cs"/>
                </a:rPr>
                <a:t>abilitățile</a:t>
              </a:r>
              <a:r>
                <a:rPr lang="en-GB" sz="11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+mn-cs"/>
                </a:rPr>
                <a:t> </a:t>
              </a:r>
              <a:r>
                <a:rPr lang="en-GB" sz="11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+mn-cs"/>
                </a:rPr>
                <a:t>și</a:t>
              </a:r>
              <a:r>
                <a:rPr lang="en-GB" sz="11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+mn-cs"/>
                </a:rPr>
                <a:t> </a:t>
              </a:r>
              <a:r>
                <a:rPr lang="en-GB" sz="11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+mn-cs"/>
                </a:rPr>
                <a:t>calificările</a:t>
              </a:r>
              <a:r>
                <a:rPr lang="en-GB" sz="11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+mn-cs"/>
                </a:rPr>
                <a:t> </a:t>
              </a:r>
              <a:r>
                <a:rPr lang="en-GB" sz="11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+mn-cs"/>
                </a:rPr>
                <a:t>într</a:t>
              </a:r>
              <a:r>
                <a:rPr lang="en-GB" sz="11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+mn-cs"/>
                </a:rPr>
                <a:t>-un mod </a:t>
              </a:r>
              <a:r>
                <a:rPr lang="en-GB" sz="11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+mn-cs"/>
                </a:rPr>
                <a:t>clar</a:t>
              </a:r>
              <a:r>
                <a:rPr lang="en-GB" sz="11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+mn-cs"/>
                </a:rPr>
                <a:t> </a:t>
              </a:r>
              <a:r>
                <a:rPr lang="en-GB" sz="11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+mn-cs"/>
                </a:rPr>
                <a:t>și</a:t>
              </a:r>
              <a:r>
                <a:rPr lang="en-GB" sz="11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+mn-cs"/>
                </a:rPr>
                <a:t> transparent </a:t>
              </a:r>
              <a:r>
                <a:rPr lang="en-GB" sz="11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+mn-cs"/>
                </a:rPr>
                <a:t>tuturor</a:t>
              </a:r>
              <a:r>
                <a:rPr lang="en-GB" sz="11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+mn-cs"/>
                </a:rPr>
                <a:t> </a:t>
              </a:r>
              <a:r>
                <a:rPr lang="en-GB" sz="11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+mn-cs"/>
                </a:rPr>
                <a:t>recrutorilor</a:t>
              </a:r>
              <a:r>
                <a:rPr lang="en-GB" sz="11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+mn-cs"/>
                </a:rPr>
                <a:t> </a:t>
              </a:r>
              <a:r>
                <a:rPr lang="en-GB" sz="1100" dirty="0" err="1">
                  <a:solidFill>
                    <a:prstClr val="white"/>
                  </a:solidFill>
                  <a:latin typeface="Calibri"/>
                  <a:ea typeface="Roboto Cn" pitchFamily="2" charset="0"/>
                  <a:cs typeface="+mn-cs"/>
                </a:rPr>
                <a:t>europeni</a:t>
              </a:r>
              <a:r>
                <a:rPr lang="en-GB" sz="1100" dirty="0">
                  <a:solidFill>
                    <a:prstClr val="white"/>
                  </a:solidFill>
                  <a:latin typeface="Calibri"/>
                  <a:ea typeface="Roboto Cn" pitchFamily="2" charset="0"/>
                  <a:cs typeface="+mn-cs"/>
                </a:rPr>
                <a:t>.</a:t>
              </a:r>
              <a:endParaRPr lang="it-IT" sz="1100" dirty="0">
                <a:solidFill>
                  <a:prstClr val="white"/>
                </a:solidFill>
                <a:latin typeface="Calibri"/>
                <a:ea typeface="Roboto Cn" pitchFamily="2" charset="0"/>
                <a:cs typeface="+mn-cs"/>
              </a:endParaRPr>
            </a:p>
          </p:txBody>
        </p:sp>
        <p:pic>
          <p:nvPicPr>
            <p:cNvPr id="1040" name="Picture 16" descr="Immagine correlata">
              <a:extLst>
                <a:ext uri="{FF2B5EF4-FFF2-40B4-BE49-F238E27FC236}">
                  <a16:creationId xmlns:a16="http://schemas.microsoft.com/office/drawing/2014/main" id="{294136CC-E40D-445B-85CB-97BCEC328C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6661" y="1175903"/>
              <a:ext cx="133953" cy="1339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Risultati immagini per arrows icon png">
              <a:extLst>
                <a:ext uri="{FF2B5EF4-FFF2-40B4-BE49-F238E27FC236}">
                  <a16:creationId xmlns:a16="http://schemas.microsoft.com/office/drawing/2014/main" id="{2CC7CEFB-3AD0-4A0B-A511-710BF0F014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0" t="67503" r="70720"/>
            <a:stretch/>
          </p:blipFill>
          <p:spPr bwMode="auto">
            <a:xfrm>
              <a:off x="4422446" y="1624569"/>
              <a:ext cx="152014" cy="182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D3B9220B-2D1D-4DDB-8948-53180CDCC469}"/>
                </a:ext>
              </a:extLst>
            </p:cNvPr>
            <p:cNvSpPr/>
            <p:nvPr/>
          </p:nvSpPr>
          <p:spPr>
            <a:xfrm>
              <a:off x="6615919" y="2514188"/>
              <a:ext cx="1239887" cy="229293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pPr marL="42609" indent="1522" algn="ctr" defTabSz="663196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defRPr/>
              </a:pPr>
              <a:r>
                <a:rPr lang="en-GB" sz="1100" dirty="0" err="1">
                  <a:solidFill>
                    <a:prstClr val="black"/>
                  </a:solidFill>
                  <a:latin typeface="Calibri"/>
                  <a:ea typeface="Roboto Cn" pitchFamily="2" charset="0"/>
                  <a:cs typeface="+mn-cs"/>
                </a:rPr>
                <a:t>Europass</a:t>
              </a:r>
              <a:r>
                <a:rPr lang="en-GB" sz="1100" dirty="0">
                  <a:solidFill>
                    <a:prstClr val="black"/>
                  </a:solidFill>
                  <a:latin typeface="Calibri"/>
                  <a:ea typeface="Roboto Cn" pitchFamily="2" charset="0"/>
                  <a:cs typeface="+mn-cs"/>
                </a:rPr>
                <a:t> are un standard rigid</a:t>
              </a:r>
            </a:p>
            <a:p>
              <a:pPr marL="42609" indent="1522" algn="ctr" defTabSz="663196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defRPr/>
              </a:pPr>
              <a:r>
                <a:rPr lang="ro-RO" sz="1100" dirty="0">
                  <a:solidFill>
                    <a:prstClr val="black"/>
                  </a:solidFill>
                  <a:latin typeface="Calibri"/>
                  <a:ea typeface="Roboto Cn" pitchFamily="2" charset="0"/>
                  <a:cs typeface="+mn-cs"/>
                </a:rPr>
                <a:t>ca </a:t>
              </a:r>
              <a:r>
                <a:rPr lang="en-GB" sz="1100" dirty="0" err="1">
                  <a:solidFill>
                    <a:prstClr val="black"/>
                  </a:solidFill>
                  <a:latin typeface="Calibri"/>
                  <a:ea typeface="Roboto Cn" pitchFamily="2" charset="0"/>
                  <a:cs typeface="+mn-cs"/>
                </a:rPr>
                <a:t>structur</a:t>
              </a:r>
              <a:r>
                <a:rPr lang="ro-RO" sz="1100" dirty="0">
                  <a:solidFill>
                    <a:prstClr val="black"/>
                  </a:solidFill>
                  <a:latin typeface="Calibri"/>
                  <a:ea typeface="Roboto Cn" pitchFamily="2" charset="0"/>
                  <a:cs typeface="+mn-cs"/>
                </a:rPr>
                <a:t>ă</a:t>
              </a:r>
              <a:r>
                <a:rPr lang="en-GB" sz="1100" dirty="0">
                  <a:solidFill>
                    <a:prstClr val="black"/>
                  </a:solidFill>
                  <a:latin typeface="Calibri"/>
                  <a:ea typeface="Roboto Cn" pitchFamily="2" charset="0"/>
                  <a:cs typeface="+mn-cs"/>
                </a:rPr>
                <a:t>, </a:t>
              </a:r>
              <a:r>
                <a:rPr lang="en-GB" sz="1100" dirty="0" err="1">
                  <a:solidFill>
                    <a:prstClr val="black"/>
                  </a:solidFill>
                  <a:latin typeface="Calibri"/>
                  <a:ea typeface="Roboto Cn" pitchFamily="2" charset="0"/>
                  <a:cs typeface="+mn-cs"/>
                </a:rPr>
                <a:t>ceea</a:t>
              </a:r>
              <a:r>
                <a:rPr lang="en-GB" sz="1100" dirty="0">
                  <a:solidFill>
                    <a:prstClr val="black"/>
                  </a:solidFill>
                  <a:latin typeface="Calibri"/>
                  <a:ea typeface="Roboto Cn" pitchFamily="2" charset="0"/>
                  <a:cs typeface="+mn-cs"/>
                </a:rPr>
                <a:t> </a:t>
              </a:r>
              <a:r>
                <a:rPr lang="en-GB" sz="1100" dirty="0" err="1">
                  <a:solidFill>
                    <a:prstClr val="black"/>
                  </a:solidFill>
                  <a:latin typeface="Calibri"/>
                  <a:ea typeface="Roboto Cn" pitchFamily="2" charset="0"/>
                  <a:cs typeface="+mn-cs"/>
                </a:rPr>
                <a:t>ce</a:t>
              </a:r>
              <a:r>
                <a:rPr lang="ro-RO" sz="1100" dirty="0">
                  <a:solidFill>
                    <a:prstClr val="black"/>
                  </a:solidFill>
                  <a:latin typeface="Calibri"/>
                  <a:ea typeface="Roboto Cn" pitchFamily="2" charset="0"/>
                  <a:cs typeface="+mn-cs"/>
                </a:rPr>
                <a:t>-l</a:t>
              </a:r>
              <a:r>
                <a:rPr lang="en-GB" sz="1100" dirty="0">
                  <a:solidFill>
                    <a:prstClr val="black"/>
                  </a:solidFill>
                  <a:latin typeface="Calibri"/>
                  <a:ea typeface="Roboto Cn" pitchFamily="2" charset="0"/>
                  <a:cs typeface="+mn-cs"/>
                </a:rPr>
                <a:t> face </a:t>
              </a:r>
              <a:r>
                <a:rPr lang="en-GB" sz="1100" dirty="0" err="1">
                  <a:solidFill>
                    <a:prstClr val="black"/>
                  </a:solidFill>
                  <a:latin typeface="Calibri"/>
                  <a:ea typeface="Roboto Cn" pitchFamily="2" charset="0"/>
                  <a:cs typeface="+mn-cs"/>
                </a:rPr>
                <a:t>foarte</a:t>
              </a:r>
              <a:r>
                <a:rPr lang="en-GB" sz="1100" dirty="0">
                  <a:solidFill>
                    <a:prstClr val="black"/>
                  </a:solidFill>
                  <a:latin typeface="Calibri"/>
                  <a:ea typeface="Roboto Cn" pitchFamily="2" charset="0"/>
                  <a:cs typeface="+mn-cs"/>
                </a:rPr>
                <a:t> impersonal,</a:t>
              </a:r>
              <a:r>
                <a:rPr lang="ro-RO" sz="1100" dirty="0">
                  <a:solidFill>
                    <a:prstClr val="black"/>
                  </a:solidFill>
                  <a:latin typeface="Calibri"/>
                  <a:ea typeface="Roboto Cn" pitchFamily="2" charset="0"/>
                  <a:cs typeface="+mn-cs"/>
                </a:rPr>
                <a:t> iar</a:t>
              </a:r>
              <a:r>
                <a:rPr lang="en-GB" sz="1100" dirty="0">
                  <a:solidFill>
                    <a:prstClr val="black"/>
                  </a:solidFill>
                  <a:latin typeface="Calibri"/>
                  <a:ea typeface="Roboto Cn" pitchFamily="2" charset="0"/>
                  <a:cs typeface="+mn-cs"/>
                </a:rPr>
                <a:t> </a:t>
              </a:r>
              <a:r>
                <a:rPr lang="en-GB" sz="1100" dirty="0" err="1">
                  <a:solidFill>
                    <a:prstClr val="black"/>
                  </a:solidFill>
                  <a:latin typeface="Calibri"/>
                  <a:ea typeface="Roboto Cn" pitchFamily="2" charset="0"/>
                  <a:cs typeface="+mn-cs"/>
                </a:rPr>
                <a:t>obiectivul</a:t>
              </a:r>
              <a:r>
                <a:rPr lang="en-GB" sz="1100" dirty="0">
                  <a:solidFill>
                    <a:prstClr val="black"/>
                  </a:solidFill>
                  <a:latin typeface="Calibri"/>
                  <a:ea typeface="Roboto Cn" pitchFamily="2" charset="0"/>
                  <a:cs typeface="+mn-cs"/>
                </a:rPr>
                <a:t> d</a:t>
              </a:r>
              <a:r>
                <a:rPr lang="ro-RO" sz="1100" dirty="0">
                  <a:solidFill>
                    <a:prstClr val="black"/>
                  </a:solidFill>
                  <a:latin typeface="Calibri"/>
                  <a:ea typeface="Roboto Cn" pitchFamily="2" charset="0"/>
                  <a:cs typeface="+mn-cs"/>
                </a:rPr>
                <a:t>umneavoastră</a:t>
              </a:r>
              <a:r>
                <a:rPr lang="en-GB" sz="1100" dirty="0">
                  <a:solidFill>
                    <a:prstClr val="black"/>
                  </a:solidFill>
                  <a:latin typeface="Calibri"/>
                  <a:ea typeface="Roboto Cn" pitchFamily="2" charset="0"/>
                  <a:cs typeface="+mn-cs"/>
                </a:rPr>
                <a:t> </a:t>
              </a:r>
              <a:r>
                <a:rPr lang="en-GB" sz="1100" dirty="0" err="1">
                  <a:solidFill>
                    <a:prstClr val="black"/>
                  </a:solidFill>
                  <a:latin typeface="Calibri"/>
                  <a:ea typeface="Roboto Cn" pitchFamily="2" charset="0"/>
                  <a:cs typeface="+mn-cs"/>
                </a:rPr>
                <a:t>este</a:t>
              </a:r>
              <a:r>
                <a:rPr lang="en-GB" sz="1100" dirty="0">
                  <a:solidFill>
                    <a:prstClr val="black"/>
                  </a:solidFill>
                  <a:latin typeface="Calibri"/>
                  <a:ea typeface="Roboto Cn" pitchFamily="2" charset="0"/>
                  <a:cs typeface="+mn-cs"/>
                </a:rPr>
                <a:t> de a </a:t>
              </a:r>
              <a:r>
                <a:rPr lang="en-GB" sz="1100" dirty="0" err="1">
                  <a:solidFill>
                    <a:prstClr val="black"/>
                  </a:solidFill>
                  <a:latin typeface="Calibri"/>
                  <a:ea typeface="Roboto Cn" pitchFamily="2" charset="0"/>
                  <a:cs typeface="+mn-cs"/>
                </a:rPr>
                <a:t>atrage</a:t>
              </a:r>
              <a:r>
                <a:rPr lang="en-GB" sz="1100" dirty="0">
                  <a:solidFill>
                    <a:prstClr val="black"/>
                  </a:solidFill>
                  <a:latin typeface="Calibri"/>
                  <a:ea typeface="Roboto Cn" pitchFamily="2" charset="0"/>
                  <a:cs typeface="+mn-cs"/>
                </a:rPr>
                <a:t> </a:t>
              </a:r>
              <a:r>
                <a:rPr lang="ro-RO" sz="1100" dirty="0">
                  <a:solidFill>
                    <a:prstClr val="black"/>
                  </a:solidFill>
                  <a:latin typeface="Calibri"/>
                  <a:ea typeface="Roboto Cn" pitchFamily="2" charset="0"/>
                  <a:cs typeface="+mn-cs"/>
                </a:rPr>
                <a:t>atenția </a:t>
              </a:r>
              <a:r>
                <a:rPr lang="en-GB" sz="1100" dirty="0" err="1">
                  <a:solidFill>
                    <a:prstClr val="black"/>
                  </a:solidFill>
                  <a:latin typeface="Calibri"/>
                  <a:ea typeface="Roboto Cn" pitchFamily="2" charset="0"/>
                  <a:cs typeface="+mn-cs"/>
                </a:rPr>
                <a:t>recrutorul</a:t>
              </a:r>
              <a:r>
                <a:rPr lang="ro-RO" sz="1100" dirty="0">
                  <a:solidFill>
                    <a:prstClr val="black"/>
                  </a:solidFill>
                  <a:latin typeface="Calibri"/>
                  <a:ea typeface="Roboto Cn" pitchFamily="2" charset="0"/>
                  <a:cs typeface="+mn-cs"/>
                </a:rPr>
                <a:t>ui prin personalitate și creativitate. </a:t>
              </a:r>
              <a:endParaRPr lang="en-GB" sz="1100" dirty="0">
                <a:solidFill>
                  <a:prstClr val="black"/>
                </a:solidFill>
                <a:latin typeface="Calibri"/>
                <a:ea typeface="Roboto Cn" pitchFamily="2" charset="0"/>
                <a:cs typeface="+mn-cs"/>
              </a:endParaRPr>
            </a:p>
            <a:p>
              <a:pPr marL="42609" indent="1522" algn="ctr" defTabSz="663196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defRPr/>
              </a:pPr>
              <a:r>
                <a:rPr lang="ro-RO" sz="1100" b="1" dirty="0">
                  <a:solidFill>
                    <a:prstClr val="black"/>
                  </a:solidFill>
                  <a:latin typeface="Calibri"/>
                  <a:ea typeface="Roboto Cn" pitchFamily="2" charset="0"/>
                  <a:cs typeface="+mn-cs"/>
                </a:rPr>
                <a:t>Î</a:t>
              </a:r>
              <a:r>
                <a:rPr lang="en-GB" sz="1100" b="1" dirty="0">
                  <a:solidFill>
                    <a:prstClr val="black"/>
                  </a:solidFill>
                  <a:latin typeface="Calibri"/>
                  <a:ea typeface="Roboto Cn" pitchFamily="2" charset="0"/>
                  <a:cs typeface="+mn-cs"/>
                </a:rPr>
                <a:t>n </a:t>
              </a:r>
              <a:r>
                <a:rPr lang="en-GB" sz="1100" b="1" dirty="0" err="1">
                  <a:solidFill>
                    <a:prstClr val="black"/>
                  </a:solidFill>
                  <a:latin typeface="Calibri"/>
                  <a:ea typeface="Roboto Cn" pitchFamily="2" charset="0"/>
                  <a:cs typeface="+mn-cs"/>
                </a:rPr>
                <a:t>acest</a:t>
              </a:r>
              <a:r>
                <a:rPr lang="en-GB" sz="1100" b="1" dirty="0">
                  <a:solidFill>
                    <a:prstClr val="black"/>
                  </a:solidFill>
                  <a:latin typeface="Calibri"/>
                  <a:ea typeface="Roboto Cn" pitchFamily="2" charset="0"/>
                  <a:cs typeface="+mn-cs"/>
                </a:rPr>
                <a:t> </a:t>
              </a:r>
              <a:r>
                <a:rPr lang="en-GB" sz="1100" b="1" dirty="0" err="1">
                  <a:solidFill>
                    <a:prstClr val="black"/>
                  </a:solidFill>
                  <a:latin typeface="Calibri"/>
                  <a:ea typeface="Roboto Cn" pitchFamily="2" charset="0"/>
                  <a:cs typeface="+mn-cs"/>
                </a:rPr>
                <a:t>caz</a:t>
              </a:r>
              <a:r>
                <a:rPr lang="en-GB" sz="1100" b="1" dirty="0">
                  <a:solidFill>
                    <a:prstClr val="black"/>
                  </a:solidFill>
                  <a:latin typeface="Calibri"/>
                  <a:ea typeface="Roboto Cn" pitchFamily="2" charset="0"/>
                  <a:cs typeface="+mn-cs"/>
                </a:rPr>
                <a:t>, </a:t>
              </a:r>
              <a:r>
                <a:rPr lang="en-GB" sz="1100" b="1" dirty="0" err="1">
                  <a:solidFill>
                    <a:prstClr val="black"/>
                  </a:solidFill>
                  <a:latin typeface="Calibri"/>
                  <a:ea typeface="Roboto Cn" pitchFamily="2" charset="0"/>
                  <a:cs typeface="+mn-cs"/>
                </a:rPr>
                <a:t>este</a:t>
              </a:r>
              <a:r>
                <a:rPr lang="en-GB" sz="1100" b="1" dirty="0">
                  <a:solidFill>
                    <a:prstClr val="black"/>
                  </a:solidFill>
                  <a:latin typeface="Calibri"/>
                  <a:ea typeface="Roboto Cn" pitchFamily="2" charset="0"/>
                  <a:cs typeface="+mn-cs"/>
                </a:rPr>
                <a:t> </a:t>
              </a:r>
              <a:r>
                <a:rPr lang="ro-RO" sz="1100" b="1" dirty="0">
                  <a:solidFill>
                    <a:prstClr val="black"/>
                  </a:solidFill>
                  <a:latin typeface="Calibri"/>
                  <a:ea typeface="Roboto Cn" pitchFamily="2" charset="0"/>
                  <a:cs typeface="+mn-cs"/>
                </a:rPr>
                <a:t>indicat </a:t>
              </a:r>
              <a:r>
                <a:rPr lang="en-GB" sz="1100" b="1" dirty="0" err="1">
                  <a:solidFill>
                    <a:prstClr val="black"/>
                  </a:solidFill>
                  <a:latin typeface="Calibri"/>
                  <a:ea typeface="Roboto Cn" pitchFamily="2" charset="0"/>
                  <a:cs typeface="+mn-cs"/>
                </a:rPr>
                <a:t>să</a:t>
              </a:r>
              <a:r>
                <a:rPr lang="en-GB" sz="1100" b="1" dirty="0">
                  <a:solidFill>
                    <a:prstClr val="black"/>
                  </a:solidFill>
                  <a:latin typeface="Calibri"/>
                  <a:ea typeface="Roboto Cn" pitchFamily="2" charset="0"/>
                  <a:cs typeface="+mn-cs"/>
                </a:rPr>
                <a:t> </a:t>
              </a:r>
              <a:r>
                <a:rPr lang="en-GB" sz="1100" b="1" dirty="0" err="1">
                  <a:solidFill>
                    <a:prstClr val="black"/>
                  </a:solidFill>
                  <a:latin typeface="Calibri"/>
                  <a:ea typeface="Roboto Cn" pitchFamily="2" charset="0"/>
                  <a:cs typeface="+mn-cs"/>
                </a:rPr>
                <a:t>folosiți</a:t>
              </a:r>
              <a:r>
                <a:rPr lang="en-GB" sz="1100" b="1" dirty="0">
                  <a:solidFill>
                    <a:prstClr val="black"/>
                  </a:solidFill>
                  <a:latin typeface="Calibri"/>
                  <a:ea typeface="Roboto Cn" pitchFamily="2" charset="0"/>
                  <a:cs typeface="+mn-cs"/>
                </a:rPr>
                <a:t> CV-ul personal</a:t>
              </a:r>
              <a:r>
                <a:rPr lang="ro-RO" sz="1100" b="1" dirty="0">
                  <a:solidFill>
                    <a:prstClr val="black"/>
                  </a:solidFill>
                  <a:latin typeface="Calibri"/>
                  <a:ea typeface="Roboto Cn" pitchFamily="2" charset="0"/>
                  <a:cs typeface="+mn-cs"/>
                </a:rPr>
                <a:t>izat</a:t>
              </a:r>
              <a:r>
                <a:rPr lang="en-GB" sz="1100" b="1" dirty="0">
                  <a:solidFill>
                    <a:prstClr val="black"/>
                  </a:solidFill>
                  <a:latin typeface="Calibri"/>
                  <a:ea typeface="Roboto Cn" pitchFamily="2" charset="0"/>
                  <a:cs typeface="+mn-cs"/>
                </a:rPr>
                <a:t>.</a:t>
              </a:r>
              <a:r>
                <a:rPr lang="it-IT" sz="1100" b="1" dirty="0">
                  <a:solidFill>
                    <a:prstClr val="black"/>
                  </a:solidFill>
                  <a:latin typeface="Calibri"/>
                  <a:ea typeface="Roboto Cn" pitchFamily="2" charset="0"/>
                  <a:cs typeface="+mn-cs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5359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0">
            <a:extLst>
              <a:ext uri="{FF2B5EF4-FFF2-40B4-BE49-F238E27FC236}">
                <a16:creationId xmlns:a16="http://schemas.microsoft.com/office/drawing/2014/main" id="{AA4D1A24-2C05-4A89-B986-AB005B149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3340" y="676157"/>
            <a:ext cx="38029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76263" indent="-2730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5663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462088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9192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3764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8336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908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o-RO" altLang="it-IT" sz="1800" b="1" dirty="0">
                <a:solidFill>
                  <a:srgbClr val="00B0F0"/>
                </a:solidFill>
                <a:latin typeface="Arial" panose="020B0604020202020204" pitchFamily="34" charset="0"/>
                <a:ea typeface="Roboto Cn" pitchFamily="2" charset="0"/>
              </a:rPr>
              <a:t>DIMENSIUNILE AUTOEVALUĂRII</a:t>
            </a:r>
            <a:endParaRPr lang="it-IT" altLang="it-IT" sz="1800" b="1" dirty="0">
              <a:solidFill>
                <a:srgbClr val="00B0F0"/>
              </a:solidFill>
              <a:latin typeface="Arial" panose="020B0604020202020204" pitchFamily="34" charset="0"/>
              <a:ea typeface="Roboto Cn" pitchFamily="2" charset="0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07E89784-8AF0-4C55-A61E-2D05082F8E38}"/>
              </a:ext>
            </a:extLst>
          </p:cNvPr>
          <p:cNvGrpSpPr/>
          <p:nvPr/>
        </p:nvGrpSpPr>
        <p:grpSpPr>
          <a:xfrm>
            <a:off x="1219200" y="1581150"/>
            <a:ext cx="1064078" cy="566777"/>
            <a:chOff x="781472" y="1799941"/>
            <a:chExt cx="1418770" cy="755703"/>
          </a:xfrm>
        </p:grpSpPr>
        <p:sp>
          <p:nvSpPr>
            <p:cNvPr id="22" name="Ovale 21">
              <a:extLst>
                <a:ext uri="{FF2B5EF4-FFF2-40B4-BE49-F238E27FC236}">
                  <a16:creationId xmlns:a16="http://schemas.microsoft.com/office/drawing/2014/main" id="{28A9E422-8D9A-46B3-A1FE-68061C890A99}"/>
                </a:ext>
              </a:extLst>
            </p:cNvPr>
            <p:cNvSpPr/>
            <p:nvPr/>
          </p:nvSpPr>
          <p:spPr>
            <a:xfrm>
              <a:off x="974853" y="1799941"/>
              <a:ext cx="755703" cy="75570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 Box 16">
              <a:extLst>
                <a:ext uri="{FF2B5EF4-FFF2-40B4-BE49-F238E27FC236}">
                  <a16:creationId xmlns:a16="http://schemas.microsoft.com/office/drawing/2014/main" id="{E37338F9-F847-4CD0-B61A-F5A10A3ED7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1472" y="1880028"/>
              <a:ext cx="1418770" cy="661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ro-RO" altLang="it-IT" sz="1050" b="1" u="sng" dirty="0">
                  <a:latin typeface="Arial" panose="020B0604020202020204" pitchFamily="34" charset="0"/>
                  <a:ea typeface="Roboto Condensed" panose="02000000000000000000" pitchFamily="2" charset="0"/>
                </a:rPr>
                <a:t>EXPERIENȚĂ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ro-RO" altLang="it-IT" sz="1050" b="1" u="sng" dirty="0">
                  <a:latin typeface="Arial" panose="020B0604020202020204" pitchFamily="34" charset="0"/>
                  <a:ea typeface="Roboto Condensed" panose="02000000000000000000" pitchFamily="2" charset="0"/>
                </a:rPr>
                <a:t>ȘI TALENTE</a:t>
              </a:r>
              <a:endParaRPr lang="en-US" altLang="it-IT" sz="1050" b="1" u="sng" dirty="0">
                <a:latin typeface="Arial" panose="020B0604020202020204" pitchFamily="34" charset="0"/>
                <a:ea typeface="Roboto Condensed" panose="02000000000000000000" pitchFamily="2" charset="0"/>
              </a:endParaRPr>
            </a:p>
          </p:txBody>
        </p:sp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8C0F3F83-C251-4CF6-9303-0B1DF9B33774}"/>
              </a:ext>
            </a:extLst>
          </p:cNvPr>
          <p:cNvGrpSpPr/>
          <p:nvPr/>
        </p:nvGrpSpPr>
        <p:grpSpPr>
          <a:xfrm>
            <a:off x="2411035" y="1580224"/>
            <a:ext cx="1092752" cy="566777"/>
            <a:chOff x="2355724" y="1781823"/>
            <a:chExt cx="1457002" cy="755703"/>
          </a:xfrm>
        </p:grpSpPr>
        <p:sp>
          <p:nvSpPr>
            <p:cNvPr id="21" name="Ovale 20">
              <a:extLst>
                <a:ext uri="{FF2B5EF4-FFF2-40B4-BE49-F238E27FC236}">
                  <a16:creationId xmlns:a16="http://schemas.microsoft.com/office/drawing/2014/main" id="{C886C1AC-83B4-4E72-BC2F-DF9BACB24C07}"/>
                </a:ext>
              </a:extLst>
            </p:cNvPr>
            <p:cNvSpPr/>
            <p:nvPr/>
          </p:nvSpPr>
          <p:spPr>
            <a:xfrm>
              <a:off x="2746503" y="1781823"/>
              <a:ext cx="755703" cy="755703"/>
            </a:xfrm>
            <a:prstGeom prst="ellipse">
              <a:avLst/>
            </a:prstGeom>
            <a:solidFill>
              <a:srgbClr val="159E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 Box 16">
              <a:extLst>
                <a:ext uri="{FF2B5EF4-FFF2-40B4-BE49-F238E27FC236}">
                  <a16:creationId xmlns:a16="http://schemas.microsoft.com/office/drawing/2014/main" id="{DF4F660C-796E-4F25-8FB6-837F1E8CF9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5724" y="1981428"/>
              <a:ext cx="1457002" cy="338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it-IT" altLang="it-IT" sz="1050" b="1" u="sng" dirty="0">
                  <a:latin typeface="Arial" panose="020B0604020202020204" pitchFamily="34" charset="0"/>
                  <a:ea typeface="Roboto Condensed" panose="02000000000000000000" pitchFamily="2" charset="0"/>
                </a:rPr>
                <a:t>VALORI</a:t>
              </a:r>
              <a:endParaRPr lang="en-US" altLang="it-IT" sz="1050" b="1" u="sng" dirty="0">
                <a:latin typeface="Arial" panose="020B0604020202020204" pitchFamily="34" charset="0"/>
                <a:ea typeface="Roboto Condensed" panose="02000000000000000000" pitchFamily="2" charset="0"/>
              </a:endParaRPr>
            </a:p>
          </p:txBody>
        </p:sp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B22A0678-2682-4603-9BDD-63FC02BC006F}"/>
              </a:ext>
            </a:extLst>
          </p:cNvPr>
          <p:cNvGrpSpPr/>
          <p:nvPr/>
        </p:nvGrpSpPr>
        <p:grpSpPr>
          <a:xfrm>
            <a:off x="3609149" y="1580224"/>
            <a:ext cx="1656130" cy="566777"/>
            <a:chOff x="3692983" y="1812021"/>
            <a:chExt cx="2208173" cy="755703"/>
          </a:xfrm>
        </p:grpSpPr>
        <p:sp>
          <p:nvSpPr>
            <p:cNvPr id="27" name="Ovale 26">
              <a:extLst>
                <a:ext uri="{FF2B5EF4-FFF2-40B4-BE49-F238E27FC236}">
                  <a16:creationId xmlns:a16="http://schemas.microsoft.com/office/drawing/2014/main" id="{0024CDC4-57BE-4B50-9336-C200B6184D67}"/>
                </a:ext>
              </a:extLst>
            </p:cNvPr>
            <p:cNvSpPr/>
            <p:nvPr/>
          </p:nvSpPr>
          <p:spPr>
            <a:xfrm>
              <a:off x="4419218" y="1812021"/>
              <a:ext cx="755703" cy="755703"/>
            </a:xfrm>
            <a:prstGeom prst="ellipse">
              <a:avLst/>
            </a:prstGeom>
            <a:solidFill>
              <a:srgbClr val="FF2A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 Box 15">
              <a:extLst>
                <a:ext uri="{FF2B5EF4-FFF2-40B4-BE49-F238E27FC236}">
                  <a16:creationId xmlns:a16="http://schemas.microsoft.com/office/drawing/2014/main" id="{ED5DBF01-4353-4AEB-8563-B6F6639573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92983" y="1881009"/>
              <a:ext cx="2208173" cy="661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ro-RO" altLang="it-IT" sz="1050" b="1" u="sng" dirty="0">
                  <a:latin typeface="Arial" panose="020B0604020202020204" pitchFamily="34" charset="0"/>
                  <a:ea typeface="Roboto Condensed" panose="02000000000000000000" pitchFamily="2" charset="0"/>
                </a:rPr>
                <a:t>MOTIVAȚII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ro-RO" altLang="it-IT" sz="1050" b="1" u="sng" dirty="0">
                  <a:latin typeface="Arial" panose="020B0604020202020204" pitchFamily="34" charset="0"/>
                  <a:ea typeface="Roboto Condensed" panose="02000000000000000000" pitchFamily="2" charset="0"/>
                </a:rPr>
                <a:t>ȘI INTERESE</a:t>
              </a:r>
              <a:endParaRPr lang="it-IT" altLang="it-IT" sz="1050" b="1" u="sng" dirty="0">
                <a:latin typeface="Arial" panose="020B0604020202020204" pitchFamily="34" charset="0"/>
                <a:ea typeface="Roboto Condensed" panose="02000000000000000000" pitchFamily="2" charset="0"/>
              </a:endParaRPr>
            </a:p>
          </p:txBody>
        </p:sp>
      </p:grp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9631F65D-7885-44E6-9494-9388EDC6E7FA}"/>
              </a:ext>
            </a:extLst>
          </p:cNvPr>
          <p:cNvGrpSpPr/>
          <p:nvPr/>
        </p:nvGrpSpPr>
        <p:grpSpPr>
          <a:xfrm>
            <a:off x="6518407" y="1562473"/>
            <a:ext cx="1482593" cy="566777"/>
            <a:chOff x="6993669" y="1540353"/>
            <a:chExt cx="1976791" cy="755703"/>
          </a:xfrm>
        </p:grpSpPr>
        <p:sp>
          <p:nvSpPr>
            <p:cNvPr id="25" name="Ovale 24">
              <a:extLst>
                <a:ext uri="{FF2B5EF4-FFF2-40B4-BE49-F238E27FC236}">
                  <a16:creationId xmlns:a16="http://schemas.microsoft.com/office/drawing/2014/main" id="{515730D6-5772-4068-B3A0-B9D31B4D5D68}"/>
                </a:ext>
              </a:extLst>
            </p:cNvPr>
            <p:cNvSpPr/>
            <p:nvPr/>
          </p:nvSpPr>
          <p:spPr>
            <a:xfrm>
              <a:off x="7619227" y="1540353"/>
              <a:ext cx="755703" cy="755703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 Box 15">
              <a:extLst>
                <a:ext uri="{FF2B5EF4-FFF2-40B4-BE49-F238E27FC236}">
                  <a16:creationId xmlns:a16="http://schemas.microsoft.com/office/drawing/2014/main" id="{F1391624-5898-46E6-9517-D0A4086EBF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3669" y="1738209"/>
              <a:ext cx="1976791" cy="3385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ro-RO" altLang="it-IT" sz="1050" b="1" u="sng" dirty="0">
                  <a:latin typeface="Arial" panose="020B0604020202020204" pitchFamily="34" charset="0"/>
                  <a:ea typeface="Roboto Condensed" panose="02000000000000000000" pitchFamily="2" charset="0"/>
                </a:rPr>
                <a:t>ATITUDINE</a:t>
              </a:r>
              <a:endParaRPr lang="it-IT" altLang="it-IT" sz="1050" b="1" u="sng" dirty="0">
                <a:latin typeface="Arial" panose="020B0604020202020204" pitchFamily="34" charset="0"/>
                <a:ea typeface="Roboto Condensed" panose="02000000000000000000" pitchFamily="2" charset="0"/>
              </a:endParaRPr>
            </a:p>
          </p:txBody>
        </p:sp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F7F1F74B-D93C-40CE-B5F7-0FF2A2692B13}"/>
              </a:ext>
            </a:extLst>
          </p:cNvPr>
          <p:cNvGrpSpPr/>
          <p:nvPr/>
        </p:nvGrpSpPr>
        <p:grpSpPr>
          <a:xfrm>
            <a:off x="5166642" y="1581330"/>
            <a:ext cx="1656130" cy="572031"/>
            <a:chOff x="5407910" y="1812021"/>
            <a:chExt cx="2208173" cy="762709"/>
          </a:xfrm>
        </p:grpSpPr>
        <p:sp>
          <p:nvSpPr>
            <p:cNvPr id="26" name="Ovale 25">
              <a:extLst>
                <a:ext uri="{FF2B5EF4-FFF2-40B4-BE49-F238E27FC236}">
                  <a16:creationId xmlns:a16="http://schemas.microsoft.com/office/drawing/2014/main" id="{90D4F57D-61A9-4759-BD8A-D638E48F7D3A}"/>
                </a:ext>
              </a:extLst>
            </p:cNvPr>
            <p:cNvSpPr/>
            <p:nvPr/>
          </p:nvSpPr>
          <p:spPr>
            <a:xfrm>
              <a:off x="6134145" y="1812021"/>
              <a:ext cx="755703" cy="755703"/>
            </a:xfrm>
            <a:prstGeom prst="ellipse">
              <a:avLst/>
            </a:prstGeom>
            <a:solidFill>
              <a:srgbClr val="ED28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 Box 15">
              <a:extLst>
                <a:ext uri="{FF2B5EF4-FFF2-40B4-BE49-F238E27FC236}">
                  <a16:creationId xmlns:a16="http://schemas.microsoft.com/office/drawing/2014/main" id="{348F74C1-8094-4082-AA1D-639516F2F4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7910" y="1913010"/>
              <a:ext cx="2208173" cy="661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ro-RO" altLang="it-IT" sz="1050" b="1" u="sng" dirty="0">
                  <a:latin typeface="Arial" panose="020B0604020202020204" pitchFamily="34" charset="0"/>
                  <a:ea typeface="Roboto Condensed" panose="02000000000000000000" pitchFamily="2" charset="0"/>
                </a:rPr>
                <a:t>MEDIU 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ro-RO" altLang="it-IT" sz="1050" b="1" u="sng" dirty="0">
                  <a:latin typeface="Arial" panose="020B0604020202020204" pitchFamily="34" charset="0"/>
                  <a:ea typeface="Roboto Condensed" panose="02000000000000000000" pitchFamily="2" charset="0"/>
                </a:rPr>
                <a:t>DE LUCRU</a:t>
              </a:r>
              <a:endParaRPr lang="it-IT" altLang="it-IT" sz="1050" b="1" u="sng" dirty="0">
                <a:latin typeface="Arial" panose="020B0604020202020204" pitchFamily="34" charset="0"/>
                <a:ea typeface="Roboto Condensed" panose="02000000000000000000" pitchFamily="2" charset="0"/>
              </a:endParaRPr>
            </a:p>
          </p:txBody>
        </p:sp>
      </p:grpSp>
      <p:sp>
        <p:nvSpPr>
          <p:cNvPr id="14" name="Rettangolo 13">
            <a:extLst>
              <a:ext uri="{FF2B5EF4-FFF2-40B4-BE49-F238E27FC236}">
                <a16:creationId xmlns:a16="http://schemas.microsoft.com/office/drawing/2014/main" id="{962EE8D7-A027-4C31-AA48-177EB1EAB84E}"/>
              </a:ext>
            </a:extLst>
          </p:cNvPr>
          <p:cNvSpPr/>
          <p:nvPr/>
        </p:nvSpPr>
        <p:spPr>
          <a:xfrm>
            <a:off x="1143000" y="2370752"/>
            <a:ext cx="12083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1200" dirty="0">
                <a:latin typeface="Arial" panose="020B0604020202020204" pitchFamily="34" charset="0"/>
                <a:ea typeface="Roboto Cn" pitchFamily="2" charset="0"/>
              </a:rPr>
              <a:t>Scrie o </a:t>
            </a:r>
          </a:p>
          <a:p>
            <a:pPr algn="ctr"/>
            <a:r>
              <a:rPr lang="ro-RO" sz="1200" dirty="0">
                <a:latin typeface="Arial" panose="020B0604020202020204" pitchFamily="34" charset="0"/>
                <a:ea typeface="Roboto Cn" pitchFamily="2" charset="0"/>
              </a:rPr>
              <a:t>autobiografie </a:t>
            </a:r>
          </a:p>
          <a:p>
            <a:pPr algn="ctr"/>
            <a:r>
              <a:rPr lang="ro-RO" sz="1200" dirty="0">
                <a:latin typeface="Arial" panose="020B0604020202020204" pitchFamily="34" charset="0"/>
                <a:ea typeface="Roboto Cn" pitchFamily="2" charset="0"/>
              </a:rPr>
              <a:t>pe scurt</a:t>
            </a:r>
            <a:endParaRPr lang="it-IT" sz="1200" dirty="0">
              <a:latin typeface="Arial" panose="020B0604020202020204" pitchFamily="34" charset="0"/>
              <a:ea typeface="Roboto Cn" pitchFamily="2" charset="0"/>
            </a:endParaRP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438EC4AC-B8DE-4F8B-9211-50AD0AB1D8F0}"/>
              </a:ext>
            </a:extLst>
          </p:cNvPr>
          <p:cNvSpPr/>
          <p:nvPr/>
        </p:nvSpPr>
        <p:spPr>
          <a:xfrm>
            <a:off x="2457836" y="2362132"/>
            <a:ext cx="11513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1200" dirty="0">
                <a:latin typeface="Arial" panose="020B0604020202020204" pitchFamily="34" charset="0"/>
                <a:ea typeface="Roboto Cn" pitchFamily="2" charset="0"/>
              </a:rPr>
              <a:t>Descoperă valorile și misiunea</a:t>
            </a:r>
            <a:endParaRPr lang="it-IT" sz="1200" dirty="0">
              <a:latin typeface="Arial" panose="020B0604020202020204" pitchFamily="34" charset="0"/>
              <a:ea typeface="Roboto Cn" pitchFamily="2" charset="0"/>
            </a:endParaRP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2C23917C-7794-4253-9DBA-B3920633BCCD}"/>
              </a:ext>
            </a:extLst>
          </p:cNvPr>
          <p:cNvSpPr/>
          <p:nvPr/>
        </p:nvSpPr>
        <p:spPr>
          <a:xfrm>
            <a:off x="3651531" y="2342488"/>
            <a:ext cx="17389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ro-RO" sz="1200" dirty="0">
                <a:latin typeface="Arial" panose="020B0604020202020204" pitchFamily="34" charset="0"/>
                <a:ea typeface="Roboto Cn" pitchFamily="2" charset="0"/>
              </a:rPr>
              <a:t>Identifică </a:t>
            </a:r>
            <a:r>
              <a:rPr lang="it-IT" sz="1200" dirty="0">
                <a:latin typeface="Arial" panose="020B0604020202020204" pitchFamily="34" charset="0"/>
                <a:ea typeface="Roboto Cn" pitchFamily="2" charset="0"/>
              </a:rPr>
              <a:t>prioritățile de lucru:</a:t>
            </a:r>
          </a:p>
          <a:p>
            <a:pPr marL="214313" indent="-214313" algn="ctr" defTabSz="685800">
              <a:buFont typeface="Wingdings" panose="05000000000000000000" pitchFamily="2" charset="2"/>
              <a:buChar char="ü"/>
              <a:defRPr/>
            </a:pPr>
            <a:r>
              <a:rPr lang="it-IT" sz="1200" dirty="0">
                <a:latin typeface="Arial" panose="020B0604020202020204" pitchFamily="34" charset="0"/>
                <a:ea typeface="Roboto Cn" pitchFamily="2" charset="0"/>
              </a:rPr>
              <a:t>Dezvoltare personal</a:t>
            </a:r>
            <a:r>
              <a:rPr lang="ro-RO" sz="1200" dirty="0">
                <a:latin typeface="Arial" panose="020B0604020202020204" pitchFamily="34" charset="0"/>
                <a:ea typeface="Roboto Cn" pitchFamily="2" charset="0"/>
              </a:rPr>
              <a:t>ă</a:t>
            </a:r>
            <a:endParaRPr lang="it-IT" sz="1200" dirty="0">
              <a:latin typeface="Arial" panose="020B0604020202020204" pitchFamily="34" charset="0"/>
              <a:ea typeface="Roboto Cn" pitchFamily="2" charset="0"/>
            </a:endParaRPr>
          </a:p>
          <a:p>
            <a:pPr marL="214313" indent="-214313" algn="ctr" defTabSz="685800">
              <a:buFont typeface="Wingdings" panose="05000000000000000000" pitchFamily="2" charset="2"/>
              <a:buChar char="ü"/>
              <a:defRPr/>
            </a:pPr>
            <a:r>
              <a:rPr lang="ro-RO" sz="1200" dirty="0">
                <a:latin typeface="Arial" panose="020B0604020202020204" pitchFamily="34" charset="0"/>
                <a:ea typeface="Roboto Cn" pitchFamily="2" charset="0"/>
              </a:rPr>
              <a:t>S</a:t>
            </a:r>
            <a:r>
              <a:rPr lang="it-IT" sz="1200" dirty="0">
                <a:latin typeface="Arial" panose="020B0604020202020204" pitchFamily="34" charset="0"/>
                <a:ea typeface="Roboto Cn" pitchFamily="2" charset="0"/>
              </a:rPr>
              <a:t>iguran</a:t>
            </a:r>
            <a:r>
              <a:rPr lang="ro-RO" sz="1200" dirty="0">
                <a:latin typeface="Arial" panose="020B0604020202020204" pitchFamily="34" charset="0"/>
                <a:ea typeface="Roboto Cn" pitchFamily="2" charset="0"/>
              </a:rPr>
              <a:t>ță</a:t>
            </a:r>
            <a:endParaRPr lang="it-IT" sz="1200" dirty="0">
              <a:latin typeface="Arial" panose="020B0604020202020204" pitchFamily="34" charset="0"/>
              <a:ea typeface="Roboto Cn" pitchFamily="2" charset="0"/>
            </a:endParaRPr>
          </a:p>
          <a:p>
            <a:pPr marL="214313" indent="-214313" algn="ctr" defTabSz="685800">
              <a:buFont typeface="Wingdings" panose="05000000000000000000" pitchFamily="2" charset="2"/>
              <a:buChar char="ü"/>
              <a:defRPr/>
            </a:pPr>
            <a:r>
              <a:rPr lang="it-IT" sz="1200" dirty="0">
                <a:latin typeface="Arial" panose="020B0604020202020204" pitchFamily="34" charset="0"/>
                <a:ea typeface="Roboto Cn" pitchFamily="2" charset="0"/>
              </a:rPr>
              <a:t>Carieră</a:t>
            </a:r>
          </a:p>
          <a:p>
            <a:pPr marL="214313" indent="-214313" algn="ctr" defTabSz="685800">
              <a:buFont typeface="Wingdings" panose="05000000000000000000" pitchFamily="2" charset="2"/>
              <a:buChar char="ü"/>
              <a:defRPr/>
            </a:pPr>
            <a:r>
              <a:rPr lang="it-IT" sz="1200" dirty="0">
                <a:latin typeface="Arial" panose="020B0604020202020204" pitchFamily="34" charset="0"/>
                <a:ea typeface="Roboto Cn" pitchFamily="2" charset="0"/>
              </a:rPr>
              <a:t>Creativitate</a:t>
            </a:r>
          </a:p>
          <a:p>
            <a:pPr marL="214313" indent="-214313" algn="ctr" defTabSz="685800">
              <a:buFont typeface="Wingdings" panose="05000000000000000000" pitchFamily="2" charset="2"/>
              <a:buChar char="ü"/>
              <a:defRPr/>
            </a:pPr>
            <a:r>
              <a:rPr lang="it-IT" sz="1200" dirty="0">
                <a:latin typeface="Arial" panose="020B0604020202020204" pitchFamily="34" charset="0"/>
                <a:ea typeface="Roboto Cn" pitchFamily="2" charset="0"/>
              </a:rPr>
              <a:t>Mediu plăcut</a:t>
            </a: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9824D74C-F63C-4DCD-889C-F99CFF272989}"/>
              </a:ext>
            </a:extLst>
          </p:cNvPr>
          <p:cNvSpPr/>
          <p:nvPr/>
        </p:nvSpPr>
        <p:spPr>
          <a:xfrm>
            <a:off x="5430616" y="2370431"/>
            <a:ext cx="1076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ro-RO" sz="1200" dirty="0">
                <a:latin typeface="Arial" panose="020B0604020202020204" pitchFamily="34" charset="0"/>
                <a:ea typeface="Roboto Cn" pitchFamily="2" charset="0"/>
              </a:rPr>
              <a:t>Descrie mediul de lucru ideal</a:t>
            </a:r>
            <a:endParaRPr lang="it-IT" sz="1200" dirty="0">
              <a:latin typeface="Arial" panose="020B0604020202020204" pitchFamily="34" charset="0"/>
              <a:ea typeface="Roboto Cn" pitchFamily="2" charset="0"/>
            </a:endParaRPr>
          </a:p>
        </p:txBody>
      </p:sp>
      <p:sp>
        <p:nvSpPr>
          <p:cNvPr id="34" name="Rettangolo 33">
            <a:extLst>
              <a:ext uri="{FF2B5EF4-FFF2-40B4-BE49-F238E27FC236}">
                <a16:creationId xmlns:a16="http://schemas.microsoft.com/office/drawing/2014/main" id="{358C2BA9-B0A8-4851-8141-1118D09240C6}"/>
              </a:ext>
            </a:extLst>
          </p:cNvPr>
          <p:cNvSpPr/>
          <p:nvPr/>
        </p:nvSpPr>
        <p:spPr>
          <a:xfrm>
            <a:off x="6628150" y="2381059"/>
            <a:ext cx="11034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ro-RO" sz="1200" dirty="0">
                <a:latin typeface="Arial" panose="020B0604020202020204" pitchFamily="34" charset="0"/>
                <a:ea typeface="Roboto Cn" pitchFamily="2" charset="0"/>
              </a:rPr>
              <a:t>Încearcă să faci testul de autoevaluare</a:t>
            </a:r>
            <a:endParaRPr lang="it-IT" sz="1200" dirty="0">
              <a:latin typeface="Arial" panose="020B0604020202020204" pitchFamily="34" charset="0"/>
              <a:ea typeface="Roboto Cn" pitchFamily="2" charset="0"/>
            </a:endParaRP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22BB1706-0A95-4EAD-B7DA-1F2B2886757A}"/>
              </a:ext>
            </a:extLst>
          </p:cNvPr>
          <p:cNvCxnSpPr/>
          <p:nvPr/>
        </p:nvCxnSpPr>
        <p:spPr>
          <a:xfrm>
            <a:off x="568082" y="2251718"/>
            <a:ext cx="778738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A18EDA3E-28D4-4A50-9A6B-7D3ED7E03A8A}"/>
              </a:ext>
            </a:extLst>
          </p:cNvPr>
          <p:cNvCxnSpPr>
            <a:cxnSpLocks/>
          </p:cNvCxnSpPr>
          <p:nvPr/>
        </p:nvCxnSpPr>
        <p:spPr>
          <a:xfrm flipH="1">
            <a:off x="2415454" y="1476970"/>
            <a:ext cx="2219" cy="25970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01ED1DEA-9A21-4C54-B4FD-CA863AB24D2C}"/>
              </a:ext>
            </a:extLst>
          </p:cNvPr>
          <p:cNvCxnSpPr>
            <a:cxnSpLocks/>
          </p:cNvCxnSpPr>
          <p:nvPr/>
        </p:nvCxnSpPr>
        <p:spPr>
          <a:xfrm flipH="1">
            <a:off x="3566647" y="1476970"/>
            <a:ext cx="2219" cy="25970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35">
            <a:extLst>
              <a:ext uri="{FF2B5EF4-FFF2-40B4-BE49-F238E27FC236}">
                <a16:creationId xmlns:a16="http://schemas.microsoft.com/office/drawing/2014/main" id="{651EE8C7-DE45-44E6-8290-5323D9FC3E33}"/>
              </a:ext>
            </a:extLst>
          </p:cNvPr>
          <p:cNvCxnSpPr>
            <a:cxnSpLocks/>
          </p:cNvCxnSpPr>
          <p:nvPr/>
        </p:nvCxnSpPr>
        <p:spPr>
          <a:xfrm flipH="1">
            <a:off x="5407187" y="1476970"/>
            <a:ext cx="2219" cy="25970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BCB762D7-C7ED-43D1-816A-5C3709F88A92}"/>
              </a:ext>
            </a:extLst>
          </p:cNvPr>
          <p:cNvCxnSpPr>
            <a:cxnSpLocks/>
          </p:cNvCxnSpPr>
          <p:nvPr/>
        </p:nvCxnSpPr>
        <p:spPr>
          <a:xfrm flipH="1">
            <a:off x="6614738" y="1476970"/>
            <a:ext cx="2219" cy="25970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6710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EE5359D-92C5-4CC1-BFC7-DAECE56D4339}"/>
              </a:ext>
            </a:extLst>
          </p:cNvPr>
          <p:cNvGrpSpPr/>
          <p:nvPr/>
        </p:nvGrpSpPr>
        <p:grpSpPr>
          <a:xfrm>
            <a:off x="0" y="0"/>
            <a:ext cx="9144000" cy="5086350"/>
            <a:chOff x="1143000" y="0"/>
            <a:chExt cx="7429500" cy="5143500"/>
          </a:xfrm>
        </p:grpSpPr>
        <p:pic>
          <p:nvPicPr>
            <p:cNvPr id="4" name="Picture 2" descr="woman biting pencil while sitting on chair in front of computer during daytime">
              <a:extLst>
                <a:ext uri="{FF2B5EF4-FFF2-40B4-BE49-F238E27FC236}">
                  <a16:creationId xmlns:a16="http://schemas.microsoft.com/office/drawing/2014/main" id="{F0FEA4B6-7DA8-4068-8B99-0CBBBF5BC21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20" r="41844"/>
            <a:stretch/>
          </p:blipFill>
          <p:spPr bwMode="auto">
            <a:xfrm>
              <a:off x="1143000" y="0"/>
              <a:ext cx="742950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ángulo 10">
              <a:extLst>
                <a:ext uri="{FF2B5EF4-FFF2-40B4-BE49-F238E27FC236}">
                  <a16:creationId xmlns:a16="http://schemas.microsoft.com/office/drawing/2014/main" id="{FBD6C8B7-0096-42AE-BDAB-D2FEF1CE72C0}"/>
                </a:ext>
              </a:extLst>
            </p:cNvPr>
            <p:cNvSpPr/>
            <p:nvPr/>
          </p:nvSpPr>
          <p:spPr>
            <a:xfrm rot="16200000">
              <a:off x="2286000" y="-1143000"/>
              <a:ext cx="5143500" cy="7429500"/>
            </a:xfrm>
            <a:prstGeom prst="rect">
              <a:avLst/>
            </a:prstGeom>
            <a:solidFill>
              <a:sysClr val="windowText" lastClr="000000">
                <a:alpha val="74000"/>
              </a:sysClr>
            </a:solidFill>
            <a:ln w="9525" cap="flat" cmpd="sng" algn="ctr">
              <a:solidFill>
                <a:srgbClr val="ABD046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71844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sz="1200" kern="0" dirty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grpSp>
          <p:nvGrpSpPr>
            <p:cNvPr id="6" name="Gruppo 35">
              <a:extLst>
                <a:ext uri="{FF2B5EF4-FFF2-40B4-BE49-F238E27FC236}">
                  <a16:creationId xmlns:a16="http://schemas.microsoft.com/office/drawing/2014/main" id="{D8B1A1E6-A9F6-47FF-A19C-0F7305310796}"/>
                </a:ext>
              </a:extLst>
            </p:cNvPr>
            <p:cNvGrpSpPr/>
            <p:nvPr/>
          </p:nvGrpSpPr>
          <p:grpSpPr>
            <a:xfrm>
              <a:off x="4883673" y="192257"/>
              <a:ext cx="2786821" cy="230832"/>
              <a:chOff x="446144" y="8821762"/>
              <a:chExt cx="2314242" cy="444564"/>
            </a:xfrm>
          </p:grpSpPr>
          <p:sp>
            <p:nvSpPr>
              <p:cNvPr id="7" name="Rettangolo 38">
                <a:extLst>
                  <a:ext uri="{FF2B5EF4-FFF2-40B4-BE49-F238E27FC236}">
                    <a16:creationId xmlns:a16="http://schemas.microsoft.com/office/drawing/2014/main" id="{D4AA91C5-60E1-4EA8-9FD3-CC90D4842685}"/>
                  </a:ext>
                </a:extLst>
              </p:cNvPr>
              <p:cNvSpPr/>
              <p:nvPr/>
            </p:nvSpPr>
            <p:spPr>
              <a:xfrm>
                <a:off x="661050" y="8821762"/>
                <a:ext cx="2099336" cy="4445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2318" defTabSz="718444" fontAlgn="auto"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tabLst>
                    <a:tab pos="119354" algn="l"/>
                  </a:tabLst>
                  <a:defRPr/>
                </a:pPr>
                <a:r>
                  <a:rPr lang="en-GB" sz="900" b="1" dirty="0" err="1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DIN Pro Cond Light" panose="020B0506020101010102" pitchFamily="34" charset="0"/>
                  </a:rPr>
                  <a:t>Crea</a:t>
                </a:r>
                <a:r>
                  <a:rPr lang="ro-RO" sz="900" b="1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DIN Pro Cond Light" panose="020B0506020101010102" pitchFamily="34" charset="0"/>
                  </a:rPr>
                  <a:t>ză-ți mai multe versiuni ale CV-ului tău</a:t>
                </a:r>
                <a:r>
                  <a:rPr lang="en-GB" sz="900" b="1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DIN Pro Cond Light" panose="020B0506020101010102" pitchFamily="34" charset="0"/>
                  </a:rPr>
                  <a:t>!</a:t>
                </a:r>
              </a:p>
            </p:txBody>
          </p:sp>
          <p:pic>
            <p:nvPicPr>
              <p:cNvPr id="8" name="Picture 4" descr="Risultati immagini per arrow icon png">
                <a:extLst>
                  <a:ext uri="{FF2B5EF4-FFF2-40B4-BE49-F238E27FC236}">
                    <a16:creationId xmlns:a16="http://schemas.microsoft.com/office/drawing/2014/main" id="{A7D62C63-7976-4253-94FD-091E270CDA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91" t="37473" r="68559" b="37060"/>
              <a:stretch/>
            </p:blipFill>
            <p:spPr bwMode="auto">
              <a:xfrm>
                <a:off x="446144" y="8846778"/>
                <a:ext cx="337668" cy="297750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Rettangolo 43">
              <a:extLst>
                <a:ext uri="{FF2B5EF4-FFF2-40B4-BE49-F238E27FC236}">
                  <a16:creationId xmlns:a16="http://schemas.microsoft.com/office/drawing/2014/main" id="{2944A025-2B94-456A-884F-00D7F7E7C4DC}"/>
                </a:ext>
              </a:extLst>
            </p:cNvPr>
            <p:cNvSpPr/>
            <p:nvPr/>
          </p:nvSpPr>
          <p:spPr>
            <a:xfrm>
              <a:off x="1338501" y="586818"/>
              <a:ext cx="1440505" cy="1742785"/>
            </a:xfrm>
            <a:prstGeom prst="rect">
              <a:avLst/>
            </a:prstGeom>
            <a:ln w="19050">
              <a:solidFill>
                <a:srgbClr val="E6237A"/>
              </a:solidFill>
            </a:ln>
          </p:spPr>
          <p:txBody>
            <a:bodyPr wrap="square">
              <a:spAutoFit/>
            </a:bodyPr>
            <a:lstStyle/>
            <a:p>
              <a:pPr algn="ctr" defTabSz="71844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75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În</a:t>
              </a:r>
              <a:r>
                <a:rPr lang="en-GB" sz="975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75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loc</a:t>
              </a:r>
              <a:r>
                <a:rPr lang="en-GB" sz="975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75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să-ți</a:t>
              </a:r>
              <a:r>
                <a:rPr lang="en-GB" sz="975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75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creezi</a:t>
              </a:r>
              <a:r>
                <a:rPr lang="en-GB" sz="975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75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aplicațiile</a:t>
              </a:r>
              <a:r>
                <a:rPr lang="en-GB" sz="975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75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pentru</a:t>
              </a:r>
              <a:r>
                <a:rPr lang="en-GB" sz="975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75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joburi</a:t>
              </a:r>
              <a:r>
                <a:rPr lang="en-GB" sz="975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75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generice</a:t>
              </a:r>
              <a:r>
                <a:rPr lang="en-GB" sz="975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, </a:t>
              </a:r>
              <a:r>
                <a:rPr lang="en-GB" sz="975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ești</a:t>
              </a:r>
              <a:r>
                <a:rPr lang="en-GB" sz="975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75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mult</a:t>
              </a:r>
              <a:r>
                <a:rPr lang="en-GB" sz="975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75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mai</a:t>
              </a:r>
              <a:r>
                <a:rPr lang="en-GB" sz="975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 bine </a:t>
              </a:r>
              <a:r>
                <a:rPr lang="en-GB" sz="975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să</a:t>
              </a:r>
              <a:r>
                <a:rPr lang="en-GB" sz="975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75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personalizezi</a:t>
              </a:r>
              <a:r>
                <a:rPr lang="en-GB" sz="975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 CV-ul </a:t>
              </a:r>
              <a:r>
                <a:rPr lang="en-GB" sz="975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și</a:t>
              </a:r>
              <a:r>
                <a:rPr lang="en-GB" sz="975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75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scrisoarea</a:t>
              </a:r>
              <a:r>
                <a:rPr lang="en-GB" sz="975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 de</a:t>
              </a:r>
              <a:r>
                <a:rPr lang="ro-RO" sz="975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 intenție</a:t>
              </a:r>
              <a:r>
                <a:rPr lang="en-GB" sz="975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75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pentru</a:t>
              </a:r>
              <a:r>
                <a:rPr lang="en-GB" sz="975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75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fiecare</a:t>
              </a:r>
              <a:r>
                <a:rPr lang="en-GB" sz="975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 job pe care </a:t>
              </a:r>
              <a:r>
                <a:rPr lang="en-GB" sz="975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îl</a:t>
              </a:r>
              <a:r>
                <a:rPr lang="en-GB" sz="975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75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soliciți</a:t>
              </a:r>
              <a:r>
                <a:rPr lang="en-GB" sz="975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:</a:t>
              </a:r>
            </a:p>
            <a:p>
              <a:pPr algn="ctr" defTabSz="71844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o-RO" sz="975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- </a:t>
              </a:r>
              <a:r>
                <a:rPr lang="en-GB" sz="975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evidențiază-ți</a:t>
              </a:r>
              <a:r>
                <a:rPr lang="en-GB" sz="975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75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experiența</a:t>
              </a:r>
              <a:r>
                <a:rPr lang="en-GB" sz="975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 de </a:t>
              </a:r>
              <a:r>
                <a:rPr lang="en-GB" sz="975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muncă</a:t>
              </a:r>
              <a:r>
                <a:rPr lang="en-GB" sz="975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75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într</a:t>
              </a:r>
              <a:r>
                <a:rPr lang="en-GB" sz="975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-un mod care are </a:t>
              </a:r>
              <a:r>
                <a:rPr lang="en-GB" sz="975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sens</a:t>
              </a:r>
              <a:r>
                <a:rPr lang="en-GB" sz="975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75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pentru</a:t>
              </a:r>
              <a:r>
                <a:rPr lang="en-GB" sz="975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75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noul</a:t>
              </a:r>
              <a:r>
                <a:rPr lang="en-GB" sz="975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75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rol</a:t>
              </a:r>
              <a:r>
                <a:rPr lang="ro-RO" sz="975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.</a:t>
              </a:r>
              <a:endParaRPr lang="en-GB" sz="975" dirty="0">
                <a:solidFill>
                  <a:prstClr val="white"/>
                </a:solidFill>
                <a:latin typeface="Calibri" panose="020F0502020204030204"/>
                <a:ea typeface="Roboto Cn" pitchFamily="2" charset="0"/>
                <a:cs typeface="DIN Pro Cond Light" panose="020B0506020101010102" pitchFamily="34" charset="0"/>
              </a:endParaRPr>
            </a:p>
          </p:txBody>
        </p:sp>
        <p:sp>
          <p:nvSpPr>
            <p:cNvPr id="10" name="CasellaDiTesto 44">
              <a:extLst>
                <a:ext uri="{FF2B5EF4-FFF2-40B4-BE49-F238E27FC236}">
                  <a16:creationId xmlns:a16="http://schemas.microsoft.com/office/drawing/2014/main" id="{9674E949-2095-4A27-8076-B1097CA38195}"/>
                </a:ext>
              </a:extLst>
            </p:cNvPr>
            <p:cNvSpPr txBox="1"/>
            <p:nvPr/>
          </p:nvSpPr>
          <p:spPr>
            <a:xfrm>
              <a:off x="1400171" y="152568"/>
              <a:ext cx="2696075" cy="276999"/>
            </a:xfrm>
            <a:prstGeom prst="rect">
              <a:avLst/>
            </a:prstGeom>
            <a:solidFill>
              <a:srgbClr val="ABD046"/>
            </a:solidFill>
          </p:spPr>
          <p:txBody>
            <a:bodyPr wrap="square" rtlCol="0" anchor="ctr">
              <a:spAutoFit/>
            </a:bodyPr>
            <a:lstStyle/>
            <a:p>
              <a:pPr algn="ctr" defTabSz="71844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o-RO" sz="1200" b="1" dirty="0">
                  <a:solidFill>
                    <a:prstClr val="white"/>
                  </a:solidFill>
                  <a:latin typeface="Calibri" panose="020F0502020204030204"/>
                  <a:cs typeface="+mn-cs"/>
                </a:rPr>
                <a:t>CUSTOMIZAREA CV-ULUI</a:t>
              </a:r>
              <a:endParaRPr lang="it-IT" sz="1200" b="1" dirty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grpSp>
          <p:nvGrpSpPr>
            <p:cNvPr id="11" name="Gruppo 45">
              <a:extLst>
                <a:ext uri="{FF2B5EF4-FFF2-40B4-BE49-F238E27FC236}">
                  <a16:creationId xmlns:a16="http://schemas.microsoft.com/office/drawing/2014/main" id="{6CD72C13-B6C0-45B0-A444-E3DE283D95BF}"/>
                </a:ext>
              </a:extLst>
            </p:cNvPr>
            <p:cNvGrpSpPr/>
            <p:nvPr/>
          </p:nvGrpSpPr>
          <p:grpSpPr>
            <a:xfrm>
              <a:off x="4930194" y="432557"/>
              <a:ext cx="3525252" cy="230832"/>
              <a:chOff x="494978" y="8910919"/>
              <a:chExt cx="3121771" cy="444566"/>
            </a:xfrm>
          </p:grpSpPr>
          <p:sp>
            <p:nvSpPr>
              <p:cNvPr id="12" name="Rettangolo 46">
                <a:extLst>
                  <a:ext uri="{FF2B5EF4-FFF2-40B4-BE49-F238E27FC236}">
                    <a16:creationId xmlns:a16="http://schemas.microsoft.com/office/drawing/2014/main" id="{8C8897EE-5946-4F8F-BEFC-F2BDDF1658D6}"/>
                  </a:ext>
                </a:extLst>
              </p:cNvPr>
              <p:cNvSpPr/>
              <p:nvPr/>
            </p:nvSpPr>
            <p:spPr>
              <a:xfrm>
                <a:off x="653316" y="8910919"/>
                <a:ext cx="2963433" cy="444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2318" defTabSz="718444" fontAlgn="auto"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tabLst>
                    <a:tab pos="119354" algn="l"/>
                  </a:tabLst>
                  <a:defRPr/>
                </a:pPr>
                <a:r>
                  <a:rPr lang="ro-RO" sz="900" b="1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DIN Pro Cond Light" panose="020B0506020101010102" pitchFamily="34" charset="0"/>
                  </a:rPr>
                  <a:t>Asigură-te că motivația ta este foarte clară atunci când aplici!</a:t>
                </a:r>
                <a:endParaRPr lang="en-GB" sz="900" b="1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endParaRPr>
              </a:p>
            </p:txBody>
          </p:sp>
          <p:pic>
            <p:nvPicPr>
              <p:cNvPr id="13" name="Picture 12" descr="Immagine correlata">
                <a:extLst>
                  <a:ext uri="{FF2B5EF4-FFF2-40B4-BE49-F238E27FC236}">
                    <a16:creationId xmlns:a16="http://schemas.microsoft.com/office/drawing/2014/main" id="{F6FEE0D7-2C8D-417F-AED5-98642E7BFC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17" t="3680" r="4130" b="2967"/>
              <a:stretch/>
            </p:blipFill>
            <p:spPr bwMode="auto">
              <a:xfrm>
                <a:off x="494978" y="8988036"/>
                <a:ext cx="258185" cy="258185"/>
              </a:xfrm>
              <a:prstGeom prst="flowChartConnector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CasellaDiTesto 49">
              <a:extLst>
                <a:ext uri="{FF2B5EF4-FFF2-40B4-BE49-F238E27FC236}">
                  <a16:creationId xmlns:a16="http://schemas.microsoft.com/office/drawing/2014/main" id="{1C4CB0A9-CC35-4D17-94AF-78D8DAC2163B}"/>
                </a:ext>
              </a:extLst>
            </p:cNvPr>
            <p:cNvSpPr txBox="1"/>
            <p:nvPr/>
          </p:nvSpPr>
          <p:spPr>
            <a:xfrm>
              <a:off x="3272965" y="727675"/>
              <a:ext cx="2355493" cy="230832"/>
            </a:xfrm>
            <a:prstGeom prst="rect">
              <a:avLst/>
            </a:prstGeom>
            <a:solidFill>
              <a:srgbClr val="8064A2">
                <a:lumMod val="75000"/>
              </a:srgbClr>
            </a:solidFill>
          </p:spPr>
          <p:txBody>
            <a:bodyPr wrap="square" rtlCol="0" anchor="ctr">
              <a:spAutoFit/>
            </a:bodyPr>
            <a:lstStyle/>
            <a:p>
              <a:pPr algn="ctr" defTabSz="71844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o-RO" sz="900" b="1" kern="0" dirty="0">
                  <a:solidFill>
                    <a:prstClr val="white"/>
                  </a:solidFill>
                  <a:latin typeface="Calibri" panose="020F0502020204030204"/>
                  <a:cs typeface="+mn-cs"/>
                </a:rPr>
                <a:t>AR TREBUI INCLUSĂ O FOTOGRAFIE ÎN </a:t>
              </a:r>
              <a:r>
                <a:rPr lang="it-IT" sz="900" b="1" kern="0" dirty="0">
                  <a:solidFill>
                    <a:prstClr val="white"/>
                  </a:solidFill>
                  <a:latin typeface="Calibri" panose="020F0502020204030204"/>
                  <a:cs typeface="+mn-cs"/>
                </a:rPr>
                <a:t>CV?</a:t>
              </a:r>
            </a:p>
          </p:txBody>
        </p:sp>
        <p:sp>
          <p:nvSpPr>
            <p:cNvPr id="15" name="Rettangolo 51">
              <a:extLst>
                <a:ext uri="{FF2B5EF4-FFF2-40B4-BE49-F238E27FC236}">
                  <a16:creationId xmlns:a16="http://schemas.microsoft.com/office/drawing/2014/main" id="{3B82F6C5-A96E-406E-969B-4FE3CB0478A0}"/>
                </a:ext>
              </a:extLst>
            </p:cNvPr>
            <p:cNvSpPr/>
            <p:nvPr/>
          </p:nvSpPr>
          <p:spPr>
            <a:xfrm>
              <a:off x="3069083" y="1066495"/>
              <a:ext cx="3320701" cy="784830"/>
            </a:xfrm>
            <a:prstGeom prst="rect">
              <a:avLst/>
            </a:prstGeom>
            <a:ln w="19050">
              <a:solidFill>
                <a:srgbClr val="E6237A"/>
              </a:solidFill>
            </a:ln>
          </p:spPr>
          <p:txBody>
            <a:bodyPr wrap="square">
              <a:spAutoFit/>
            </a:bodyPr>
            <a:lstStyle/>
            <a:p>
              <a:pPr marL="92318" algn="just" defTabSz="718444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tabLst>
                  <a:tab pos="119354" algn="l"/>
                </a:tabLst>
                <a:defRPr/>
              </a:pPr>
              <a:r>
                <a:rPr lang="en-GB" sz="900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În</a:t>
              </a:r>
              <a:r>
                <a:rPr lang="en-GB" sz="900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jurul</a:t>
              </a:r>
              <a:r>
                <a:rPr lang="en-GB" sz="900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fotografiilor</a:t>
              </a:r>
              <a:r>
                <a:rPr lang="en-GB" sz="900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 din CV </a:t>
              </a:r>
              <a:r>
                <a:rPr lang="en-GB" sz="900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există</a:t>
              </a:r>
              <a:r>
                <a:rPr lang="en-GB" sz="900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 o </a:t>
              </a:r>
              <a:r>
                <a:rPr lang="en-GB" sz="900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mulțime</a:t>
              </a:r>
              <a:r>
                <a:rPr lang="en-GB" sz="900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 de </a:t>
              </a:r>
              <a:r>
                <a:rPr lang="en-GB" sz="900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confuzii</a:t>
              </a:r>
              <a:r>
                <a:rPr lang="en-GB" sz="900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. </a:t>
              </a:r>
              <a:r>
                <a:rPr lang="en-GB" sz="900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Pentru</a:t>
              </a:r>
              <a:r>
                <a:rPr lang="en-GB" sz="900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unii</a:t>
              </a:r>
              <a:r>
                <a:rPr lang="en-GB" sz="900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, </a:t>
              </a:r>
              <a:r>
                <a:rPr lang="en-GB" sz="900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introducerea</a:t>
              </a:r>
              <a:r>
                <a:rPr lang="en-GB" sz="900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unei</a:t>
              </a:r>
              <a:r>
                <a:rPr lang="en-GB" sz="900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 </a:t>
              </a:r>
              <a:r>
                <a:rPr lang="ro-RO" sz="900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fotografii în CV </a:t>
              </a:r>
              <a:r>
                <a:rPr lang="en-GB" sz="900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pare </a:t>
              </a:r>
              <a:r>
                <a:rPr lang="en-GB" sz="900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complet</a:t>
              </a:r>
              <a:r>
                <a:rPr lang="en-GB" sz="900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străină</a:t>
              </a:r>
              <a:r>
                <a:rPr lang="en-GB" sz="900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; </a:t>
              </a:r>
              <a:r>
                <a:rPr lang="en-GB" sz="900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pentru</a:t>
              </a:r>
              <a:r>
                <a:rPr lang="en-GB" sz="900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alții</a:t>
              </a:r>
              <a:r>
                <a:rPr lang="en-GB" sz="900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, </a:t>
              </a:r>
              <a:r>
                <a:rPr lang="en-GB" sz="900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este</a:t>
              </a:r>
              <a:r>
                <a:rPr lang="en-GB" sz="900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 o </a:t>
              </a:r>
              <a:r>
                <a:rPr lang="en-GB" sz="900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practică</a:t>
              </a:r>
              <a:r>
                <a:rPr lang="en-GB" sz="900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 standard.</a:t>
              </a:r>
              <a:endParaRPr lang="ro-RO" sz="900" dirty="0">
                <a:solidFill>
                  <a:prstClr val="white"/>
                </a:solidFill>
                <a:latin typeface="Calibri" panose="020F0502020204030204"/>
                <a:ea typeface="Roboto Cn" pitchFamily="2" charset="0"/>
                <a:cs typeface="+mn-cs"/>
              </a:endParaRPr>
            </a:p>
            <a:p>
              <a:pPr marL="92318" algn="just" defTabSz="718444" fontAlgn="auto"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tabLst>
                  <a:tab pos="119354" algn="l"/>
                </a:tabLst>
                <a:defRPr/>
              </a:pPr>
              <a:r>
                <a:rPr lang="it-IT" sz="900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Toate fotografiile ar trebui să fie o fotografie adecvată, profesională, de înaltă calitate, recentă.</a:t>
              </a:r>
            </a:p>
          </p:txBody>
        </p:sp>
        <p:sp>
          <p:nvSpPr>
            <p:cNvPr id="16" name="Rettangolo 52">
              <a:extLst>
                <a:ext uri="{FF2B5EF4-FFF2-40B4-BE49-F238E27FC236}">
                  <a16:creationId xmlns:a16="http://schemas.microsoft.com/office/drawing/2014/main" id="{107C8394-70AB-4182-AC15-DD05F0B25745}"/>
                </a:ext>
              </a:extLst>
            </p:cNvPr>
            <p:cNvSpPr/>
            <p:nvPr/>
          </p:nvSpPr>
          <p:spPr>
            <a:xfrm>
              <a:off x="6513724" y="758860"/>
              <a:ext cx="1892147" cy="2723823"/>
            </a:xfrm>
            <a:prstGeom prst="rect">
              <a:avLst/>
            </a:prstGeom>
            <a:ln w="28575">
              <a:solidFill>
                <a:srgbClr val="00B050"/>
              </a:solidFill>
            </a:ln>
          </p:spPr>
          <p:txBody>
            <a:bodyPr wrap="square" anchor="ctr">
              <a:spAutoFit/>
            </a:bodyPr>
            <a:lstStyle/>
            <a:p>
              <a:pPr marL="89021" indent="-89021" algn="ctr" defTabSz="718444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  <a:defRPr/>
              </a:pPr>
              <a:r>
                <a:rPr lang="en-GB" sz="900" b="1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Îmbrăcați-vă</a:t>
              </a:r>
              <a:r>
                <a:rPr lang="en-GB" sz="900" b="1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 </a:t>
              </a:r>
              <a:r>
                <a:rPr lang="en-GB" sz="900" b="1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în</a:t>
              </a:r>
              <a:r>
                <a:rPr lang="en-GB" sz="900" b="1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 </a:t>
              </a:r>
              <a:r>
                <a:rPr lang="en-GB" sz="900" b="1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funcție</a:t>
              </a:r>
              <a:r>
                <a:rPr lang="en-GB" sz="900" b="1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 de </a:t>
              </a:r>
              <a:r>
                <a:rPr lang="en-GB" sz="900" b="1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rolul</a:t>
              </a:r>
              <a:r>
                <a:rPr lang="en-GB" sz="900" b="1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 / </a:t>
              </a:r>
              <a:r>
                <a:rPr lang="en-GB" sz="900" b="1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cultura</a:t>
              </a:r>
              <a:r>
                <a:rPr lang="en-GB" sz="900" b="1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 </a:t>
              </a:r>
              <a:r>
                <a:rPr lang="en-GB" sz="900" b="1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companiei</a:t>
              </a:r>
              <a:r>
                <a:rPr lang="en-GB" sz="900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 - </a:t>
              </a:r>
              <a:r>
                <a:rPr lang="ro-RO" sz="900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d</a:t>
              </a:r>
              <a:r>
                <a:rPr lang="en-GB" sz="900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acă</a:t>
              </a:r>
              <a:r>
                <a:rPr lang="en-GB" sz="900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solicitați</a:t>
              </a:r>
              <a:r>
                <a:rPr lang="en-GB" sz="900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să</a:t>
              </a:r>
              <a:r>
                <a:rPr lang="en-GB" sz="900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 </a:t>
              </a:r>
              <a:r>
                <a:rPr lang="ro-RO" sz="900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lucrați în bancă</a:t>
              </a:r>
              <a:r>
                <a:rPr lang="en-GB" sz="900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, </a:t>
              </a:r>
              <a:r>
                <a:rPr lang="en-GB" sz="900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îmbrăcați-vă</a:t>
              </a:r>
              <a:r>
                <a:rPr lang="ro-RO" sz="900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 corespunzător</a:t>
              </a:r>
              <a:r>
                <a:rPr lang="en-GB" sz="900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. </a:t>
              </a:r>
              <a:r>
                <a:rPr lang="en-GB" sz="900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Pentru</a:t>
              </a:r>
              <a:r>
                <a:rPr lang="en-GB" sz="900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alte</a:t>
              </a:r>
              <a:r>
                <a:rPr lang="en-GB" sz="900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roluri</a:t>
              </a:r>
              <a:r>
                <a:rPr lang="en-GB" sz="900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, casual business </a:t>
              </a:r>
              <a:r>
                <a:rPr lang="en-GB" sz="900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poate</a:t>
              </a:r>
              <a:r>
                <a:rPr lang="en-GB" sz="900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 fi o </a:t>
              </a:r>
              <a:r>
                <a:rPr lang="en-GB" sz="900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potrivire</a:t>
              </a:r>
              <a:r>
                <a:rPr lang="en-GB" sz="900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mai</a:t>
              </a:r>
              <a:r>
                <a:rPr lang="en-GB" sz="900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bună</a:t>
              </a:r>
              <a:r>
                <a:rPr lang="en-GB" sz="900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sau</a:t>
              </a:r>
              <a:r>
                <a:rPr lang="en-GB" sz="900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chiar</a:t>
              </a:r>
              <a:r>
                <a:rPr lang="en-GB" sz="900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uniforma</a:t>
              </a:r>
              <a:r>
                <a:rPr lang="en-GB" sz="900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tipică</a:t>
              </a:r>
              <a:r>
                <a:rPr lang="en-GB" sz="900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 a </a:t>
              </a:r>
              <a:r>
                <a:rPr lang="en-GB" sz="900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profesiei</a:t>
              </a:r>
              <a:r>
                <a:rPr lang="en-GB" sz="900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 (de </a:t>
              </a:r>
              <a:r>
                <a:rPr lang="en-GB" sz="900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exemplu</a:t>
              </a:r>
              <a:r>
                <a:rPr lang="en-GB" sz="900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, </a:t>
              </a:r>
              <a:r>
                <a:rPr lang="en-GB" sz="900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jacheta</a:t>
              </a:r>
              <a:r>
                <a:rPr lang="en-GB" sz="900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bucătarului</a:t>
              </a:r>
              <a:r>
                <a:rPr lang="en-GB" sz="900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).</a:t>
              </a:r>
            </a:p>
            <a:p>
              <a:pPr marL="89021" indent="-89021" algn="ctr" defTabSz="718444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  <a:defRPr/>
              </a:pPr>
              <a:r>
                <a:rPr lang="en-GB" sz="900" b="1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Luați</a:t>
              </a:r>
              <a:r>
                <a:rPr lang="en-GB" sz="900" b="1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 </a:t>
              </a:r>
              <a:r>
                <a:rPr lang="en-GB" sz="900" b="1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în</a:t>
              </a:r>
              <a:r>
                <a:rPr lang="en-GB" sz="900" b="1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 </a:t>
              </a:r>
              <a:r>
                <a:rPr lang="en-GB" sz="900" b="1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considerare</a:t>
              </a:r>
              <a:r>
                <a:rPr lang="en-GB" sz="900" b="1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 </a:t>
              </a:r>
              <a:r>
                <a:rPr lang="en-GB" sz="900" b="1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angajarea</a:t>
              </a:r>
              <a:r>
                <a:rPr lang="en-GB" sz="900" b="1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 </a:t>
              </a:r>
              <a:r>
                <a:rPr lang="en-GB" sz="900" b="1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unui</a:t>
              </a:r>
              <a:r>
                <a:rPr lang="en-GB" sz="900" b="1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 </a:t>
              </a:r>
              <a:r>
                <a:rPr lang="en-GB" sz="900" b="1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fotograf</a:t>
              </a:r>
              <a:r>
                <a:rPr lang="en-GB" sz="900" b="1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 </a:t>
              </a:r>
              <a:r>
                <a:rPr lang="en-GB" sz="900" b="1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profesionist</a:t>
              </a:r>
              <a:r>
                <a:rPr lang="en-GB" sz="900" b="1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 </a:t>
              </a:r>
              <a:r>
                <a:rPr lang="en-GB" sz="900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- </a:t>
              </a:r>
              <a:r>
                <a:rPr lang="en-GB" sz="900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rezultatele</a:t>
              </a:r>
              <a:r>
                <a:rPr lang="en-GB" sz="900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vorbesc</a:t>
              </a:r>
              <a:r>
                <a:rPr lang="en-GB" sz="900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 de la sine </a:t>
              </a:r>
              <a:r>
                <a:rPr lang="en-GB" sz="900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și</a:t>
              </a:r>
              <a:r>
                <a:rPr lang="en-GB" sz="900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 nu </a:t>
              </a:r>
              <a:r>
                <a:rPr lang="en-GB" sz="900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este</a:t>
              </a:r>
              <a:r>
                <a:rPr lang="en-GB" sz="900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atât</a:t>
              </a:r>
              <a:r>
                <a:rPr lang="en-GB" sz="900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 de </a:t>
              </a:r>
              <a:r>
                <a:rPr lang="en-GB" sz="900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scump</a:t>
              </a:r>
              <a:r>
                <a:rPr lang="en-GB" sz="900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 pe </a:t>
              </a:r>
              <a:r>
                <a:rPr lang="en-GB" sz="900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cât</a:t>
              </a:r>
              <a:r>
                <a:rPr lang="en-GB" sz="900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ați</a:t>
              </a:r>
              <a:r>
                <a:rPr lang="en-GB" sz="900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putea</a:t>
              </a:r>
              <a:r>
                <a:rPr lang="en-GB" sz="900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crede</a:t>
              </a:r>
              <a:r>
                <a:rPr lang="en-GB" sz="900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.</a:t>
              </a:r>
            </a:p>
            <a:p>
              <a:pPr marL="89021" indent="-89021" algn="ctr" defTabSz="718444" fontAlgn="auto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ü"/>
                <a:defRPr/>
              </a:pPr>
              <a:r>
                <a:rPr lang="en-GB" sz="900" b="1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Potriviți-vă</a:t>
              </a:r>
              <a:r>
                <a:rPr lang="en-GB" sz="900" b="1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 </a:t>
              </a:r>
              <a:r>
                <a:rPr lang="en-GB" sz="900" b="1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fotografia</a:t>
              </a:r>
              <a:r>
                <a:rPr lang="en-GB" sz="900" b="1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 CV-</a:t>
              </a:r>
              <a:r>
                <a:rPr lang="en-GB" sz="900" b="1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ului</a:t>
              </a:r>
              <a:r>
                <a:rPr lang="en-GB" sz="900" b="1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 cu </a:t>
              </a:r>
              <a:r>
                <a:rPr lang="en-GB" sz="900" b="1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fotografia</a:t>
              </a:r>
              <a:r>
                <a:rPr lang="en-GB" sz="900" b="1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 </a:t>
              </a:r>
              <a:r>
                <a:rPr lang="ro-RO" sz="900" b="1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profilului de </a:t>
              </a:r>
              <a:r>
                <a:rPr lang="en-GB" sz="900" b="1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LinkedIn </a:t>
              </a:r>
              <a:r>
                <a:rPr lang="ro-RO" sz="900" b="1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 </a:t>
              </a:r>
              <a:r>
                <a:rPr lang="ro-RO" sz="900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- a</a:t>
              </a:r>
              <a:r>
                <a:rPr lang="en-GB" sz="900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ngajatorii</a:t>
              </a:r>
              <a:r>
                <a:rPr lang="en-GB" sz="900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 care se </a:t>
              </a:r>
              <a:r>
                <a:rPr lang="en-GB" sz="900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uită</a:t>
              </a:r>
              <a:r>
                <a:rPr lang="en-GB" sz="900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 la CV-ul </a:t>
              </a:r>
              <a:r>
                <a:rPr lang="ro-RO" sz="900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dumneavoastră </a:t>
              </a:r>
              <a:r>
                <a:rPr lang="en-GB" sz="900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și</a:t>
              </a:r>
              <a:r>
                <a:rPr lang="en-GB" sz="900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apoi</a:t>
              </a:r>
              <a:r>
                <a:rPr lang="en-GB" sz="900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vă</a:t>
              </a:r>
              <a:r>
                <a:rPr lang="en-GB" sz="900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căută</a:t>
              </a:r>
              <a:r>
                <a:rPr lang="en-GB" sz="900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 pe LinkedIn </a:t>
              </a:r>
              <a:r>
                <a:rPr lang="en-GB" sz="900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vă</a:t>
              </a:r>
              <a:r>
                <a:rPr lang="en-GB" sz="900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vor</a:t>
              </a:r>
              <a:r>
                <a:rPr lang="en-GB" sz="900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 </a:t>
              </a:r>
              <a:r>
                <a:rPr lang="en-GB" sz="900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recunoaște</a:t>
              </a:r>
              <a:r>
                <a:rPr lang="en-GB" sz="900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 rapid </a:t>
              </a:r>
              <a:r>
                <a:rPr lang="en-GB" sz="900" b="1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„</a:t>
              </a:r>
              <a:r>
                <a:rPr lang="ro-RO" sz="900" b="1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brandul</a:t>
              </a:r>
              <a:r>
                <a:rPr lang="en-GB" sz="900" b="1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rPr>
                <a:t> personal”.</a:t>
              </a:r>
            </a:p>
          </p:txBody>
        </p:sp>
        <p:grpSp>
          <p:nvGrpSpPr>
            <p:cNvPr id="17" name="Gruppo 14">
              <a:extLst>
                <a:ext uri="{FF2B5EF4-FFF2-40B4-BE49-F238E27FC236}">
                  <a16:creationId xmlns:a16="http://schemas.microsoft.com/office/drawing/2014/main" id="{5FBC4C51-F752-4CE6-A142-7971ADAD5F0C}"/>
                </a:ext>
              </a:extLst>
            </p:cNvPr>
            <p:cNvGrpSpPr/>
            <p:nvPr/>
          </p:nvGrpSpPr>
          <p:grpSpPr>
            <a:xfrm>
              <a:off x="2985214" y="2123898"/>
              <a:ext cx="2933597" cy="1892826"/>
              <a:chOff x="559941" y="3775801"/>
              <a:chExt cx="6191714" cy="3645442"/>
            </a:xfrm>
          </p:grpSpPr>
          <p:sp>
            <p:nvSpPr>
              <p:cNvPr id="18" name="Rettangolo 9">
                <a:extLst>
                  <a:ext uri="{FF2B5EF4-FFF2-40B4-BE49-F238E27FC236}">
                    <a16:creationId xmlns:a16="http://schemas.microsoft.com/office/drawing/2014/main" id="{4268DBF8-9213-4B04-B465-E80315F864BF}"/>
                  </a:ext>
                </a:extLst>
              </p:cNvPr>
              <p:cNvSpPr/>
              <p:nvPr/>
            </p:nvSpPr>
            <p:spPr>
              <a:xfrm>
                <a:off x="559941" y="3775801"/>
                <a:ext cx="6191714" cy="3645442"/>
              </a:xfrm>
              <a:prstGeom prst="rect">
                <a:avLst/>
              </a:prstGeom>
              <a:ln w="28575">
                <a:solidFill>
                  <a:srgbClr val="FF3B3B"/>
                </a:solidFill>
              </a:ln>
            </p:spPr>
            <p:txBody>
              <a:bodyPr wrap="square" anchor="ctr">
                <a:spAutoFit/>
              </a:bodyPr>
              <a:lstStyle/>
              <a:p>
                <a:pPr marL="89021" indent="-89021" algn="ctr" defTabSz="718444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ü"/>
                  <a:defRPr/>
                </a:pPr>
                <a:r>
                  <a:rPr lang="en-GB" sz="900" b="1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Nu </a:t>
                </a:r>
                <a:r>
                  <a:rPr lang="en-GB" sz="900" b="1" dirty="0" err="1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folosiți</a:t>
                </a:r>
                <a:r>
                  <a:rPr lang="en-GB" sz="900" b="1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 o imagine selfie </a:t>
                </a:r>
                <a:r>
                  <a:rPr lang="en-GB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- </a:t>
                </a:r>
                <a:r>
                  <a:rPr lang="ro-RO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î</a:t>
                </a:r>
                <a:r>
                  <a:rPr lang="en-GB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mi pare </a:t>
                </a:r>
                <a:r>
                  <a:rPr lang="en-GB" sz="900" dirty="0" err="1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rău</a:t>
                </a:r>
                <a:r>
                  <a:rPr lang="en-GB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, </a:t>
                </a:r>
                <a:r>
                  <a:rPr lang="en-GB" sz="900" dirty="0" err="1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dar</a:t>
                </a:r>
                <a:r>
                  <a:rPr lang="en-GB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 camera </a:t>
                </a:r>
                <a:r>
                  <a:rPr lang="ro-RO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telefonu</a:t>
                </a:r>
                <a:r>
                  <a:rPr lang="en-GB" sz="900" dirty="0" err="1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lui</a:t>
                </a:r>
                <a:r>
                  <a:rPr lang="en-GB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 </a:t>
                </a:r>
                <a:r>
                  <a:rPr lang="ro-RO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n</a:t>
                </a:r>
                <a:r>
                  <a:rPr lang="en-GB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u </a:t>
                </a:r>
                <a:r>
                  <a:rPr lang="en-GB" sz="900" dirty="0" err="1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este</a:t>
                </a:r>
                <a:r>
                  <a:rPr lang="en-GB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 </a:t>
                </a:r>
                <a:r>
                  <a:rPr lang="en-GB" sz="900" dirty="0" err="1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instrumentul</a:t>
                </a:r>
                <a:r>
                  <a:rPr lang="en-GB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 </a:t>
                </a:r>
                <a:r>
                  <a:rPr lang="en-GB" sz="900" dirty="0" err="1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potrivit</a:t>
                </a:r>
                <a:r>
                  <a:rPr lang="en-GB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 </a:t>
                </a:r>
                <a:r>
                  <a:rPr lang="en-GB" sz="900" dirty="0" err="1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pentru</a:t>
                </a:r>
                <a:r>
                  <a:rPr lang="en-GB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 </a:t>
                </a:r>
                <a:r>
                  <a:rPr lang="ro-RO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o poză de acest gen</a:t>
                </a:r>
                <a:r>
                  <a:rPr lang="en-GB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. </a:t>
                </a:r>
                <a:r>
                  <a:rPr lang="ro-RO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Un selfie le poate transmite </a:t>
                </a:r>
                <a:r>
                  <a:rPr lang="en-GB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 </a:t>
                </a:r>
                <a:r>
                  <a:rPr lang="en-GB" sz="900" dirty="0" err="1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angajatorilor</a:t>
                </a:r>
                <a:r>
                  <a:rPr lang="en-GB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 </a:t>
                </a:r>
                <a:r>
                  <a:rPr lang="en-GB" sz="900" dirty="0" err="1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că</a:t>
                </a:r>
                <a:r>
                  <a:rPr lang="en-GB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 nu </a:t>
                </a:r>
                <a:r>
                  <a:rPr lang="en-GB" sz="900" dirty="0" err="1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sunteți</a:t>
                </a:r>
                <a:r>
                  <a:rPr lang="en-GB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 </a:t>
                </a:r>
                <a:r>
                  <a:rPr lang="ro-RO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dispuși la </a:t>
                </a:r>
                <a:r>
                  <a:rPr lang="en-GB" sz="900" dirty="0" err="1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eforturi</a:t>
                </a:r>
                <a:r>
                  <a:rPr lang="en-GB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 </a:t>
                </a:r>
                <a:r>
                  <a:rPr lang="en-GB" sz="900" dirty="0" err="1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suplimentare</a:t>
                </a:r>
                <a:r>
                  <a:rPr lang="en-GB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.</a:t>
                </a:r>
              </a:p>
              <a:p>
                <a:pPr marL="89021" indent="-89021" algn="ctr" defTabSz="718444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ü"/>
                  <a:defRPr/>
                </a:pPr>
                <a:r>
                  <a:rPr lang="en-GB" sz="900" b="1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Nu </a:t>
                </a:r>
                <a:r>
                  <a:rPr lang="ro-RO" sz="900" b="1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distrageți atenția </a:t>
                </a:r>
                <a:r>
                  <a:rPr lang="en-GB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- </a:t>
                </a:r>
                <a:r>
                  <a:rPr lang="ro-RO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n</a:t>
                </a:r>
                <a:r>
                  <a:rPr lang="en-GB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u </a:t>
                </a:r>
                <a:r>
                  <a:rPr lang="en-GB" sz="900" dirty="0" err="1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doriți</a:t>
                </a:r>
                <a:r>
                  <a:rPr lang="en-GB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 ca </a:t>
                </a:r>
                <a:r>
                  <a:rPr lang="en-GB" sz="900" dirty="0" err="1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recrutorii</a:t>
                </a:r>
                <a:r>
                  <a:rPr lang="en-GB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 </a:t>
                </a:r>
                <a:r>
                  <a:rPr lang="en-GB" sz="900" dirty="0" err="1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să</a:t>
                </a:r>
                <a:r>
                  <a:rPr lang="en-GB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 se </a:t>
                </a:r>
                <a:r>
                  <a:rPr lang="en-GB" sz="900" dirty="0" err="1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concentreze</a:t>
                </a:r>
                <a:r>
                  <a:rPr lang="en-GB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 pe </a:t>
                </a:r>
                <a:r>
                  <a:rPr lang="en-GB" sz="900" dirty="0" err="1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aspectul</a:t>
                </a:r>
                <a:r>
                  <a:rPr lang="en-GB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 </a:t>
                </a:r>
                <a:r>
                  <a:rPr lang="ro-RO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dumneavoastră</a:t>
                </a:r>
                <a:r>
                  <a:rPr lang="en-GB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, ci pe </a:t>
                </a:r>
                <a:r>
                  <a:rPr lang="en-GB" sz="900" dirty="0" err="1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abilități</a:t>
                </a:r>
                <a:r>
                  <a:rPr lang="ro-RO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 și experiență</a:t>
                </a:r>
                <a:r>
                  <a:rPr lang="en-GB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. </a:t>
                </a:r>
                <a:r>
                  <a:rPr lang="en-GB" sz="900" dirty="0" err="1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Fără</a:t>
                </a:r>
                <a:r>
                  <a:rPr lang="en-GB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 </a:t>
                </a:r>
                <a:r>
                  <a:rPr lang="en-GB" sz="900" dirty="0" err="1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declarații</a:t>
                </a:r>
                <a:r>
                  <a:rPr lang="en-GB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 de </a:t>
                </a:r>
                <a:r>
                  <a:rPr lang="en-GB" sz="900" dirty="0" err="1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modă</a:t>
                </a:r>
                <a:r>
                  <a:rPr lang="en-GB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, </a:t>
                </a:r>
                <a:r>
                  <a:rPr lang="en-GB" sz="900" dirty="0" err="1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coafuri</a:t>
                </a:r>
                <a:r>
                  <a:rPr lang="en-GB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 </a:t>
                </a:r>
                <a:r>
                  <a:rPr lang="en-GB" sz="900" dirty="0" err="1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nebune</a:t>
                </a:r>
                <a:r>
                  <a:rPr lang="en-GB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 </a:t>
                </a:r>
                <a:r>
                  <a:rPr lang="en-GB" sz="900" dirty="0" err="1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sau</a:t>
                </a:r>
                <a:r>
                  <a:rPr lang="en-GB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 </a:t>
                </a:r>
                <a:r>
                  <a:rPr lang="en-GB" sz="900" dirty="0" err="1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experimente</a:t>
                </a:r>
                <a:r>
                  <a:rPr lang="en-GB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 de </a:t>
                </a:r>
                <a:r>
                  <a:rPr lang="en-GB" sz="900" dirty="0" err="1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machiaj</a:t>
                </a:r>
                <a:r>
                  <a:rPr lang="en-GB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, </a:t>
                </a:r>
                <a:r>
                  <a:rPr lang="en-GB" sz="900" dirty="0" err="1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ochelari</a:t>
                </a:r>
                <a:r>
                  <a:rPr lang="en-GB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 de </a:t>
                </a:r>
                <a:r>
                  <a:rPr lang="en-GB" sz="900" dirty="0" err="1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soare</a:t>
                </a:r>
                <a:r>
                  <a:rPr lang="ro-RO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.</a:t>
                </a:r>
                <a:endParaRPr lang="en-GB" sz="900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endParaRPr>
              </a:p>
              <a:p>
                <a:pPr marL="89021" indent="-89021" algn="ctr" defTabSz="718444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ü"/>
                  <a:defRPr/>
                </a:pPr>
                <a:r>
                  <a:rPr lang="en-GB" sz="900" b="1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Nu </a:t>
                </a:r>
                <a:r>
                  <a:rPr lang="en-GB" sz="900" b="1" dirty="0" err="1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vă</a:t>
                </a:r>
                <a:r>
                  <a:rPr lang="en-GB" sz="900" b="1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 </a:t>
                </a:r>
                <a:r>
                  <a:rPr lang="en-GB" sz="900" b="1" dirty="0" err="1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supradimensionați</a:t>
                </a:r>
                <a:r>
                  <a:rPr lang="en-GB" sz="900" b="1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 </a:t>
                </a:r>
                <a:r>
                  <a:rPr lang="en-GB" sz="900" b="1" dirty="0" err="1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fotografia</a:t>
                </a:r>
                <a:r>
                  <a:rPr lang="en-GB" sz="900" b="1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 </a:t>
                </a:r>
                <a:r>
                  <a:rPr lang="en-GB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- </a:t>
                </a:r>
                <a:r>
                  <a:rPr lang="en-GB" sz="900" dirty="0" err="1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puteți</a:t>
                </a:r>
                <a:r>
                  <a:rPr lang="en-GB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 </a:t>
                </a:r>
                <a:r>
                  <a:rPr lang="en-GB" sz="900" dirty="0" err="1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părea</a:t>
                </a:r>
                <a:r>
                  <a:rPr lang="en-GB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 </a:t>
                </a:r>
                <a:r>
                  <a:rPr lang="en-GB" sz="900" dirty="0" err="1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grozav</a:t>
                </a:r>
                <a:r>
                  <a:rPr lang="en-GB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, </a:t>
                </a:r>
                <a:r>
                  <a:rPr lang="en-GB" sz="900" dirty="0" err="1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dar</a:t>
                </a:r>
                <a:r>
                  <a:rPr lang="en-GB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 nu </a:t>
                </a:r>
                <a:r>
                  <a:rPr lang="en-GB" sz="900" dirty="0" err="1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doriți</a:t>
                </a:r>
                <a:r>
                  <a:rPr lang="en-GB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 </a:t>
                </a:r>
                <a:r>
                  <a:rPr lang="en-GB" sz="900" dirty="0" err="1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să</a:t>
                </a:r>
                <a:r>
                  <a:rPr lang="en-GB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 </a:t>
                </a:r>
                <a:r>
                  <a:rPr lang="en-GB" sz="900" dirty="0" err="1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ocupați</a:t>
                </a:r>
                <a:r>
                  <a:rPr lang="en-GB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 </a:t>
                </a:r>
                <a:r>
                  <a:rPr lang="en-GB" sz="900" dirty="0" err="1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spațiul</a:t>
                </a:r>
                <a:r>
                  <a:rPr lang="en-GB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 </a:t>
                </a:r>
                <a:r>
                  <a:rPr lang="en-GB" sz="900" dirty="0" err="1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prețios</a:t>
                </a:r>
                <a:r>
                  <a:rPr lang="en-GB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 de care </a:t>
                </a:r>
                <a:r>
                  <a:rPr lang="en-GB" sz="900" dirty="0" err="1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aveți</a:t>
                </a:r>
                <a:r>
                  <a:rPr lang="en-GB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 </a:t>
                </a:r>
                <a:r>
                  <a:rPr lang="en-GB" sz="900" dirty="0" err="1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nevoie</a:t>
                </a:r>
                <a:r>
                  <a:rPr lang="en-GB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 </a:t>
                </a:r>
                <a:r>
                  <a:rPr lang="en-GB" sz="900" dirty="0" err="1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pentru</a:t>
                </a:r>
                <a:r>
                  <a:rPr lang="en-GB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 </a:t>
                </a:r>
                <a:r>
                  <a:rPr lang="en-GB" sz="900" dirty="0" err="1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conținutul</a:t>
                </a:r>
                <a:r>
                  <a:rPr lang="en-GB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 CV-</a:t>
                </a:r>
                <a:r>
                  <a:rPr lang="en-GB" sz="900" dirty="0" err="1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ului</a:t>
                </a:r>
                <a:r>
                  <a:rPr lang="en-GB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.</a:t>
                </a:r>
                <a:r>
                  <a:rPr lang="ro-RO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 </a:t>
                </a:r>
                <a:r>
                  <a:rPr lang="en-GB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O </a:t>
                </a:r>
                <a:r>
                  <a:rPr lang="en-GB" sz="900" dirty="0" err="1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fotografie</a:t>
                </a:r>
                <a:r>
                  <a:rPr lang="en-GB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 </a:t>
                </a:r>
                <a:r>
                  <a:rPr lang="en-GB" sz="900" dirty="0" err="1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mică</a:t>
                </a:r>
                <a:r>
                  <a:rPr lang="en-GB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, </a:t>
                </a:r>
                <a:r>
                  <a:rPr lang="ro-RO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de</a:t>
                </a:r>
                <a:r>
                  <a:rPr lang="en-GB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 </a:t>
                </a:r>
                <a:r>
                  <a:rPr lang="en-GB" sz="900" dirty="0" err="1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dimensiunea</a:t>
                </a:r>
                <a:r>
                  <a:rPr lang="en-GB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 </a:t>
                </a:r>
                <a:r>
                  <a:rPr lang="ro-RO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celei de pașaport</a:t>
                </a:r>
                <a:r>
                  <a:rPr lang="en-GB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, </a:t>
                </a:r>
                <a:r>
                  <a:rPr lang="en-GB" sz="900" dirty="0" err="1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în</a:t>
                </a:r>
                <a:r>
                  <a:rPr lang="en-GB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 </a:t>
                </a:r>
                <a:r>
                  <a:rPr lang="en-GB" sz="900" dirty="0" err="1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colțul</a:t>
                </a:r>
                <a:r>
                  <a:rPr lang="en-GB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 din </a:t>
                </a:r>
                <a:r>
                  <a:rPr lang="en-GB" sz="900" dirty="0" err="1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dreapta</a:t>
                </a:r>
                <a:r>
                  <a:rPr lang="en-GB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 </a:t>
                </a:r>
                <a:r>
                  <a:rPr lang="ro-RO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sau stânga </a:t>
                </a:r>
                <a:r>
                  <a:rPr lang="en-GB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sus al CV-</a:t>
                </a:r>
                <a:r>
                  <a:rPr lang="en-GB" sz="900" dirty="0" err="1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ului</a:t>
                </a:r>
                <a:r>
                  <a:rPr lang="en-GB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, </a:t>
                </a:r>
                <a:r>
                  <a:rPr lang="en-GB" sz="900" dirty="0" err="1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va</a:t>
                </a:r>
                <a:r>
                  <a:rPr lang="en-GB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 fi </a:t>
                </a:r>
                <a:r>
                  <a:rPr lang="en-GB" sz="900" dirty="0" err="1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suficientă</a:t>
                </a:r>
                <a:r>
                  <a:rPr lang="en-GB" sz="900" dirty="0">
                    <a:solidFill>
                      <a:prstClr val="white"/>
                    </a:solidFill>
                    <a:latin typeface="Calibri" panose="020F0502020204030204"/>
                    <a:ea typeface="Roboto Cn" pitchFamily="2" charset="0"/>
                    <a:cs typeface="+mn-cs"/>
                  </a:rPr>
                  <a:t>.</a:t>
                </a:r>
              </a:p>
            </p:txBody>
          </p:sp>
          <p:sp>
            <p:nvSpPr>
              <p:cNvPr id="19" name="Rettangolo 11">
                <a:extLst>
                  <a:ext uri="{FF2B5EF4-FFF2-40B4-BE49-F238E27FC236}">
                    <a16:creationId xmlns:a16="http://schemas.microsoft.com/office/drawing/2014/main" id="{8F5D5804-B3B9-48F0-8F28-AADDA15A53D5}"/>
                  </a:ext>
                </a:extLst>
              </p:cNvPr>
              <p:cNvSpPr/>
              <p:nvPr/>
            </p:nvSpPr>
            <p:spPr>
              <a:xfrm>
                <a:off x="2805668" y="5542951"/>
                <a:ext cx="579226" cy="4445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89021" indent="-89021" defTabSz="718444" fontAlgn="auto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§"/>
                  <a:defRPr/>
                </a:pPr>
                <a:endParaRPr lang="it-IT" sz="900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+mn-cs"/>
                </a:endParaRPr>
              </a:p>
            </p:txBody>
          </p:sp>
        </p:grpSp>
        <p:pic>
          <p:nvPicPr>
            <p:cNvPr id="22" name="Picture 8" descr="Risultati immagini per dislike icon png">
              <a:extLst>
                <a:ext uri="{FF2B5EF4-FFF2-40B4-BE49-F238E27FC236}">
                  <a16:creationId xmlns:a16="http://schemas.microsoft.com/office/drawing/2014/main" id="{931CC688-84FD-4EC8-BD20-15D6A718FEB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22" t="37612" r="36695" b="36263"/>
            <a:stretch/>
          </p:blipFill>
          <p:spPr bwMode="auto">
            <a:xfrm>
              <a:off x="2661111" y="2587249"/>
              <a:ext cx="532712" cy="497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ttangolo 28">
              <a:extLst>
                <a:ext uri="{FF2B5EF4-FFF2-40B4-BE49-F238E27FC236}">
                  <a16:creationId xmlns:a16="http://schemas.microsoft.com/office/drawing/2014/main" id="{8C5E86EF-76D6-437B-966C-4CF15A8F1661}"/>
                </a:ext>
              </a:extLst>
            </p:cNvPr>
            <p:cNvSpPr/>
            <p:nvPr/>
          </p:nvSpPr>
          <p:spPr>
            <a:xfrm>
              <a:off x="1346762" y="3260435"/>
              <a:ext cx="1316566" cy="1592744"/>
            </a:xfrm>
            <a:prstGeom prst="rect">
              <a:avLst/>
            </a:prstGeom>
            <a:ln w="19050">
              <a:solidFill>
                <a:srgbClr val="E6237A"/>
              </a:solidFill>
            </a:ln>
          </p:spPr>
          <p:txBody>
            <a:bodyPr wrap="square">
              <a:spAutoFit/>
            </a:bodyPr>
            <a:lstStyle/>
            <a:p>
              <a:pPr algn="ctr" defTabSz="71844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975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Identific</a:t>
              </a:r>
              <a:r>
                <a:rPr lang="ro-RO" sz="975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ă</a:t>
              </a:r>
              <a:r>
                <a:rPr lang="en-GB" sz="975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75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și</a:t>
              </a:r>
              <a:r>
                <a:rPr lang="en-GB" sz="975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75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utiliz</a:t>
              </a:r>
              <a:r>
                <a:rPr lang="ro-RO" sz="975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ează</a:t>
              </a:r>
              <a:r>
                <a:rPr lang="en-GB" sz="975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75" b="1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cuvinte</a:t>
              </a:r>
              <a:r>
                <a:rPr lang="en-GB" sz="975" b="1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75" b="1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cheie</a:t>
              </a:r>
              <a:r>
                <a:rPr lang="en-GB" sz="975" b="1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75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din </a:t>
              </a:r>
              <a:r>
                <a:rPr lang="en-GB" sz="975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descrierea</a:t>
              </a:r>
              <a:r>
                <a:rPr lang="en-GB" sz="975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75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postului</a:t>
              </a:r>
              <a:r>
                <a:rPr lang="en-GB" sz="975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 - </a:t>
              </a:r>
              <a:r>
                <a:rPr lang="en-GB" sz="975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acest</a:t>
              </a:r>
              <a:r>
                <a:rPr lang="en-GB" sz="975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75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lucru</a:t>
              </a:r>
              <a:r>
                <a:rPr lang="en-GB" sz="975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75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este</a:t>
              </a:r>
              <a:r>
                <a:rPr lang="en-GB" sz="975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 important </a:t>
              </a:r>
              <a:r>
                <a:rPr lang="en-GB" sz="975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deoarece</a:t>
              </a:r>
              <a:r>
                <a:rPr lang="en-GB" sz="975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75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este</a:t>
              </a:r>
              <a:r>
                <a:rPr lang="en-GB" sz="975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75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principalul</a:t>
              </a:r>
              <a:r>
                <a:rPr lang="en-GB" sz="975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 mod </a:t>
              </a:r>
              <a:r>
                <a:rPr lang="en-GB" sz="975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în</a:t>
              </a:r>
              <a:r>
                <a:rPr lang="en-GB" sz="975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 care </a:t>
              </a:r>
              <a:r>
                <a:rPr lang="en-GB" sz="975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recrutorii</a:t>
              </a:r>
              <a:r>
                <a:rPr lang="en-GB" sz="975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75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selectează</a:t>
              </a:r>
              <a:r>
                <a:rPr lang="en-GB" sz="975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75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candidații</a:t>
              </a:r>
              <a:r>
                <a:rPr lang="en-GB" sz="975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 pe </a:t>
              </a:r>
              <a:r>
                <a:rPr lang="en-GB" sz="975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baza</a:t>
              </a:r>
              <a:r>
                <a:rPr lang="en-GB" sz="975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75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unui</a:t>
              </a:r>
              <a:r>
                <a:rPr lang="en-GB" sz="975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 </a:t>
              </a:r>
              <a:r>
                <a:rPr lang="en-GB" sz="975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proces</a:t>
              </a:r>
              <a:r>
                <a:rPr lang="en-GB" sz="975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 de screening</a:t>
              </a:r>
              <a:r>
                <a:rPr lang="ro-RO" sz="975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.</a:t>
              </a:r>
              <a:endParaRPr lang="it-IT" altLang="en-US" sz="975" dirty="0">
                <a:solidFill>
                  <a:prstClr val="white"/>
                </a:solidFill>
                <a:latin typeface="Calibri" panose="020F0502020204030204"/>
                <a:ea typeface="Roboto Cn" pitchFamily="2" charset="0"/>
                <a:cs typeface="DIN Pro Cond Light" panose="020B0506020101010102" pitchFamily="34" charset="0"/>
              </a:endParaRPr>
            </a:p>
          </p:txBody>
        </p:sp>
        <p:sp>
          <p:nvSpPr>
            <p:cNvPr id="24" name="Rettangolo 31">
              <a:extLst>
                <a:ext uri="{FF2B5EF4-FFF2-40B4-BE49-F238E27FC236}">
                  <a16:creationId xmlns:a16="http://schemas.microsoft.com/office/drawing/2014/main" id="{EF2DF26A-835A-42FD-8619-5066D7250F98}"/>
                </a:ext>
              </a:extLst>
            </p:cNvPr>
            <p:cNvSpPr/>
            <p:nvPr/>
          </p:nvSpPr>
          <p:spPr>
            <a:xfrm>
              <a:off x="6191480" y="3600254"/>
              <a:ext cx="2280491" cy="1500411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rgbClr val="E6237A"/>
              </a:solidFill>
            </a:ln>
          </p:spPr>
          <p:txBody>
            <a:bodyPr wrap="square">
              <a:spAutoFit/>
            </a:bodyPr>
            <a:lstStyle/>
            <a:p>
              <a:pPr algn="ctr" defTabSz="71844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o-RO" sz="900" b="1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Nu folosiți o fotografie în următoarele țări</a:t>
              </a:r>
              <a:r>
                <a:rPr lang="en-GB" sz="900" b="1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:</a:t>
              </a:r>
            </a:p>
            <a:p>
              <a:pPr algn="ctr" defTabSz="71844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900" b="1" dirty="0">
                <a:solidFill>
                  <a:prstClr val="white"/>
                </a:solidFill>
                <a:latin typeface="Calibri" panose="020F0502020204030204"/>
                <a:ea typeface="Roboto Cn" pitchFamily="2" charset="0"/>
                <a:cs typeface="DIN Pro Cond Light" panose="020B0506020101010102" pitchFamily="34" charset="0"/>
              </a:endParaRPr>
            </a:p>
            <a:p>
              <a:pPr marL="89021" indent="-89021" algn="ctr" defTabSz="718444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GB" altLang="en-US" sz="1050" b="1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UK</a:t>
              </a:r>
              <a:r>
                <a:rPr lang="ro-RO" altLang="en-US" sz="1050" b="1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, </a:t>
              </a:r>
              <a:r>
                <a:rPr lang="en-GB" altLang="en-US" sz="1050" b="1" dirty="0" err="1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Ir</a:t>
              </a:r>
              <a:r>
                <a:rPr lang="ro-RO" altLang="en-US" sz="1050" b="1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landa, </a:t>
              </a:r>
              <a:r>
                <a:rPr lang="en-GB" altLang="en-US" sz="1050" b="1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USA</a:t>
              </a:r>
              <a:r>
                <a:rPr lang="ro-RO" altLang="en-US" sz="1050" b="1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, </a:t>
              </a:r>
              <a:r>
                <a:rPr lang="en-GB" altLang="en-US" sz="1050" b="1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Australia</a:t>
              </a:r>
              <a:r>
                <a:rPr lang="ro-RO" altLang="en-US" sz="1050" b="1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, </a:t>
              </a:r>
              <a:r>
                <a:rPr lang="en-GB" altLang="en-US" sz="1050" b="1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Canada</a:t>
              </a:r>
              <a:endParaRPr lang="ro-RO" altLang="en-US" sz="1050" b="1" dirty="0">
                <a:solidFill>
                  <a:prstClr val="white"/>
                </a:solidFill>
                <a:latin typeface="Calibri" panose="020F0502020204030204"/>
                <a:ea typeface="Roboto Cn" pitchFamily="2" charset="0"/>
                <a:cs typeface="DIN Pro Cond Light" panose="020B0506020101010102" pitchFamily="34" charset="0"/>
              </a:endParaRPr>
            </a:p>
            <a:p>
              <a:pPr algn="ctr" defTabSz="71844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o-RO" altLang="en-US" sz="900" b="1" dirty="0">
                  <a:solidFill>
                    <a:prstClr val="white"/>
                  </a:solidFill>
                  <a:latin typeface="Calibri" panose="020F0502020204030204"/>
                  <a:ea typeface="Roboto Cn" pitchFamily="2" charset="0"/>
                  <a:cs typeface="DIN Pro Cond Light" panose="020B0506020101010102" pitchFamily="34" charset="0"/>
                </a:rPr>
                <a:t>Motivele pentru care nu trebuie să puneți o poză în CV în aceste țări sunt simple: legi stricte împotriva discriminării și legislația muncii. Companiile trebuie să poată dovedi că procesele lor de angajare sunt non-discriminatorii în funcție de rasă, sex, vârstă, aspect etc.</a:t>
              </a:r>
              <a:endParaRPr lang="en-GB" altLang="en-US" sz="900" b="1" dirty="0">
                <a:solidFill>
                  <a:prstClr val="white"/>
                </a:solidFill>
                <a:latin typeface="Calibri" panose="020F0502020204030204"/>
                <a:ea typeface="Roboto Cn" pitchFamily="2" charset="0"/>
                <a:cs typeface="DIN Pro Cond Light" panose="020B0506020101010102" pitchFamily="34" charset="0"/>
              </a:endParaRPr>
            </a:p>
          </p:txBody>
        </p:sp>
        <p:pic>
          <p:nvPicPr>
            <p:cNvPr id="26" name="Picture 8" descr="Risultati immagini per dislike icon png">
              <a:extLst>
                <a:ext uri="{FF2B5EF4-FFF2-40B4-BE49-F238E27FC236}">
                  <a16:creationId xmlns:a16="http://schemas.microsoft.com/office/drawing/2014/main" id="{0D7E6758-DB3C-43BA-BBEE-1C997B5740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443" r="70145"/>
            <a:stretch/>
          </p:blipFill>
          <p:spPr bwMode="auto">
            <a:xfrm>
              <a:off x="6066356" y="1812616"/>
              <a:ext cx="605088" cy="582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998732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70079" y="2541918"/>
            <a:ext cx="4189190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2025" b="1" dirty="0">
                <a:solidFill>
                  <a:prstClr val="black"/>
                </a:solidFill>
                <a:latin typeface="Arial"/>
                <a:cs typeface="Arial"/>
              </a:rPr>
              <a:t>Mulțumesc</a:t>
            </a:r>
            <a:r>
              <a:rPr lang="en-US" sz="2025" b="1" dirty="0">
                <a:solidFill>
                  <a:prstClr val="black"/>
                </a:solidFill>
                <a:latin typeface="Arial"/>
                <a:cs typeface="Arial"/>
              </a:rPr>
              <a:t>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EA5339-05F8-4AE9-A099-DD96C7A8B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385" y="740509"/>
            <a:ext cx="2043861" cy="3662489"/>
          </a:xfrm>
          <a:prstGeom prst="rect">
            <a:avLst/>
          </a:prstGeom>
          <a:solidFill>
            <a:srgbClr val="7030A0"/>
          </a:solidFill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22F6BC9-3DD6-4D18-838B-C27385E29C39}"/>
              </a:ext>
            </a:extLst>
          </p:cNvPr>
          <p:cNvSpPr/>
          <p:nvPr/>
        </p:nvSpPr>
        <p:spPr>
          <a:xfrm>
            <a:off x="3206706" y="3592162"/>
            <a:ext cx="1234440" cy="125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7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o-RO" sz="788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corina@dare.com.ro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4D51CE-61F5-443E-8484-40405CB99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7948" y="1620203"/>
            <a:ext cx="1184120" cy="12230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19569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FDA871-B091-4381-BA59-CF35D1670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2" y="0"/>
            <a:ext cx="912167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37859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CB4E7EED-BE11-4CD1-8BD1-DF3E9FFC8ADE}"/>
              </a:ext>
            </a:extLst>
          </p:cNvPr>
          <p:cNvSpPr/>
          <p:nvPr/>
        </p:nvSpPr>
        <p:spPr>
          <a:xfrm>
            <a:off x="1600200" y="971550"/>
            <a:ext cx="5911386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1125" b="1" dirty="0">
                <a:latin typeface="Arial" panose="020B0604020202020204" pitchFamily="34" charset="0"/>
              </a:rPr>
              <a:t>AUTOEVALUARE PENTRU DEFINIREA OBIECTIVELOR DE CARIERĂ</a:t>
            </a:r>
            <a:endParaRPr lang="it-IT" sz="1125" b="1" dirty="0">
              <a:latin typeface="Arial" panose="020B0604020202020204" pitchFamily="34" charset="0"/>
            </a:endParaRPr>
          </a:p>
        </p:txBody>
      </p:sp>
      <p:pic>
        <p:nvPicPr>
          <p:cNvPr id="7170" name="Picture 2" descr="Risultato immagini per skills assessment">
            <a:extLst>
              <a:ext uri="{FF2B5EF4-FFF2-40B4-BE49-F238E27FC236}">
                <a16:creationId xmlns:a16="http://schemas.microsoft.com/office/drawing/2014/main" id="{A48E4B65-1D60-4DB1-ABAC-8CD72E372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28750"/>
            <a:ext cx="7734301" cy="347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0">
            <a:extLst>
              <a:ext uri="{FF2B5EF4-FFF2-40B4-BE49-F238E27FC236}">
                <a16:creationId xmlns:a16="http://schemas.microsoft.com/office/drawing/2014/main" id="{DF86F921-15F3-4585-A983-A3CABD462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2981" y="438127"/>
            <a:ext cx="4806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76263" indent="-2730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5663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462088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9192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3764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8336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908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o-RO" altLang="it-IT" sz="1800" b="1" dirty="0">
                <a:solidFill>
                  <a:srgbClr val="00B0F0"/>
                </a:solidFill>
                <a:latin typeface="Arial" panose="020B0604020202020204" pitchFamily="34" charset="0"/>
                <a:ea typeface="Roboto Cn" pitchFamily="2" charset="0"/>
              </a:rPr>
              <a:t>Competențele</a:t>
            </a:r>
            <a:endParaRPr lang="it-IT" altLang="it-IT" sz="1800" b="1" dirty="0">
              <a:solidFill>
                <a:srgbClr val="00B0F0"/>
              </a:solidFill>
              <a:latin typeface="Arial" panose="020B0604020202020204" pitchFamily="34" charset="0"/>
              <a:ea typeface="Roboto C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364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>
            <a:extLst>
              <a:ext uri="{FF2B5EF4-FFF2-40B4-BE49-F238E27FC236}">
                <a16:creationId xmlns:a16="http://schemas.microsoft.com/office/drawing/2014/main" id="{DF86F921-15F3-4585-A983-A3CABD462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607" y="263864"/>
            <a:ext cx="4806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76263" indent="-2730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5663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462088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9192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3764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8336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90888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o-RO" altLang="it-IT" sz="1800" b="1" dirty="0">
                <a:solidFill>
                  <a:srgbClr val="00B0F0"/>
                </a:solidFill>
                <a:latin typeface="Arial" panose="020B0604020202020204" pitchFamily="34" charset="0"/>
                <a:ea typeface="Roboto Cn" pitchFamily="2" charset="0"/>
              </a:rPr>
              <a:t>Competențele</a:t>
            </a:r>
            <a:endParaRPr lang="it-IT" altLang="it-IT" sz="1800" b="1" dirty="0">
              <a:solidFill>
                <a:srgbClr val="00B0F0"/>
              </a:solidFill>
              <a:latin typeface="Arial" panose="020B0604020202020204" pitchFamily="34" charset="0"/>
              <a:ea typeface="Roboto Cn" pitchFamily="2" charset="0"/>
            </a:endParaRPr>
          </a:p>
        </p:txBody>
      </p:sp>
      <p:grpSp>
        <p:nvGrpSpPr>
          <p:cNvPr id="29" name="Gruppo 28">
            <a:extLst>
              <a:ext uri="{FF2B5EF4-FFF2-40B4-BE49-F238E27FC236}">
                <a16:creationId xmlns:a16="http://schemas.microsoft.com/office/drawing/2014/main" id="{C69A4CFA-7E73-4008-92E3-493048975CB2}"/>
              </a:ext>
            </a:extLst>
          </p:cNvPr>
          <p:cNvGrpSpPr/>
          <p:nvPr/>
        </p:nvGrpSpPr>
        <p:grpSpPr>
          <a:xfrm>
            <a:off x="533400" y="666749"/>
            <a:ext cx="2090636" cy="1288258"/>
            <a:chOff x="-772280" y="967566"/>
            <a:chExt cx="2263572" cy="1192744"/>
          </a:xfrm>
        </p:grpSpPr>
        <p:sp>
          <p:nvSpPr>
            <p:cNvPr id="3" name="Rettangolo 2">
              <a:extLst>
                <a:ext uri="{FF2B5EF4-FFF2-40B4-BE49-F238E27FC236}">
                  <a16:creationId xmlns:a16="http://schemas.microsoft.com/office/drawing/2014/main" id="{518304FC-4970-4E83-A611-7C3E3EA1CD3D}"/>
                </a:ext>
              </a:extLst>
            </p:cNvPr>
            <p:cNvSpPr/>
            <p:nvPr/>
          </p:nvSpPr>
          <p:spPr>
            <a:xfrm>
              <a:off x="-277261" y="967566"/>
              <a:ext cx="12718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o-RO" sz="1200" b="1" dirty="0">
                  <a:latin typeface="Arial" panose="020B0604020202020204" pitchFamily="34" charset="0"/>
                </a:rPr>
                <a:t>MOTIVAȚII</a:t>
              </a:r>
              <a:endParaRPr lang="it-IT" sz="1200" dirty="0">
                <a:latin typeface="Arial" panose="020B0604020202020204" pitchFamily="34" charset="0"/>
              </a:endParaRPr>
            </a:p>
          </p:txBody>
        </p:sp>
        <p:sp>
          <p:nvSpPr>
            <p:cNvPr id="4" name="Rettangolo 3">
              <a:extLst>
                <a:ext uri="{FF2B5EF4-FFF2-40B4-BE49-F238E27FC236}">
                  <a16:creationId xmlns:a16="http://schemas.microsoft.com/office/drawing/2014/main" id="{500C2972-065F-4D07-993C-58B41A61D5E4}"/>
                </a:ext>
              </a:extLst>
            </p:cNvPr>
            <p:cNvSpPr/>
            <p:nvPr/>
          </p:nvSpPr>
          <p:spPr>
            <a:xfrm>
              <a:off x="-772280" y="1390869"/>
              <a:ext cx="2263572" cy="769441"/>
            </a:xfrm>
            <a:prstGeom prst="rect">
              <a:avLst/>
            </a:prstGeom>
            <a:solidFill>
              <a:srgbClr val="ED2803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o-RO" sz="1050" dirty="0">
                  <a:solidFill>
                    <a:schemeClr val="bg1"/>
                  </a:solidFill>
                  <a:latin typeface="Arial" panose="020B0604020202020204" pitchFamily="34" charset="0"/>
                </a:rPr>
                <a:t>Energia, benzina care te determină să faci ceea ce faci</a:t>
              </a:r>
              <a:endParaRPr lang="it-IT" sz="105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1" name="Gruppo 30">
            <a:extLst>
              <a:ext uri="{FF2B5EF4-FFF2-40B4-BE49-F238E27FC236}">
                <a16:creationId xmlns:a16="http://schemas.microsoft.com/office/drawing/2014/main" id="{8154EF5D-3011-4AD0-B4CA-13BE7C5C69D2}"/>
              </a:ext>
            </a:extLst>
          </p:cNvPr>
          <p:cNvGrpSpPr/>
          <p:nvPr/>
        </p:nvGrpSpPr>
        <p:grpSpPr>
          <a:xfrm>
            <a:off x="3706341" y="839292"/>
            <a:ext cx="2398644" cy="964040"/>
            <a:chOff x="3644184" y="1136715"/>
            <a:chExt cx="2597059" cy="892564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14C5E623-1DD0-46F4-A511-1685F748E0E9}"/>
                </a:ext>
              </a:extLst>
            </p:cNvPr>
            <p:cNvSpPr/>
            <p:nvPr/>
          </p:nvSpPr>
          <p:spPr>
            <a:xfrm>
              <a:off x="3876493" y="1136715"/>
              <a:ext cx="2364750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ro-RO" sz="1200" b="1" dirty="0">
                  <a:latin typeface="Arial" panose="020B0604020202020204" pitchFamily="34" charset="0"/>
                </a:rPr>
                <a:t>PASIUNI</a:t>
              </a:r>
              <a:endParaRPr lang="it-IT" sz="1200" dirty="0">
                <a:latin typeface="Arial" panose="020B0604020202020204" pitchFamily="34" charset="0"/>
              </a:endParaRPr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2ABC3692-DD7E-4860-BA48-C14AF70DA17A}"/>
                </a:ext>
              </a:extLst>
            </p:cNvPr>
            <p:cNvSpPr/>
            <p:nvPr/>
          </p:nvSpPr>
          <p:spPr>
            <a:xfrm>
              <a:off x="3644184" y="1475282"/>
              <a:ext cx="1680291" cy="553997"/>
            </a:xfrm>
            <a:prstGeom prst="rect">
              <a:avLst/>
            </a:prstGeom>
            <a:solidFill>
              <a:srgbClr val="FF2A79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o-RO" sz="1050" dirty="0">
                  <a:solidFill>
                    <a:schemeClr val="bg1"/>
                  </a:solidFill>
                  <a:latin typeface="Arial" panose="020B0604020202020204" pitchFamily="34" charset="0"/>
                </a:rPr>
                <a:t>Lucrurile care-ți plac și-ți fac bine</a:t>
              </a:r>
              <a:endParaRPr lang="it-IT" sz="105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2" name="Gruppo 31">
            <a:extLst>
              <a:ext uri="{FF2B5EF4-FFF2-40B4-BE49-F238E27FC236}">
                <a16:creationId xmlns:a16="http://schemas.microsoft.com/office/drawing/2014/main" id="{83790D15-A726-421D-B506-E9B8E27075DF}"/>
              </a:ext>
            </a:extLst>
          </p:cNvPr>
          <p:cNvGrpSpPr/>
          <p:nvPr/>
        </p:nvGrpSpPr>
        <p:grpSpPr>
          <a:xfrm>
            <a:off x="5791200" y="819150"/>
            <a:ext cx="1875032" cy="979361"/>
            <a:chOff x="6178257" y="1069001"/>
            <a:chExt cx="2030133" cy="906749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88C437C9-F6D2-455D-8B6C-47BABA13C9EA}"/>
                </a:ext>
              </a:extLst>
            </p:cNvPr>
            <p:cNvSpPr/>
            <p:nvPr/>
          </p:nvSpPr>
          <p:spPr>
            <a:xfrm>
              <a:off x="6508270" y="1069001"/>
              <a:ext cx="1272142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o-RO" sz="1200" b="1" dirty="0">
                  <a:latin typeface="Arial" panose="020B0604020202020204" pitchFamily="34" charset="0"/>
                </a:rPr>
                <a:t>INTERESE</a:t>
              </a:r>
              <a:endParaRPr lang="it-IT" sz="1200" dirty="0">
                <a:latin typeface="Arial" panose="020B0604020202020204" pitchFamily="34" charset="0"/>
              </a:endParaRPr>
            </a:p>
          </p:txBody>
        </p:sp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A9FAA6B8-5A90-424C-83CB-486604F300C2}"/>
                </a:ext>
              </a:extLst>
            </p:cNvPr>
            <p:cNvSpPr/>
            <p:nvPr/>
          </p:nvSpPr>
          <p:spPr>
            <a:xfrm>
              <a:off x="6178257" y="1421753"/>
              <a:ext cx="2030133" cy="553997"/>
            </a:xfrm>
            <a:prstGeom prst="rect">
              <a:avLst/>
            </a:prstGeom>
            <a:solidFill>
              <a:srgbClr val="159E5D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o-RO" sz="1050" dirty="0">
                  <a:solidFill>
                    <a:schemeClr val="bg1"/>
                  </a:solidFill>
                  <a:latin typeface="Arial" panose="020B0604020202020204" pitchFamily="34" charset="0"/>
                </a:rPr>
                <a:t>Industria în care ți-ar plăcea să lucrezi</a:t>
              </a:r>
              <a:endParaRPr lang="it-IT" sz="105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FC44EF3E-0C82-4F84-8A49-C97F3BE63FE9}"/>
              </a:ext>
            </a:extLst>
          </p:cNvPr>
          <p:cNvGrpSpPr/>
          <p:nvPr/>
        </p:nvGrpSpPr>
        <p:grpSpPr>
          <a:xfrm>
            <a:off x="838200" y="2343149"/>
            <a:ext cx="2090636" cy="979361"/>
            <a:chOff x="-442267" y="2643553"/>
            <a:chExt cx="2263572" cy="906749"/>
          </a:xfrm>
        </p:grpSpPr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05812E6D-36E7-4E88-9049-7E2B11D68782}"/>
                </a:ext>
              </a:extLst>
            </p:cNvPr>
            <p:cNvSpPr/>
            <p:nvPr/>
          </p:nvSpPr>
          <p:spPr>
            <a:xfrm>
              <a:off x="300262" y="2643553"/>
              <a:ext cx="1006858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it-IT" sz="1200" b="1" dirty="0">
                  <a:latin typeface="Arial" panose="020B0604020202020204" pitchFamily="34" charset="0"/>
                </a:rPr>
                <a:t>VALORI</a:t>
              </a:r>
              <a:endParaRPr lang="it-IT" sz="1200" dirty="0">
                <a:latin typeface="Arial" panose="020B0604020202020204" pitchFamily="34" charset="0"/>
              </a:endParaRPr>
            </a:p>
          </p:txBody>
        </p:sp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BFCAB0A9-9549-495E-B5AB-F53B33D5D5FF}"/>
                </a:ext>
              </a:extLst>
            </p:cNvPr>
            <p:cNvSpPr/>
            <p:nvPr/>
          </p:nvSpPr>
          <p:spPr>
            <a:xfrm>
              <a:off x="-442267" y="2996305"/>
              <a:ext cx="2263572" cy="55399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o-RO" sz="1050" dirty="0">
                  <a:solidFill>
                    <a:schemeClr val="bg1"/>
                  </a:solidFill>
                  <a:latin typeface="Arial" panose="020B0604020202020204" pitchFamily="34" charset="0"/>
                </a:rPr>
                <a:t>Motivul pentru care faci ceea ce faci</a:t>
              </a:r>
              <a:endParaRPr lang="it-IT" sz="105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2667DDE0-2590-461A-9D97-B503438FA896}"/>
              </a:ext>
            </a:extLst>
          </p:cNvPr>
          <p:cNvGrpSpPr/>
          <p:nvPr/>
        </p:nvGrpSpPr>
        <p:grpSpPr>
          <a:xfrm>
            <a:off x="4038600" y="2266950"/>
            <a:ext cx="1769057" cy="1471491"/>
            <a:chOff x="3560807" y="2600049"/>
            <a:chExt cx="1915392" cy="1362391"/>
          </a:xfrm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4B139764-826D-4FDC-B51A-AD30274EA28A}"/>
                </a:ext>
              </a:extLst>
            </p:cNvPr>
            <p:cNvSpPr/>
            <p:nvPr/>
          </p:nvSpPr>
          <p:spPr>
            <a:xfrm>
              <a:off x="3570936" y="2600049"/>
              <a:ext cx="1905263" cy="61555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o-RO" sz="1200" b="1" dirty="0">
                  <a:latin typeface="Arial" panose="020B0604020202020204" pitchFamily="34" charset="0"/>
                </a:rPr>
                <a:t>MODUL ÎN CARE MUNCEȘTI</a:t>
              </a:r>
              <a:endParaRPr lang="it-IT" sz="1200" dirty="0">
                <a:latin typeface="Arial" panose="020B0604020202020204" pitchFamily="34" charset="0"/>
              </a:endParaRPr>
            </a:p>
          </p:txBody>
        </p:sp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53962159-0B1B-49B7-9CC2-2B0563EA4658}"/>
                </a:ext>
              </a:extLst>
            </p:cNvPr>
            <p:cNvSpPr/>
            <p:nvPr/>
          </p:nvSpPr>
          <p:spPr>
            <a:xfrm>
              <a:off x="3560807" y="3192999"/>
              <a:ext cx="1905264" cy="76944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o-RO" sz="1050" dirty="0">
                  <a:solidFill>
                    <a:schemeClr val="bg1"/>
                  </a:solidFill>
                  <a:latin typeface="Arial" panose="020B0604020202020204" pitchFamily="34" charset="0"/>
                </a:rPr>
                <a:t>Tipul de relație de muncă pe care ți-o dorești</a:t>
              </a:r>
              <a:endParaRPr lang="it-IT" sz="105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A4C2FDD8-8925-4E78-AED1-99F3AE7BDB7B}"/>
              </a:ext>
            </a:extLst>
          </p:cNvPr>
          <p:cNvGrpSpPr/>
          <p:nvPr/>
        </p:nvGrpSpPr>
        <p:grpSpPr>
          <a:xfrm>
            <a:off x="6400800" y="2190750"/>
            <a:ext cx="2041170" cy="1721460"/>
            <a:chOff x="6074750" y="2606071"/>
            <a:chExt cx="2210014" cy="1593828"/>
          </a:xfrm>
        </p:grpSpPr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99208D8D-D5D4-4FBF-9497-8B60473071D5}"/>
                </a:ext>
              </a:extLst>
            </p:cNvPr>
            <p:cNvSpPr/>
            <p:nvPr/>
          </p:nvSpPr>
          <p:spPr>
            <a:xfrm>
              <a:off x="6162413" y="2606071"/>
              <a:ext cx="1905263" cy="61555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o-RO" sz="1200" b="1" dirty="0">
                  <a:latin typeface="Arial" panose="020B0604020202020204" pitchFamily="34" charset="0"/>
                </a:rPr>
                <a:t>MEDIUL DE LUCRU</a:t>
              </a:r>
              <a:endParaRPr lang="it-IT" sz="1200" dirty="0">
                <a:latin typeface="Arial" panose="020B0604020202020204" pitchFamily="34" charset="0"/>
              </a:endParaRPr>
            </a:p>
          </p:txBody>
        </p:sp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906782CF-4127-4B77-92B5-EA2B7690393F}"/>
                </a:ext>
              </a:extLst>
            </p:cNvPr>
            <p:cNvSpPr/>
            <p:nvPr/>
          </p:nvSpPr>
          <p:spPr>
            <a:xfrm>
              <a:off x="6074750" y="3215013"/>
              <a:ext cx="2210014" cy="984886"/>
            </a:xfrm>
            <a:prstGeom prst="rect">
              <a:avLst/>
            </a:prstGeom>
            <a:solidFill>
              <a:srgbClr val="ED2803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o-RO" sz="1050" dirty="0">
                  <a:solidFill>
                    <a:schemeClr val="bg1"/>
                  </a:solidFill>
                  <a:latin typeface="Arial" panose="020B0604020202020204" pitchFamily="34" charset="0"/>
                </a:rPr>
                <a:t>C</a:t>
              </a:r>
              <a:r>
                <a:rPr lang="it-IT" sz="1050" dirty="0">
                  <a:solidFill>
                    <a:schemeClr val="bg1"/>
                  </a:solidFill>
                  <a:latin typeface="Arial" panose="020B0604020202020204" pitchFamily="34" charset="0"/>
                </a:rPr>
                <a:t>aracteristici fizice și umane care fac un profil profesional identic foarte diferit</a:t>
              </a:r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43AEBDF2-4261-4391-9A5D-ED433A3577E7}"/>
              </a:ext>
            </a:extLst>
          </p:cNvPr>
          <p:cNvGrpSpPr/>
          <p:nvPr/>
        </p:nvGrpSpPr>
        <p:grpSpPr>
          <a:xfrm>
            <a:off x="1752600" y="3714752"/>
            <a:ext cx="2990076" cy="1055559"/>
            <a:chOff x="500849" y="4642212"/>
            <a:chExt cx="3237414" cy="977299"/>
          </a:xfrm>
        </p:grpSpPr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B11FAFEC-FA83-4F0F-8FB2-2B8BDF925965}"/>
                </a:ext>
              </a:extLst>
            </p:cNvPr>
            <p:cNvSpPr/>
            <p:nvPr/>
          </p:nvSpPr>
          <p:spPr>
            <a:xfrm>
              <a:off x="583352" y="4642212"/>
              <a:ext cx="3154911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ro-RO" sz="1200" b="1" dirty="0">
                  <a:latin typeface="Arial" panose="020B0604020202020204" pitchFamily="34" charset="0"/>
                </a:rPr>
                <a:t>STIL PERSONAL</a:t>
              </a:r>
              <a:endParaRPr lang="it-IT" sz="1200" dirty="0">
                <a:latin typeface="Arial" panose="020B0604020202020204" pitchFamily="34" charset="0"/>
              </a:endParaRPr>
            </a:p>
          </p:txBody>
        </p:sp>
        <p:sp>
          <p:nvSpPr>
            <p:cNvPr id="27" name="Rettangolo 26">
              <a:extLst>
                <a:ext uri="{FF2B5EF4-FFF2-40B4-BE49-F238E27FC236}">
                  <a16:creationId xmlns:a16="http://schemas.microsoft.com/office/drawing/2014/main" id="{E8081A65-17A4-44A0-A8BB-70B648E6D3EA}"/>
                </a:ext>
              </a:extLst>
            </p:cNvPr>
            <p:cNvSpPr/>
            <p:nvPr/>
          </p:nvSpPr>
          <p:spPr>
            <a:xfrm>
              <a:off x="500849" y="5065513"/>
              <a:ext cx="1776467" cy="553998"/>
            </a:xfrm>
            <a:prstGeom prst="rect">
              <a:avLst/>
            </a:prstGeom>
            <a:solidFill>
              <a:srgbClr val="FF2A79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o-RO" sz="1050" dirty="0">
                  <a:solidFill>
                    <a:schemeClr val="bg1"/>
                  </a:solidFill>
                  <a:latin typeface="Arial" panose="020B0604020202020204" pitchFamily="34" charset="0"/>
                </a:rPr>
                <a:t>Felul în care faci lucrurile</a:t>
              </a:r>
              <a:endParaRPr lang="it-IT" sz="105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365EE23E-30E9-40C8-AC4E-37BAA8F4519F}"/>
              </a:ext>
            </a:extLst>
          </p:cNvPr>
          <p:cNvGrpSpPr/>
          <p:nvPr/>
        </p:nvGrpSpPr>
        <p:grpSpPr>
          <a:xfrm>
            <a:off x="4495800" y="3943350"/>
            <a:ext cx="2926080" cy="946315"/>
            <a:chOff x="3560807" y="4831928"/>
            <a:chExt cx="3072414" cy="876153"/>
          </a:xfrm>
        </p:grpSpPr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5FA8A77E-336C-4452-89B7-D283EF67033A}"/>
                </a:ext>
              </a:extLst>
            </p:cNvPr>
            <p:cNvSpPr/>
            <p:nvPr/>
          </p:nvSpPr>
          <p:spPr>
            <a:xfrm>
              <a:off x="3878854" y="4831928"/>
              <a:ext cx="2754367" cy="36933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ro-RO" sz="1200" b="1" dirty="0">
                  <a:latin typeface="Arial" panose="020B0604020202020204" pitchFamily="34" charset="0"/>
                </a:rPr>
                <a:t>PUNCTE FORTE</a:t>
              </a:r>
              <a:endParaRPr lang="it-IT" sz="1200" dirty="0">
                <a:latin typeface="Arial" panose="020B0604020202020204" pitchFamily="34" charset="0"/>
              </a:endParaRPr>
            </a:p>
          </p:txBody>
        </p:sp>
        <p:sp>
          <p:nvSpPr>
            <p:cNvPr id="28" name="Rettangolo 27">
              <a:extLst>
                <a:ext uri="{FF2B5EF4-FFF2-40B4-BE49-F238E27FC236}">
                  <a16:creationId xmlns:a16="http://schemas.microsoft.com/office/drawing/2014/main" id="{7392E969-5E54-4248-90D4-DBB04CF01160}"/>
                </a:ext>
              </a:extLst>
            </p:cNvPr>
            <p:cNvSpPr/>
            <p:nvPr/>
          </p:nvSpPr>
          <p:spPr>
            <a:xfrm>
              <a:off x="3560807" y="5154084"/>
              <a:ext cx="2906667" cy="553997"/>
            </a:xfrm>
            <a:prstGeom prst="rect">
              <a:avLst/>
            </a:prstGeom>
            <a:solidFill>
              <a:srgbClr val="159E5D"/>
            </a:solidFill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o-RO" sz="1050" dirty="0">
                  <a:solidFill>
                    <a:schemeClr val="bg1"/>
                  </a:solidFill>
                  <a:latin typeface="Arial" panose="020B0604020202020204" pitchFamily="34" charset="0"/>
                </a:rPr>
                <a:t>Ce te face să excelezi, să-ți depășești limitele</a:t>
              </a:r>
              <a:endParaRPr lang="it-IT" sz="105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4501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3">
            <a:extLst>
              <a:ext uri="{FF2B5EF4-FFF2-40B4-BE49-F238E27FC236}">
                <a16:creationId xmlns:a16="http://schemas.microsoft.com/office/drawing/2014/main" id="{6E2E3ECF-832C-4A7D-91FB-00D33E2F71A1}"/>
              </a:ext>
            </a:extLst>
          </p:cNvPr>
          <p:cNvSpPr txBox="1">
            <a:spLocks/>
          </p:cNvSpPr>
          <p:nvPr/>
        </p:nvSpPr>
        <p:spPr bwMode="auto">
          <a:xfrm>
            <a:off x="1455820" y="655432"/>
            <a:ext cx="654518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00B0F0"/>
                </a:solidFill>
                <a:latin typeface="Arial" panose="020B0604020202020204" pitchFamily="34" charset="0"/>
                <a:ea typeface="Roboto Cn" pitchFamily="2" charset="0"/>
              </a:rPr>
              <a:t>TEST ONLINE </a:t>
            </a:r>
            <a:r>
              <a:rPr lang="ro-RO" altLang="it-IT" sz="1800" b="1" dirty="0">
                <a:solidFill>
                  <a:srgbClr val="00B0F0"/>
                </a:solidFill>
                <a:latin typeface="Arial" panose="020B0604020202020204" pitchFamily="34" charset="0"/>
                <a:ea typeface="Roboto Cn" pitchFamily="2" charset="0"/>
              </a:rPr>
              <a:t>DE AUTOEVALUARE</a:t>
            </a:r>
            <a:endParaRPr lang="it-IT" altLang="it-IT" sz="1800" b="1" dirty="0">
              <a:solidFill>
                <a:srgbClr val="00B0F0"/>
              </a:solidFill>
              <a:latin typeface="Arial" panose="020B0604020202020204" pitchFamily="34" charset="0"/>
              <a:ea typeface="Roboto Cn" pitchFamily="2" charset="0"/>
            </a:endParaRPr>
          </a:p>
        </p:txBody>
      </p:sp>
      <p:pic>
        <p:nvPicPr>
          <p:cNvPr id="3076" name="Picture 4" descr="Risultato immagini per test delle 16 personalità">
            <a:extLst>
              <a:ext uri="{FF2B5EF4-FFF2-40B4-BE49-F238E27FC236}">
                <a16:creationId xmlns:a16="http://schemas.microsoft.com/office/drawing/2014/main" id="{122CBB07-EA3F-46C9-B93E-ECC1E162C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5091">
            <a:off x="817103" y="1590382"/>
            <a:ext cx="2120637" cy="134122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Risultato immagini per personality test big five">
            <a:extLst>
              <a:ext uri="{FF2B5EF4-FFF2-40B4-BE49-F238E27FC236}">
                <a16:creationId xmlns:a16="http://schemas.microsoft.com/office/drawing/2014/main" id="{AA4198D7-3DD5-4B38-B742-ECDEA31CEC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3" t="6897" r="5731" b="6591"/>
          <a:stretch/>
        </p:blipFill>
        <p:spPr bwMode="auto">
          <a:xfrm>
            <a:off x="6096000" y="1581150"/>
            <a:ext cx="2448809" cy="176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47E502-F433-496F-8833-57208FAFA4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4095750"/>
            <a:ext cx="2965339" cy="8087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1D4DCE-73DF-4291-8A35-A4CF52CC178E}"/>
              </a:ext>
            </a:extLst>
          </p:cNvPr>
          <p:cNvSpPr txBox="1"/>
          <p:nvPr/>
        </p:nvSpPr>
        <p:spPr>
          <a:xfrm>
            <a:off x="2954019" y="3409950"/>
            <a:ext cx="2692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o-RO" sz="1400" b="1" dirty="0"/>
              <a:t>Identificare interese ocupaționale</a:t>
            </a:r>
          </a:p>
          <a:p>
            <a:pPr algn="ctr"/>
            <a:r>
              <a:rPr lang="ro-RO" sz="1400" b="1" dirty="0"/>
              <a:t>Gr8 Full Spectrum</a:t>
            </a:r>
          </a:p>
        </p:txBody>
      </p:sp>
    </p:spTree>
    <p:extLst>
      <p:ext uri="{BB962C8B-B14F-4D97-AF65-F5344CB8AC3E}">
        <p14:creationId xmlns:p14="http://schemas.microsoft.com/office/powerpoint/2010/main" val="1053252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3051815660"/>
              </p:ext>
            </p:extLst>
          </p:nvPr>
        </p:nvGraphicFramePr>
        <p:xfrm>
          <a:off x="1730828" y="857250"/>
          <a:ext cx="6041572" cy="3924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ttangolo 3">
            <a:extLst>
              <a:ext uri="{FF2B5EF4-FFF2-40B4-BE49-F238E27FC236}">
                <a16:creationId xmlns:a16="http://schemas.microsoft.com/office/drawing/2014/main" id="{30EB54C2-F703-A74C-998D-5C85D8BF6254}"/>
              </a:ext>
            </a:extLst>
          </p:cNvPr>
          <p:cNvSpPr/>
          <p:nvPr/>
        </p:nvSpPr>
        <p:spPr>
          <a:xfrm>
            <a:off x="2209800" y="438150"/>
            <a:ext cx="394183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o-RO" sz="2100" b="1" dirty="0">
                <a:latin typeface="Arial" panose="020B0604020202020204" pitchFamily="34" charset="0"/>
                <a:ea typeface="Roboto Cn" pitchFamily="2" charset="0"/>
              </a:rPr>
              <a:t>Identifică cine ești</a:t>
            </a:r>
            <a:endParaRPr lang="it-IT" sz="2100" b="1" dirty="0">
              <a:latin typeface="Arial" panose="020B0604020202020204" pitchFamily="34" charset="0"/>
              <a:ea typeface="Roboto C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424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651" name="Picture 2" descr="Risultati immagini per how to choose">
            <a:extLst>
              <a:ext uri="{FF2B5EF4-FFF2-40B4-BE49-F238E27FC236}">
                <a16:creationId xmlns:a16="http://schemas.microsoft.com/office/drawing/2014/main" id="{112C8FD4-9873-4A9A-AC2E-43A12CBB2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1"/>
          <a:stretch>
            <a:fillRect/>
          </a:stretch>
        </p:blipFill>
        <p:spPr bwMode="auto">
          <a:xfrm>
            <a:off x="3275267" y="1543051"/>
            <a:ext cx="2878552" cy="24969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67545668-D4EC-4036-A672-18CD5A39240A}"/>
              </a:ext>
            </a:extLst>
          </p:cNvPr>
          <p:cNvSpPr/>
          <p:nvPr/>
        </p:nvSpPr>
        <p:spPr>
          <a:xfrm>
            <a:off x="1143001" y="867057"/>
            <a:ext cx="6857999" cy="415498"/>
          </a:xfrm>
          <a:prstGeom prst="rect">
            <a:avLst/>
          </a:prstGeom>
          <a:solidFill>
            <a:srgbClr val="FF2A79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ro-RO" sz="2100" b="1" dirty="0">
                <a:solidFill>
                  <a:schemeClr val="bg1"/>
                </a:solidFill>
                <a:latin typeface="Arial" panose="020B0604020202020204" pitchFamily="34" charset="0"/>
                <a:ea typeface="Roboto Cn" pitchFamily="2" charset="0"/>
              </a:rPr>
              <a:t>CUM SĂ-ȚI ALEGI CARIERA?</a:t>
            </a:r>
            <a:endParaRPr lang="it-IT" sz="2100" b="1" dirty="0">
              <a:solidFill>
                <a:schemeClr val="bg1"/>
              </a:solidFill>
              <a:latin typeface="Arial" panose="020B0604020202020204" pitchFamily="34" charset="0"/>
              <a:ea typeface="Roboto C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881776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PresentationCC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PresentationCCD</Template>
  <TotalTime>292</TotalTime>
  <Words>1678</Words>
  <Application>Microsoft Office PowerPoint</Application>
  <PresentationFormat>On-screen Show (16:9)</PresentationFormat>
  <Paragraphs>253</Paragraphs>
  <Slides>42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 Narrow</vt:lpstr>
      <vt:lpstr>Arial</vt:lpstr>
      <vt:lpstr>Montserrat</vt:lpstr>
      <vt:lpstr>Times New Roman</vt:lpstr>
      <vt:lpstr>Roboto Cn</vt:lpstr>
      <vt:lpstr>Calibri</vt:lpstr>
      <vt:lpstr>Wingdings</vt:lpstr>
      <vt:lpstr>Comfortaa</vt:lpstr>
      <vt:lpstr>Symbol</vt:lpstr>
      <vt:lpstr>PresentationCCD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Ljubomir Graovac</dc:creator>
  <cp:lastModifiedBy>Corina Neagu</cp:lastModifiedBy>
  <cp:revision>13</cp:revision>
  <dcterms:created xsi:type="dcterms:W3CDTF">2015-03-09T15:19:43Z</dcterms:created>
  <dcterms:modified xsi:type="dcterms:W3CDTF">2021-01-14T19:44:23Z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5382226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