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spreadsheetml.sheet" PartName="/ppt/embeddings/Microsoft_Excel_Sheet1.xlsx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b6mX0c1EzixJuwPXm1GgF14Ly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EE75F5-1CB6-44C5-8C6D-5D6F680ACB03}">
  <a:tblStyle styleId="{7DEE75F5-1CB6-44C5-8C6D-5D6F680ACB0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0" y="763588"/>
            <a:ext cx="0" cy="15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777875" y="4776788"/>
            <a:ext cx="6216650" cy="452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4625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533400" y="763588"/>
            <a:ext cx="67056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 rot="5400000">
            <a:off x="2874169" y="-1213644"/>
            <a:ext cx="3394075" cy="8228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 rot="5400000">
            <a:off x="5459529" y="1372933"/>
            <a:ext cx="4393901" cy="205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 rot="5400000">
            <a:off x="1276330" y="-615707"/>
            <a:ext cx="4393901" cy="60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ctrTitle"/>
          </p:nvPr>
        </p:nvSpPr>
        <p:spPr>
          <a:xfrm>
            <a:off x="685440" y="1597489"/>
            <a:ext cx="7773120" cy="1102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1372321" y="2914146"/>
            <a:ext cx="6400800" cy="1314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5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722880" y="3305147"/>
            <a:ext cx="7771680" cy="1021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722880" y="2179669"/>
            <a:ext cx="7771680" cy="11254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15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3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456481" y="1203247"/>
            <a:ext cx="4044960" cy="339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indent="-34925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41" name="Google Shape;41;p20"/>
          <p:cNvSpPr txBox="1"/>
          <p:nvPr>
            <p:ph idx="2" type="body"/>
          </p:nvPr>
        </p:nvSpPr>
        <p:spPr>
          <a:xfrm>
            <a:off x="4639680" y="1203247"/>
            <a:ext cx="4044960" cy="339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indent="-34925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57921" y="206302"/>
            <a:ext cx="8229600" cy="856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457920" y="1151401"/>
            <a:ext cx="4039200" cy="4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sz="1900"/>
            </a:lvl1pPr>
            <a:lvl2pPr indent="-2286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457920" y="1630971"/>
            <a:ext cx="4039200" cy="2963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indent="-3302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115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/>
            </a:lvl4pPr>
            <a:lvl5pPr indent="-31115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5pPr>
            <a:lvl6pPr indent="-31115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6pPr>
            <a:lvl7pPr indent="-31115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7pPr>
            <a:lvl8pPr indent="-31115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8pPr>
            <a:lvl9pPr indent="-31115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9pPr>
          </a:lstStyle>
          <a:p/>
        </p:txBody>
      </p:sp>
      <p:sp>
        <p:nvSpPr>
          <p:cNvPr id="49" name="Google Shape;49;p21"/>
          <p:cNvSpPr txBox="1"/>
          <p:nvPr>
            <p:ph idx="3" type="body"/>
          </p:nvPr>
        </p:nvSpPr>
        <p:spPr>
          <a:xfrm>
            <a:off x="4645441" y="1151401"/>
            <a:ext cx="4042080" cy="4795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sz="1900"/>
            </a:lvl1pPr>
            <a:lvl2pPr indent="-2286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9pPr>
          </a:lstStyle>
          <a:p/>
        </p:txBody>
      </p:sp>
      <p:sp>
        <p:nvSpPr>
          <p:cNvPr id="50" name="Google Shape;50;p21"/>
          <p:cNvSpPr txBox="1"/>
          <p:nvPr>
            <p:ph idx="4" type="body"/>
          </p:nvPr>
        </p:nvSpPr>
        <p:spPr>
          <a:xfrm>
            <a:off x="4645441" y="1630971"/>
            <a:ext cx="4042080" cy="2963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indent="-3302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115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/>
            </a:lvl4pPr>
            <a:lvl5pPr indent="-31115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5pPr>
            <a:lvl6pPr indent="-31115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6pPr>
            <a:lvl7pPr indent="-31115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7pPr>
            <a:lvl8pPr indent="-31115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8pPr>
            <a:lvl9pPr indent="-31115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457920" y="205222"/>
            <a:ext cx="3008160" cy="87057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>
            <a:off x="3575521" y="205221"/>
            <a:ext cx="5112000" cy="4389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indent="-37465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/>
            </a:lvl2pPr>
            <a:lvl3pPr indent="-349250" lvl="2" marL="1371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23"/>
          <p:cNvSpPr txBox="1"/>
          <p:nvPr>
            <p:ph idx="2" type="body"/>
          </p:nvPr>
        </p:nvSpPr>
        <p:spPr>
          <a:xfrm>
            <a:off x="457920" y="1075794"/>
            <a:ext cx="3008160" cy="35190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1792801" y="3600018"/>
            <a:ext cx="5486400" cy="4255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/>
          <p:nvPr>
            <p:ph idx="2" type="pic"/>
          </p:nvPr>
        </p:nvSpPr>
        <p:spPr>
          <a:xfrm>
            <a:off x="1792801" y="459049"/>
            <a:ext cx="5486400" cy="3086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1792801" y="4025583"/>
            <a:ext cx="5486400" cy="603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70" name="Google Shape;70;p24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ljubomir.graovac\Downloads\PresentationCCDro2014-16-9.png" id="15" name="Google Shape;15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19050"/>
            <a:ext cx="9144000" cy="5162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5.jp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package" Target="../embeddings/Microsoft_Excel_Sheet1.xlsx"/><Relationship Id="rId7" Type="http://schemas.openxmlformats.org/officeDocument/2006/relationships/package" Target="../embeddings/Microsoft_Excel_Sheet1.xlsx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jubomir.graovac\Downloads\PresentationCCDro2014-16-9.pn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9050"/>
            <a:ext cx="9144000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545700" y="1581150"/>
            <a:ext cx="5016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Introducere în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Science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date la informa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ții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953000" y="2716062"/>
            <a:ext cx="14478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Oprescu Gabriel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200150"/>
            <a:ext cx="5105400" cy="360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1"/>
          <p:cNvGrpSpPr/>
          <p:nvPr/>
        </p:nvGrpSpPr>
        <p:grpSpPr>
          <a:xfrm>
            <a:off x="358089" y="1280491"/>
            <a:ext cx="5408325" cy="3166716"/>
            <a:chOff x="937" y="80341"/>
            <a:chExt cx="5408325" cy="3166716"/>
          </a:xfrm>
        </p:grpSpPr>
        <p:sp>
          <p:nvSpPr>
            <p:cNvPr id="190" name="Google Shape;190;p11"/>
            <p:cNvSpPr/>
            <p:nvPr/>
          </p:nvSpPr>
          <p:spPr>
            <a:xfrm>
              <a:off x="937" y="1307889"/>
              <a:ext cx="1423243" cy="7116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 txBox="1"/>
            <p:nvPr/>
          </p:nvSpPr>
          <p:spPr>
            <a:xfrm>
              <a:off x="21780" y="1328732"/>
              <a:ext cx="1381557" cy="66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Machine Learning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3310531">
              <a:off x="1210376" y="1235269"/>
              <a:ext cx="996905" cy="3849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 txBox="1"/>
            <p:nvPr/>
          </p:nvSpPr>
          <p:spPr>
            <a:xfrm rot="-3310531">
              <a:off x="1683907" y="1229594"/>
              <a:ext cx="49845" cy="49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1993478" y="489524"/>
              <a:ext cx="1423243" cy="7116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 txBox="1"/>
            <p:nvPr/>
          </p:nvSpPr>
          <p:spPr>
            <a:xfrm>
              <a:off x="2014321" y="510367"/>
              <a:ext cx="1381557" cy="66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Supervised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 rot="-2142401">
              <a:off x="3350824" y="621495"/>
              <a:ext cx="701091" cy="3849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 txBox="1"/>
            <p:nvPr/>
          </p:nvSpPr>
          <p:spPr>
            <a:xfrm rot="-2142401">
              <a:off x="3683843" y="623216"/>
              <a:ext cx="35054" cy="35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986019" y="80341"/>
              <a:ext cx="1423243" cy="7116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4006862" y="101184"/>
              <a:ext cx="1381557" cy="66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Regression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rot="2142401">
              <a:off x="3350824" y="1030678"/>
              <a:ext cx="701091" cy="3849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 txBox="1"/>
            <p:nvPr/>
          </p:nvSpPr>
          <p:spPr>
            <a:xfrm rot="2142401">
              <a:off x="3683843" y="1032399"/>
              <a:ext cx="35054" cy="35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986019" y="898706"/>
              <a:ext cx="1423243" cy="7116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 txBox="1"/>
            <p:nvPr/>
          </p:nvSpPr>
          <p:spPr>
            <a:xfrm>
              <a:off x="4006862" y="919549"/>
              <a:ext cx="1381557" cy="66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Classification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3310531">
              <a:off x="1210376" y="2053634"/>
              <a:ext cx="996905" cy="3849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 txBox="1"/>
            <p:nvPr/>
          </p:nvSpPr>
          <p:spPr>
            <a:xfrm rot="3310531">
              <a:off x="1683907" y="2047959"/>
              <a:ext cx="49845" cy="49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993478" y="2126254"/>
              <a:ext cx="1423243" cy="7116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 txBox="1"/>
            <p:nvPr/>
          </p:nvSpPr>
          <p:spPr>
            <a:xfrm>
              <a:off x="2014321" y="2147097"/>
              <a:ext cx="1381557" cy="66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Unsupervised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2142401">
              <a:off x="3350824" y="2258225"/>
              <a:ext cx="701091" cy="3849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 txBox="1"/>
            <p:nvPr/>
          </p:nvSpPr>
          <p:spPr>
            <a:xfrm rot="-2142401">
              <a:off x="3683843" y="2259946"/>
              <a:ext cx="35054" cy="35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3986019" y="1717071"/>
              <a:ext cx="1423243" cy="7116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4006862" y="1737914"/>
              <a:ext cx="1381557" cy="66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Clustering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 rot="2142401">
              <a:off x="3350824" y="2667408"/>
              <a:ext cx="701091" cy="3849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 txBox="1"/>
            <p:nvPr/>
          </p:nvSpPr>
          <p:spPr>
            <a:xfrm rot="2142401">
              <a:off x="3683843" y="2669128"/>
              <a:ext cx="35054" cy="35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3986019" y="2535436"/>
              <a:ext cx="1423243" cy="7116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4006862" y="2556279"/>
              <a:ext cx="1381557" cy="669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latin typeface="Calibri"/>
                  <a:ea typeface="Calibri"/>
                  <a:cs typeface="Calibri"/>
                  <a:sym typeface="Calibri"/>
                </a:rPr>
                <a:t>Dimension Reduction</a:t>
              </a:r>
              <a:endParaRPr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1"/>
          <p:cNvSpPr txBox="1"/>
          <p:nvPr/>
        </p:nvSpPr>
        <p:spPr>
          <a:xfrm>
            <a:off x="6431047" y="1077888"/>
            <a:ext cx="2133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Linear Regression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Logistic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Decision Trees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SVM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Random Forest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Neural Networks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Discriminant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Analysis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KNN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6431047" y="3079509"/>
            <a:ext cx="1752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Hierarchical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 – Means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6431047" y="3673197"/>
            <a:ext cx="15240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SVD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Embeddings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5943750" y="1200150"/>
            <a:ext cx="304650" cy="1752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5943750" y="3153187"/>
            <a:ext cx="304650" cy="40664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5943750" y="3760264"/>
            <a:ext cx="304650" cy="675863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schematic&#10;&#10;Description automatically generated" id="226" name="Google Shape;2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23950"/>
            <a:ext cx="7543800" cy="367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123950"/>
            <a:ext cx="3491508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idx="1" type="body"/>
          </p:nvPr>
        </p:nvSpPr>
        <p:spPr>
          <a:xfrm>
            <a:off x="405649" y="2199796"/>
            <a:ext cx="3785352" cy="12893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64" l="-5152" r="0" t="-426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descr="A close up of text on a white background&#10;&#10;Description automatically generated" id="237" name="Google Shape;2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1134721"/>
            <a:ext cx="3048000" cy="2383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38" name="Google Shape;2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785" y="2915081"/>
            <a:ext cx="2113233" cy="178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/>
        </p:nvSpPr>
        <p:spPr>
          <a:xfrm>
            <a:off x="1447800" y="1276350"/>
            <a:ext cx="156876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Rețele Neuronale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estion mark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925" y="2394287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981875" y="2110085"/>
            <a:ext cx="32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Science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986238" y="2571750"/>
            <a:ext cx="3657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Domeniu </a:t>
            </a:r>
            <a:r>
              <a:rPr i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interdisciplinar</a:t>
            </a:r>
            <a:r>
              <a:rPr i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utilizează metode științifice, procese și algoritmi pentru a extrage cunoștințe și informații din date.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, venn diagram&#10;&#10;Description automatically generated"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123950"/>
            <a:ext cx="3749511" cy="346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1524000" y="1353323"/>
            <a:ext cx="6096000" cy="2640052"/>
            <a:chOff x="0" y="773"/>
            <a:chExt cx="6096000" cy="2640052"/>
          </a:xfrm>
        </p:grpSpPr>
        <p:sp>
          <p:nvSpPr>
            <p:cNvPr id="105" name="Google Shape;105;p3"/>
            <p:cNvSpPr/>
            <p:nvPr/>
          </p:nvSpPr>
          <p:spPr>
            <a:xfrm>
              <a:off x="2438399" y="773"/>
              <a:ext cx="3657600" cy="613965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9FC5E8"/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2438399" y="77519"/>
              <a:ext cx="3427363" cy="460473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8250" lIns="8250" spcFirstLastPara="1" rIns="825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Algebră (</a:t>
              </a: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datele</a:t>
              </a: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sunt reprezentate ca matrici)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Derivate (pentru algoritmii de optimizare)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773"/>
              <a:ext cx="2438400" cy="613965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29971" y="30744"/>
              <a:ext cx="2378458" cy="554023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Matematică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438399" y="676136"/>
              <a:ext cx="3657600" cy="613965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9FC5E8"/>
            </a:solidFill>
            <a:ln cap="flat" cmpd="sng" w="25400">
              <a:solidFill>
                <a:srgbClr val="CCEFD6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2438399" y="752882"/>
              <a:ext cx="3427363" cy="460473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8250" lIns="8250" spcFirstLastPara="1" rIns="825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Distribuții și momente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Testare ipoteze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676136"/>
              <a:ext cx="2438400" cy="613965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9971" y="706107"/>
              <a:ext cx="2378458" cy="554023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Statistică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38399" y="1351498"/>
              <a:ext cx="3657600" cy="613965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9FC5E8"/>
            </a:solidFill>
            <a:ln cap="flat" cmpd="sng" w="25400">
              <a:solidFill>
                <a:srgbClr val="E9F5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438399" y="1428244"/>
              <a:ext cx="3427363" cy="460473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8250" lIns="8250" spcFirstLastPara="1" rIns="825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Limbaje de programare (R / Python). SQL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Algoritmi de programare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1351498"/>
              <a:ext cx="2438400" cy="613965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9971" y="1381469"/>
              <a:ext cx="2378458" cy="554023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Computer Science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438400" y="2026860"/>
              <a:ext cx="3657600" cy="613965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9FC5E8"/>
            </a:solidFill>
            <a:ln cap="flat" cmpd="sng" w="25400">
              <a:solidFill>
                <a:srgbClr val="FBDACB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2438400" y="2103606"/>
              <a:ext cx="3427363" cy="460473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8250" lIns="8250" spcFirstLastPara="1" rIns="825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Înțelegerea în </a:t>
              </a: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profunzime</a:t>
              </a: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problemei analizate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Consultări cu persoane cu experiență în domeniu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2026860"/>
              <a:ext cx="2438400" cy="613965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29971" y="2056831"/>
              <a:ext cx="2378458" cy="554023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32375" lIns="64750" spcFirstLastPara="1" rIns="64750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Business / Domain Expertise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clamation mark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3914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1066800" y="2419350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Fără date nu există Data Science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, schematic&#10;&#10;Description automatically generated"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1123950"/>
            <a:ext cx="4629930" cy="360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164" y="2309640"/>
            <a:ext cx="2762251" cy="13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0733" y="1839694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quotation mark" id="134" name="Google Shape;1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5534" y="1992391"/>
            <a:ext cx="589592" cy="589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d quotation mark" id="135" name="Google Shape;1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5274" y="2525791"/>
            <a:ext cx="586562" cy="58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/>
          <p:nvPr/>
        </p:nvSpPr>
        <p:spPr>
          <a:xfrm>
            <a:off x="6534149" y="2183309"/>
            <a:ext cx="27622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Poate că povestea este partea cea mai frumoasă a vieţii omeneşti… cu poveşti ne leagănă lumea, cu poveşti ne adoarme… Ne trezim şi murim cu ele.</a:t>
            </a:r>
            <a:endParaRPr/>
          </a:p>
        </p:txBody>
      </p:sp>
      <p:pic>
        <p:nvPicPr>
          <p:cNvPr id="137" name="Google Shape;137;p5" title="Data Science In 5 Minutes | Data Science For Beginners | What Is Data Science? | Simplilearn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0136" y="3713996"/>
            <a:ext cx="1270000" cy="71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hematic&#10;&#10;Description automatically generated" id="138" name="Google Shape;13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9819" y="3516391"/>
            <a:ext cx="1981200" cy="11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1294275" y="1200150"/>
            <a:ext cx="148598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structurate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5706550" y="1200150"/>
            <a:ext cx="168475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nestructurate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coreboard&#10;&#10;Description automatically generated"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643" y="1588955"/>
            <a:ext cx="1659557" cy="1592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815" y="3257550"/>
            <a:ext cx="381182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&#10;&#10;Description automatically generated" id="147" name="Google Shape;14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3032" y="1488373"/>
            <a:ext cx="3182368" cy="1692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48" name="Google Shape;14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490" y="1513556"/>
            <a:ext cx="3611356" cy="2708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1295400" y="1107073"/>
            <a:ext cx="148598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structurate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4724400" y="1107073"/>
            <a:ext cx="168475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nestructurate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scatter chart&#10;&#10;Description automatically generated"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733550"/>
            <a:ext cx="4348113" cy="2190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2362200" y="1123950"/>
            <a:ext cx="480599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structurate – reprezentare în spațiu multidimensional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Google Shape;157;p7"/>
          <p:cNvGraphicFramePr/>
          <p:nvPr/>
        </p:nvGraphicFramePr>
        <p:xfrm>
          <a:off x="228600" y="173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{7DEE75F5-1CB6-44C5-8C6D-5D6F680ACB03}</a:tableStyleId>
              </a:tblPr>
              <a:tblGrid>
                <a:gridCol w="266500"/>
                <a:gridCol w="789950"/>
                <a:gridCol w="786775"/>
                <a:gridCol w="786775"/>
                <a:gridCol w="748700"/>
                <a:gridCol w="64720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sepal length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sepal width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petal length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petal width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label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setosa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setosa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setosa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versicolor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versicolor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versicolor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virginica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virginica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virginica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/>
        </p:nvSpPr>
        <p:spPr>
          <a:xfrm>
            <a:off x="377228" y="1328830"/>
            <a:ext cx="16256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Analytics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377228" y="3012785"/>
            <a:ext cx="19601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/>
          </a:p>
        </p:txBody>
      </p:sp>
      <p:pic>
        <p:nvPicPr>
          <p:cNvPr descr="Question mark"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2820" y="365096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4343400" y="4090547"/>
            <a:ext cx="29972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Cărei clase îi aparține noul obiect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377228" y="1690015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Explorarea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datelor pentru a observa tendințe, corelații și pentru a extrage informații pe baza cărora se pot lua decizii.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3429000" y="3269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{7DEE75F5-1CB6-44C5-8C6D-5D6F680ACB03}</a:tableStyleId>
              </a:tblPr>
              <a:tblGrid>
                <a:gridCol w="266500"/>
                <a:gridCol w="789950"/>
                <a:gridCol w="786775"/>
                <a:gridCol w="786775"/>
                <a:gridCol w="748700"/>
                <a:gridCol w="64720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sepal length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sepal width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petal length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petal width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label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setosa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versicolor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virginica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" name="Google Shape;168;p8"/>
          <p:cNvGraphicFramePr/>
          <p:nvPr/>
        </p:nvGraphicFramePr>
        <p:xfrm>
          <a:off x="3429000" y="14981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{7DEE75F5-1CB6-44C5-8C6D-5D6F680ACB03}</a:tableStyleId>
              </a:tblPr>
              <a:tblGrid>
                <a:gridCol w="707025"/>
                <a:gridCol w="407175"/>
                <a:gridCol w="407175"/>
                <a:gridCol w="445050"/>
                <a:gridCol w="407175"/>
                <a:gridCol w="407175"/>
                <a:gridCol w="44505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sepal length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sepal width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setosa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versicolor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virginica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Chart, bar chart&#10;&#10;Description automatically generated"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6517" y="1111538"/>
            <a:ext cx="2323746" cy="19012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0" name="Google Shape;170;p8"/>
          <p:cNvGraphicFramePr/>
          <p:nvPr/>
        </p:nvGraphicFramePr>
        <p:xfrm>
          <a:off x="3429000" y="4400550"/>
          <a:ext cx="4025902" cy="200025"/>
        </p:xfrm>
        <a:graphic>
          <a:graphicData uri="http://schemas.openxmlformats.org/presentationml/2006/ole">
            <mc:AlternateContent>
              <mc:Choice Requires="v">
                <p:oleObj r:id="rId6" imgH="200025" imgW="4025902" progId="Excel.Sheet.12" spid="_x0000_s1">
                  <p:embed/>
                </p:oleObj>
              </mc:Choice>
              <mc:Fallback>
                <p:oleObj r:id="rId7" imgH="200025" imgW="4025902" progId="Excel.Sheet.12">
                  <p:embed/>
                  <p:pic>
                    <p:nvPicPr>
                      <p:cNvPr id="170" name="Google Shape;170;p8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29000" y="4400550"/>
                        <a:ext cx="4025902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Google Shape;171;p8"/>
          <p:cNvSpPr txBox="1"/>
          <p:nvPr/>
        </p:nvSpPr>
        <p:spPr>
          <a:xfrm>
            <a:off x="377228" y="3385631"/>
            <a:ext cx="228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Studierea algoritmilor care devin mai performanți odată cu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experiența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377228" y="4031962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Algoritmi care pot face predicții fără a fi explicit programați în acest sens.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047750"/>
            <a:ext cx="4829308" cy="3592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 mark" id="178" name="Google Shape;1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37764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333500" y="2461051"/>
            <a:ext cx="1828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 clasic de luare a deciziilor vs. Machine Learning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CC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2015-03-09T15:19:43Z</dcterms:created>
  <dc:creator>Ljubomir Graovac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Gabriel_Oprescu@Dell.com</vt:lpwstr>
  </property>
  <property fmtid="{D5CDD505-2E9C-101B-9397-08002B2CF9AE}" pid="5" name="MSIP_Label_17cb76b2-10b8-4fe1-93d4-2202842406cd_SetDate">
    <vt:lpwstr>2021-02-10T08:24:09.9805872Z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ActionId">
    <vt:lpwstr>339c5b10-0e79-4dd6-b251-aa0a2967907b</vt:lpwstr>
  </property>
  <property fmtid="{D5CDD505-2E9C-101B-9397-08002B2CF9AE}" pid="9" name="MSIP_Label_17cb76b2-10b8-4fe1-93d4-2202842406cd_Extended_MSFT_Method">
    <vt:lpwstr>Manual</vt:lpwstr>
  </property>
  <property fmtid="{D5CDD505-2E9C-101B-9397-08002B2CF9AE}" pid="10" name="aiplabel">
    <vt:lpwstr>External Public</vt:lpwstr>
  </property>
</Properties>
</file>