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97" r:id="rId3"/>
    <p:sldId id="258" r:id="rId4"/>
    <p:sldId id="259" r:id="rId5"/>
    <p:sldId id="264" r:id="rId6"/>
    <p:sldId id="285" r:id="rId7"/>
    <p:sldId id="260" r:id="rId8"/>
    <p:sldId id="294" r:id="rId9"/>
    <p:sldId id="261" r:id="rId10"/>
    <p:sldId id="295" r:id="rId11"/>
    <p:sldId id="296" r:id="rId12"/>
    <p:sldId id="262" r:id="rId13"/>
    <p:sldId id="263" r:id="rId14"/>
    <p:sldId id="265" r:id="rId15"/>
    <p:sldId id="266" r:id="rId16"/>
    <p:sldId id="300" r:id="rId17"/>
    <p:sldId id="267" r:id="rId18"/>
    <p:sldId id="268" r:id="rId19"/>
    <p:sldId id="271" r:id="rId20"/>
    <p:sldId id="298" r:id="rId21"/>
    <p:sldId id="293" r:id="rId22"/>
    <p:sldId id="299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6" r:id="rId37"/>
    <p:sldId id="287" r:id="rId38"/>
    <p:sldId id="289" r:id="rId39"/>
    <p:sldId id="292" r:id="rId40"/>
    <p:sldId id="290" r:id="rId41"/>
    <p:sldId id="291" r:id="rId42"/>
    <p:sldId id="270" r:id="rId43"/>
    <p:sldId id="269" r:id="rId44"/>
    <p:sldId id="257" r:id="rId45"/>
  </p:sldIdLst>
  <p:sldSz cx="9144000" cy="5143500" type="screen16x9"/>
  <p:notesSz cx="7772400" cy="10058400"/>
  <p:embeddedFontLst>
    <p:embeddedFont>
      <p:font typeface="Adobe Garamond Pro Bold" panose="02020702060506020403" pitchFamily="18" charset="0"/>
      <p:bold r:id="rId48"/>
      <p:boldItalic r:id="rId49"/>
    </p:embeddedFont>
    <p:embeddedFont>
      <p:font typeface="Arial Nova Cond" panose="020B0506020202020204" pitchFamily="34" charset="0"/>
      <p:regular r:id="rId50"/>
      <p:bold r:id="rId51"/>
      <p:italic r:id="rId52"/>
      <p:boldItalic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Cambria" panose="02040503050406030204" pitchFamily="18" charset="0"/>
      <p:regular r:id="rId58"/>
      <p:bold r:id="rId59"/>
      <p:italic r:id="rId60"/>
      <p:boldItalic r:id="rId61"/>
    </p:embeddedFont>
  </p:embeddedFontLst>
  <p:defaultTextStyle>
    <a:defPPr>
      <a:defRPr lang="en-US"/>
    </a:defPPr>
    <a:lvl1pPr algn="l" defTabSz="7397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369888" indent="87313" algn="l" defTabSz="7397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739775" indent="174625" algn="l" defTabSz="7397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109663" indent="261938" algn="l" defTabSz="7397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481138" indent="347663" algn="l" defTabSz="7397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435"/>
    <a:srgbClr val="D72D1B"/>
    <a:srgbClr val="FBF056"/>
    <a:srgbClr val="92D04F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5" Type="http://schemas.openxmlformats.org/officeDocument/2006/relationships/slide" Target="slides/slide4.xml"/><Relationship Id="rId61" Type="http://schemas.openxmlformats.org/officeDocument/2006/relationships/font" Target="fonts/font1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3438" cy="503238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lvl1pPr defTabSz="740573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SimSun" pitchFamily="2"/>
                <a:cs typeface="Mangal" pitchFamily="2"/>
              </a:defRPr>
            </a:lvl1pPr>
          </a:lstStyle>
          <a:p>
            <a:pPr>
              <a:defRPr sz="1400"/>
            </a:pPr>
            <a:endParaRPr lang="en-US" dirty="0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8963" y="0"/>
            <a:ext cx="3373437" cy="503238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lvl1pPr algn="r" defTabSz="740573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SimSun" pitchFamily="2"/>
                <a:cs typeface="Mangal" pitchFamily="2"/>
              </a:defRPr>
            </a:lvl1pPr>
          </a:lstStyle>
          <a:p>
            <a:pPr>
              <a:defRPr sz="1400"/>
            </a:pPr>
            <a:endParaRPr lang="en-US" dirty="0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163"/>
            <a:ext cx="3373438" cy="503237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lvl1pPr defTabSz="740573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SimSun" pitchFamily="2"/>
                <a:cs typeface="Mangal" pitchFamily="2"/>
              </a:defRPr>
            </a:lvl1pPr>
          </a:lstStyle>
          <a:p>
            <a:pPr>
              <a:defRPr sz="1400"/>
            </a:pPr>
            <a:endParaRPr lang="en-US" dirty="0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8963" y="9555163"/>
            <a:ext cx="3373437" cy="503237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lvl1pPr algn="r" defTabSz="740573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 sz="1400"/>
            </a:pPr>
            <a:fld id="{03B095EF-1CA7-41CE-A5E8-39C8959A43CC}" type="slidenum">
              <a:rPr/>
              <a:pPr>
                <a:defRPr sz="1400"/>
              </a:pPr>
              <a:t>‹#›</a:t>
            </a:fld>
            <a:endParaRPr lang="en-US" dirty="0">
              <a:latin typeface="Arial" pitchFamily="18"/>
              <a:ea typeface="SimSun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82561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Image Placeholder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875" y="4776788"/>
            <a:ext cx="6216650" cy="45259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en-US" noProof="0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3438" cy="5032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8963" y="0"/>
            <a:ext cx="3373437" cy="5032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163"/>
            <a:ext cx="3373438" cy="5032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8963" y="9555163"/>
            <a:ext cx="3373437" cy="5032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fld id="{108F2DC1-9BF1-4730-BA00-2E6AC9514703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350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625" indent="-174625" algn="l" rtl="0" eaLnBrk="0" fontAlgn="base" hangingPunct="0">
      <a:spcBef>
        <a:spcPct val="30000"/>
      </a:spcBef>
      <a:spcAft>
        <a:spcPct val="0"/>
      </a:spcAft>
      <a:defRPr lang="en-US" sz="1600" kern="1200">
        <a:solidFill>
          <a:schemeClr val="tx1"/>
        </a:solidFill>
        <a:latin typeface="Arial" pitchFamily="18"/>
        <a:ea typeface="SimSun" pitchFamily="2"/>
        <a:cs typeface="SimSun" pitchFamily="2" charset="-122"/>
      </a:defRPr>
    </a:lvl1pPr>
    <a:lvl2pPr marL="742950" indent="-285750" algn="l" defTabSz="739775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SimSun" pitchFamily="2" charset="-122"/>
        <a:cs typeface="+mn-cs"/>
      </a:defRPr>
    </a:lvl2pPr>
    <a:lvl3pPr marL="1143000" indent="-228600" algn="l" defTabSz="739775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SimSun" pitchFamily="2" charset="-122"/>
        <a:cs typeface="+mn-cs"/>
      </a:defRPr>
    </a:lvl3pPr>
    <a:lvl4pPr marL="1600200" indent="-228600" algn="l" defTabSz="739775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SimSun" pitchFamily="2" charset="-122"/>
        <a:cs typeface="+mn-cs"/>
      </a:defRPr>
    </a:lvl4pPr>
    <a:lvl5pPr marL="2057400" indent="-228600" algn="l" defTabSz="739775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SimSun" pitchFamily="2" charset="-122"/>
        <a:cs typeface="+mn-cs"/>
      </a:defRPr>
    </a:lvl5pPr>
    <a:lvl6pPr marL="1851431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21718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92004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62290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259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6914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7457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4211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8003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3676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1839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0870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1457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716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32419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36332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52416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49163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41828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55271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20852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04784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55912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72205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1752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1296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00073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3456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54338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99302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57610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1399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33955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09808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06257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6752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57275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30188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86237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87262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9867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6827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0841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7280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2636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8136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1597489"/>
            <a:ext cx="7773120" cy="11027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2914146"/>
            <a:ext cx="6400800" cy="13144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0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9293F-7EB9-4568-B4A6-012BF8F520D6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120299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6A3FB-B00D-44D3-8BD5-DFB78050B0C7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608005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8320" y="204142"/>
            <a:ext cx="2056320" cy="4393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1" y="204142"/>
            <a:ext cx="6033600" cy="4393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04F02-4AC1-47A9-A2B2-BE2EEA63C2D1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257340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E817C-82F4-491C-9BD1-89D9CC526961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908535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3305147"/>
            <a:ext cx="7771680" cy="1021787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179669"/>
            <a:ext cx="7771680" cy="1125478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02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05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085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811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514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217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9200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622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A9A14-0693-4094-8ACB-D623D8E8820C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071926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203247"/>
            <a:ext cx="4044960" cy="3394797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680" y="1203247"/>
            <a:ext cx="4044960" cy="3394797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A9036-A80B-4EEB-97A3-9BB77F7C9201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028466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06302"/>
            <a:ext cx="8229600" cy="85653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151401"/>
            <a:ext cx="403920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86" indent="0">
              <a:buNone/>
              <a:defRPr sz="1600" b="1"/>
            </a:lvl2pPr>
            <a:lvl3pPr marL="740573" indent="0">
              <a:buNone/>
              <a:defRPr sz="1500" b="1"/>
            </a:lvl3pPr>
            <a:lvl4pPr marL="1110859" indent="0">
              <a:buNone/>
              <a:defRPr sz="1300" b="1"/>
            </a:lvl4pPr>
            <a:lvl5pPr marL="1481145" indent="0">
              <a:buNone/>
              <a:defRPr sz="1300" b="1"/>
            </a:lvl5pPr>
            <a:lvl6pPr marL="1851431" indent="0">
              <a:buNone/>
              <a:defRPr sz="1300" b="1"/>
            </a:lvl6pPr>
            <a:lvl7pPr marL="2221718" indent="0">
              <a:buNone/>
              <a:defRPr sz="1300" b="1"/>
            </a:lvl7pPr>
            <a:lvl8pPr marL="2592004" indent="0">
              <a:buNone/>
              <a:defRPr sz="1300" b="1"/>
            </a:lvl8pPr>
            <a:lvl9pPr marL="296229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1630971"/>
            <a:ext cx="403920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151401"/>
            <a:ext cx="404208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86" indent="0">
              <a:buNone/>
              <a:defRPr sz="1600" b="1"/>
            </a:lvl2pPr>
            <a:lvl3pPr marL="740573" indent="0">
              <a:buNone/>
              <a:defRPr sz="1500" b="1"/>
            </a:lvl3pPr>
            <a:lvl4pPr marL="1110859" indent="0">
              <a:buNone/>
              <a:defRPr sz="1300" b="1"/>
            </a:lvl4pPr>
            <a:lvl5pPr marL="1481145" indent="0">
              <a:buNone/>
              <a:defRPr sz="1300" b="1"/>
            </a:lvl5pPr>
            <a:lvl6pPr marL="1851431" indent="0">
              <a:buNone/>
              <a:defRPr sz="1300" b="1"/>
            </a:lvl6pPr>
            <a:lvl7pPr marL="2221718" indent="0">
              <a:buNone/>
              <a:defRPr sz="1300" b="1"/>
            </a:lvl7pPr>
            <a:lvl8pPr marL="2592004" indent="0">
              <a:buNone/>
              <a:defRPr sz="1300" b="1"/>
            </a:lvl8pPr>
            <a:lvl9pPr marL="296229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1630971"/>
            <a:ext cx="404208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D3B4D-7A52-4962-BC27-8D809E4492D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693956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2DAB-F9C8-4CF9-9FCA-9C64EA1D1369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14200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897F0-6FD6-4408-8302-0B256EB58C86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62760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05222"/>
            <a:ext cx="3008160" cy="87057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05221"/>
            <a:ext cx="5112000" cy="438958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075794"/>
            <a:ext cx="3008160" cy="3519009"/>
          </a:xfrm>
        </p:spPr>
        <p:txBody>
          <a:bodyPr/>
          <a:lstStyle>
            <a:lvl1pPr marL="0" indent="0">
              <a:buNone/>
              <a:defRPr sz="1100"/>
            </a:lvl1pPr>
            <a:lvl2pPr marL="370286" indent="0">
              <a:buNone/>
              <a:defRPr sz="1000"/>
            </a:lvl2pPr>
            <a:lvl3pPr marL="740573" indent="0">
              <a:buNone/>
              <a:defRPr sz="800"/>
            </a:lvl3pPr>
            <a:lvl4pPr marL="1110859" indent="0">
              <a:buNone/>
              <a:defRPr sz="700"/>
            </a:lvl4pPr>
            <a:lvl5pPr marL="1481145" indent="0">
              <a:buNone/>
              <a:defRPr sz="700"/>
            </a:lvl5pPr>
            <a:lvl6pPr marL="1851431" indent="0">
              <a:buNone/>
              <a:defRPr sz="700"/>
            </a:lvl6pPr>
            <a:lvl7pPr marL="2221718" indent="0">
              <a:buNone/>
              <a:defRPr sz="700"/>
            </a:lvl7pPr>
            <a:lvl8pPr marL="2592004" indent="0">
              <a:buNone/>
              <a:defRPr sz="700"/>
            </a:lvl8pPr>
            <a:lvl9pPr marL="296229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9ECC6-F5ED-4058-9B8E-2DE5F6812696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234949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3600018"/>
            <a:ext cx="5486400" cy="42556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459049"/>
            <a:ext cx="5486400" cy="3086964"/>
          </a:xfrm>
        </p:spPr>
        <p:txBody>
          <a:bodyPr/>
          <a:lstStyle>
            <a:lvl1pPr marL="0" indent="0">
              <a:buNone/>
              <a:defRPr sz="2600"/>
            </a:lvl1pPr>
            <a:lvl2pPr marL="370286" indent="0">
              <a:buNone/>
              <a:defRPr sz="2300"/>
            </a:lvl2pPr>
            <a:lvl3pPr marL="740573" indent="0">
              <a:buNone/>
              <a:defRPr sz="1900"/>
            </a:lvl3pPr>
            <a:lvl4pPr marL="1110859" indent="0">
              <a:buNone/>
              <a:defRPr sz="1600"/>
            </a:lvl4pPr>
            <a:lvl5pPr marL="1481145" indent="0">
              <a:buNone/>
              <a:defRPr sz="1600"/>
            </a:lvl5pPr>
            <a:lvl6pPr marL="1851431" indent="0">
              <a:buNone/>
              <a:defRPr sz="1600"/>
            </a:lvl6pPr>
            <a:lvl7pPr marL="2221718" indent="0">
              <a:buNone/>
              <a:defRPr sz="1600"/>
            </a:lvl7pPr>
            <a:lvl8pPr marL="2592004" indent="0">
              <a:buNone/>
              <a:defRPr sz="1600"/>
            </a:lvl8pPr>
            <a:lvl9pPr marL="296229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4025583"/>
            <a:ext cx="5486400" cy="603783"/>
          </a:xfrm>
        </p:spPr>
        <p:txBody>
          <a:bodyPr/>
          <a:lstStyle>
            <a:lvl1pPr marL="0" indent="0">
              <a:buNone/>
              <a:defRPr sz="1100"/>
            </a:lvl1pPr>
            <a:lvl2pPr marL="370286" indent="0">
              <a:buNone/>
              <a:defRPr sz="1000"/>
            </a:lvl2pPr>
            <a:lvl3pPr marL="740573" indent="0">
              <a:buNone/>
              <a:defRPr sz="800"/>
            </a:lvl3pPr>
            <a:lvl4pPr marL="1110859" indent="0">
              <a:buNone/>
              <a:defRPr sz="700"/>
            </a:lvl4pPr>
            <a:lvl5pPr marL="1481145" indent="0">
              <a:buNone/>
              <a:defRPr sz="700"/>
            </a:lvl5pPr>
            <a:lvl6pPr marL="1851431" indent="0">
              <a:buNone/>
              <a:defRPr sz="700"/>
            </a:lvl6pPr>
            <a:lvl7pPr marL="2221718" indent="0">
              <a:buNone/>
              <a:defRPr sz="700"/>
            </a:lvl7pPr>
            <a:lvl8pPr marL="2592004" indent="0">
              <a:buNone/>
              <a:defRPr sz="700"/>
            </a:lvl8pPr>
            <a:lvl9pPr marL="296229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0DA9C-1A47-4BE3-BD6F-D6CD1823A484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695003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457200" y="204788"/>
            <a:ext cx="8228013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457200" y="1203325"/>
            <a:ext cx="822801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4684713"/>
            <a:ext cx="2128838" cy="35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1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5788" y="4684713"/>
            <a:ext cx="2898775" cy="35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1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4788" y="4684713"/>
            <a:ext cx="2130425" cy="35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1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fld id="{023E4EF1-B29C-40ED-93E4-A4D4BEA58486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sz="3600" kern="1200">
          <a:solidFill>
            <a:schemeClr val="tx2"/>
          </a:solidFill>
          <a:latin typeface="Arial" pitchFamily="18"/>
          <a:ea typeface="SimSun" pitchFamily="2"/>
          <a:cs typeface="SimSun" pitchFamily="2" charset="-122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ts val="1150"/>
        </a:spcAft>
        <a:defRPr lang="en-US" sz="2600" kern="1200">
          <a:solidFill>
            <a:schemeClr val="tx1"/>
          </a:solidFill>
          <a:latin typeface="Arial" pitchFamily="18"/>
          <a:ea typeface="SimSun" pitchFamily="2"/>
          <a:cs typeface="SimSun" pitchFamily="2" charset="-122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SimSun" pitchFamily="2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SimSun" pitchFamily="2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1D916D-6A3F-4378-A4C4-616960D98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105" y="1047749"/>
            <a:ext cx="3714750" cy="3714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DC0525-B8E7-4E0C-8B7A-2C6D9A4F712E}"/>
              </a:ext>
            </a:extLst>
          </p:cNvPr>
          <p:cNvSpPr txBox="1"/>
          <p:nvPr/>
        </p:nvSpPr>
        <p:spPr>
          <a:xfrm>
            <a:off x="1506082" y="2581959"/>
            <a:ext cx="611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Comunicarea în mass media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D173A8-A87E-40F8-9F86-E4DD0877AB82}"/>
              </a:ext>
            </a:extLst>
          </p:cNvPr>
          <p:cNvSpPr txBox="1"/>
          <p:nvPr/>
        </p:nvSpPr>
        <p:spPr>
          <a:xfrm>
            <a:off x="6599159" y="3579896"/>
            <a:ext cx="23955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Trainer: </a:t>
            </a:r>
          </a:p>
          <a:p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Monica Eftimiu</a:t>
            </a:r>
            <a:endParaRPr lang="en-US" sz="1100" b="1"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1049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AA14C3-C322-4557-A4D5-CBEDB86D01E1}"/>
              </a:ext>
            </a:extLst>
          </p:cNvPr>
          <p:cNvSpPr txBox="1"/>
          <p:nvPr/>
        </p:nvSpPr>
        <p:spPr>
          <a:xfrm>
            <a:off x="30480" y="971550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Calibri"/>
              </a:rPr>
              <a:t>Comunicarea în marketing </a:t>
            </a:r>
          </a:p>
          <a:p>
            <a:r>
              <a:rPr lang="ro-RO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Calibri"/>
              </a:rPr>
              <a:t>de la conștientizare la satisfacție</a:t>
            </a:r>
            <a:endParaRPr 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756F2E-78F9-4C19-B779-31A021A7C9DA}"/>
              </a:ext>
            </a:extLst>
          </p:cNvPr>
          <p:cNvSpPr txBox="1"/>
          <p:nvPr/>
        </p:nvSpPr>
        <p:spPr>
          <a:xfrm>
            <a:off x="129540" y="1962150"/>
            <a:ext cx="88849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o-RO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Calibri"/>
              </a:rPr>
              <a:t>Conștientizarea</a:t>
            </a: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– publicul trebuie sa afle de existența produsului sau a serviciului oferit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o-RO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Arial"/>
              </a:rPr>
              <a:t>Înțelegerea</a:t>
            </a: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– trebuie să înțeleagă ce beneficii i se oferă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o-RO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Arial"/>
              </a:rPr>
              <a:t>Acceptarea </a:t>
            </a: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după ce înțelege produsul, publicul îl acceptă sau nu ca pe o soluție la problemele sale. Respingerea poate avea cauze raționale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(ex.: ”M</a:t>
            </a: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așina este prea mică pentru mine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”)</a:t>
            </a: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sau emoționale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(ex.: ” Ma</a:t>
            </a: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șina este demodată).</a:t>
            </a:r>
          </a:p>
        </p:txBody>
      </p:sp>
    </p:spTree>
    <p:extLst>
      <p:ext uri="{BB962C8B-B14F-4D97-AF65-F5344CB8AC3E}">
        <p14:creationId xmlns:p14="http://schemas.microsoft.com/office/powerpoint/2010/main" val="252768473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1049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AA14C3-C322-4557-A4D5-CBEDB86D01E1}"/>
              </a:ext>
            </a:extLst>
          </p:cNvPr>
          <p:cNvSpPr txBox="1"/>
          <p:nvPr/>
        </p:nvSpPr>
        <p:spPr>
          <a:xfrm>
            <a:off x="30480" y="971550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Calibri"/>
              </a:rPr>
              <a:t>Comunicarea în marketing </a:t>
            </a:r>
          </a:p>
          <a:p>
            <a:r>
              <a:rPr lang="ro-RO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Calibri"/>
              </a:rPr>
              <a:t>de la conștientizare la satisfacție</a:t>
            </a:r>
            <a:endParaRPr 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B1D7EB-FFD4-4D16-B154-C07B0A0A3BE6}"/>
              </a:ext>
            </a:extLst>
          </p:cNvPr>
          <p:cNvSpPr txBox="1"/>
          <p:nvPr/>
        </p:nvSpPr>
        <p:spPr>
          <a:xfrm>
            <a:off x="457200" y="2114550"/>
            <a:ext cx="800100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Arial"/>
              </a:rPr>
              <a:t>Preferința</a:t>
            </a: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– individul evaluează produsele și alege produsul favorit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Arial"/>
              </a:rPr>
              <a:t>Cumpărarea</a:t>
            </a: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– este prima manifestare exterioară după un lung proces decizional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Arial"/>
              </a:rPr>
              <a:t>Satisfacția</a:t>
            </a: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– chiar și după cumpărare, procesul continuă și se va repercuta asupra deciziilor viitoare.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518420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0FF8BA-88E5-42E7-8F7F-F5822543470D}"/>
              </a:ext>
            </a:extLst>
          </p:cNvPr>
          <p:cNvSpPr txBox="1"/>
          <p:nvPr/>
        </p:nvSpPr>
        <p:spPr>
          <a:xfrm>
            <a:off x="-15240" y="1123950"/>
            <a:ext cx="830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Calibri"/>
              </a:rPr>
              <a:t>Comunicare interpersonală sau de masă?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57B262-51D6-43A5-AE5E-32483BC367EA}"/>
              </a:ext>
            </a:extLst>
          </p:cNvPr>
          <p:cNvSpPr txBox="1"/>
          <p:nvPr/>
        </p:nvSpPr>
        <p:spPr>
          <a:xfrm>
            <a:off x="381000" y="1641694"/>
            <a:ext cx="80772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Comunicarea de masă </a:t>
            </a: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este recomandată în cazul livrării unor mesaje simple, care trebuie să atingă o audiență largă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Avantaje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Consecvența repetării acestor mesaje simple, deoarece spun același lucru în mod repetat.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- Diseminarea unui mesaj controlat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Dezavantaje</a:t>
            </a:r>
            <a:r>
              <a:rPr kumimoji="0" lang="ro-RO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Nu oferă mecanisme de feedback imediat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</a:t>
            </a:r>
            <a:endParaRPr kumimoji="0" lang="ro-RO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Nu poate fi adaptată nevoilor și așteptărilor fiecărui client în parte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351559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B2EF85-4936-4C5B-B1E6-FF27E7079113}"/>
              </a:ext>
            </a:extLst>
          </p:cNvPr>
          <p:cNvSpPr txBox="1"/>
          <p:nvPr/>
        </p:nvSpPr>
        <p:spPr>
          <a:xfrm>
            <a:off x="152400" y="1047750"/>
            <a:ext cx="830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Calibri"/>
              </a:rPr>
              <a:t>Comunicare interpersonală sau de masă?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15DAA5-0FCA-452F-BDE4-FC727224014A}"/>
              </a:ext>
            </a:extLst>
          </p:cNvPr>
          <p:cNvSpPr txBox="1"/>
          <p:nvPr/>
        </p:nvSpPr>
        <p:spPr>
          <a:xfrm>
            <a:off x="292893" y="1733550"/>
            <a:ext cx="88392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  <a:sym typeface="Arial"/>
              </a:rPr>
              <a:t>Comunicarea interpersonală </a:t>
            </a: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este recomandată prezentărilor nestandardizate și este personalizată pe profilul audiențeiși în care sunt incluse, de regulă, multe informații tehnice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000" b="1" kern="0" dirty="0">
                <a:solidFill>
                  <a:srgbClr val="00B050"/>
                </a:solidFill>
                <a:latin typeface="Arial"/>
                <a:cs typeface="Arial"/>
                <a:sym typeface="Arial"/>
              </a:rPr>
              <a:t>Avantaj</a:t>
            </a: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- oferă feedback in real time, prin urmărirea reacțiilor destinatarilor.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0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Dezavantaj</a:t>
            </a:r>
            <a:r>
              <a:rPr kumimoji="0" lang="ro-RO" sz="24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costul poate fi ridicat și necesită o alocare de timp și resurse interne însemnată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0593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EB6123-C546-49B8-88CB-6048B53920A3}"/>
              </a:ext>
            </a:extLst>
          </p:cNvPr>
          <p:cNvSpPr txBox="1"/>
          <p:nvPr/>
        </p:nvSpPr>
        <p:spPr>
          <a:xfrm>
            <a:off x="152400" y="1047750"/>
            <a:ext cx="8534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Calibri"/>
              </a:rPr>
              <a:t>Pe ce se bazează alegerea canalului media </a:t>
            </a:r>
            <a:r>
              <a:rPr lang="ro-RO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Calibri"/>
              </a:rPr>
              <a:t>pentru advertising</a:t>
            </a:r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Calibri"/>
              </a:rPr>
              <a:t>?</a:t>
            </a:r>
            <a:endParaRPr 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A08D43-D94B-41A5-AF90-3E3044C886B5}"/>
              </a:ext>
            </a:extLst>
          </p:cNvPr>
          <p:cNvSpPr/>
          <p:nvPr/>
        </p:nvSpPr>
        <p:spPr>
          <a:xfrm>
            <a:off x="261689" y="1835966"/>
            <a:ext cx="8729911" cy="350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defTabSz="9144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000" kern="0" dirty="0">
                <a:solidFill>
                  <a:srgbClr val="820000"/>
                </a:solidFill>
                <a:latin typeface="Arial"/>
                <a:cs typeface="Arial"/>
                <a:sym typeface="Arial"/>
              </a:rPr>
              <a:t>1. </a:t>
            </a:r>
            <a:r>
              <a:rPr lang="ro-RO" sz="2400" kern="0" dirty="0">
                <a:solidFill>
                  <a:srgbClr val="820000"/>
                </a:solidFill>
                <a:latin typeface="Arial" panose="020B0604020202020204" pitchFamily="34" charset="0"/>
                <a:sym typeface="Arial"/>
              </a:rPr>
              <a:t>P</a:t>
            </a:r>
            <a:r>
              <a:rPr lang="en-US" sz="2400" kern="0" dirty="0">
                <a:solidFill>
                  <a:srgbClr val="820000"/>
                </a:solidFill>
                <a:latin typeface="Arial" panose="020B0604020202020204" pitchFamily="34" charset="0"/>
                <a:sym typeface="Arial"/>
              </a:rPr>
              <a:t>e profilul audienței </a:t>
            </a:r>
            <a:r>
              <a:rPr lang="ro-RO" sz="2400" kern="0" dirty="0">
                <a:solidFill>
                  <a:srgbClr val="820000"/>
                </a:solidFill>
                <a:latin typeface="Arial" panose="020B0604020202020204" pitchFamily="34" charset="0"/>
                <a:sym typeface="Arial"/>
              </a:rPr>
              <a:t>(caracteristicile publicului țintă)</a:t>
            </a:r>
          </a:p>
          <a:p>
            <a:pPr defTabSz="9144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sym typeface="Arial"/>
              </a:rPr>
              <a:t>A. </a:t>
            </a:r>
            <a:r>
              <a:rPr lang="en-US" sz="1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sym typeface="Arial"/>
              </a:rPr>
              <a:t>Puterea de acoperire </a:t>
            </a:r>
            <a:r>
              <a:rPr lang="ro-RO" sz="1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sym typeface="Arial"/>
              </a:rPr>
              <a:t>a fiecărui canal</a:t>
            </a:r>
          </a:p>
          <a:p>
            <a:pPr defTabSz="9144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8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sym typeface="Arial"/>
              </a:rPr>
              <a:t>	</a:t>
            </a:r>
            <a:r>
              <a:rPr lang="en-US" sz="18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sym typeface="Arial"/>
              </a:rPr>
              <a:t>– </a:t>
            </a:r>
            <a:r>
              <a:rPr lang="en-US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întindere </a:t>
            </a:r>
            <a:r>
              <a:rPr lang="ro-RO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 </a:t>
            </a:r>
            <a:r>
              <a:rPr lang="en-US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numărul de oameni care vor </a:t>
            </a:r>
            <a:r>
              <a:rPr lang="ro-RO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percepe </a:t>
            </a:r>
            <a:r>
              <a:rPr lang="en-US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mesaj</a:t>
            </a:r>
            <a:r>
              <a:rPr lang="ro-RO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ul și, de regulă, se 		exprimă ca</a:t>
            </a:r>
            <a:r>
              <a:rPr lang="en-US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procentaj din piața țintă și frecvența </a:t>
            </a:r>
            <a:endParaRPr lang="ro-RO" sz="1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	</a:t>
            </a:r>
            <a:r>
              <a:rPr lang="en-US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– </a:t>
            </a:r>
            <a:r>
              <a:rPr lang="ro-RO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frecvența - </a:t>
            </a:r>
            <a:r>
              <a:rPr lang="en-US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numărul mediu de expuneri a personelor la mesaj</a:t>
            </a:r>
            <a:endParaRPr lang="ro-RO" sz="1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ro-RO" sz="1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/>
              </a:rPr>
              <a:t>B. </a:t>
            </a:r>
            <a:r>
              <a:rPr lang="en-US" sz="1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/>
              </a:rPr>
              <a:t>Schema de eșalonare în timp a apariției mesajului</a:t>
            </a:r>
            <a:r>
              <a:rPr lang="ro-RO" sz="1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/>
              </a:rPr>
              <a:t> </a:t>
            </a:r>
            <a:r>
              <a:rPr lang="ro-RO" sz="18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sym typeface="Arial"/>
              </a:rPr>
              <a:t>– </a:t>
            </a:r>
            <a:r>
              <a:rPr lang="ro-RO" sz="1800" kern="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concentrat, pulsatoriu, în rafale, continuu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solidFill>
                <a:srgbClr val="000000"/>
              </a:solidFill>
              <a:latin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400" kern="0" dirty="0">
                <a:solidFill>
                  <a:srgbClr val="820000"/>
                </a:solidFill>
                <a:latin typeface="Arial" panose="020B0604020202020204" pitchFamily="34" charset="0"/>
                <a:sym typeface="Arial"/>
              </a:rPr>
              <a:t>2. B</a:t>
            </a:r>
            <a:r>
              <a:rPr lang="en-US" sz="2400" kern="0" dirty="0">
                <a:solidFill>
                  <a:srgbClr val="820000"/>
                </a:solidFill>
                <a:latin typeface="Arial" panose="020B0604020202020204" pitchFamily="34" charset="0"/>
                <a:sym typeface="Arial"/>
              </a:rPr>
              <a:t>ugetul alocat</a:t>
            </a:r>
            <a:endParaRPr lang="ro-RO" sz="2400" kern="0" dirty="0">
              <a:solidFill>
                <a:srgbClr val="820000"/>
              </a:solidFill>
              <a:latin typeface="Arial" panose="020B0604020202020204" pitchFamily="34" charset="0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o-RO" sz="1800" kern="0" dirty="0">
              <a:solidFill>
                <a:srgbClr val="000000"/>
              </a:solidFill>
              <a:latin typeface="Arial" panose="020B0604020202020204" pitchFamily="34" charset="0"/>
              <a:sym typeface="Arial"/>
            </a:endParaRPr>
          </a:p>
          <a:p>
            <a:pPr marL="342900" indent="-342900" defTabSz="9144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1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679875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4DEE28-6820-4669-9A27-DDC157DEE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6236" y="1475219"/>
            <a:ext cx="5447264" cy="310038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138A2E6-1A0F-444F-886D-7BF49D2A200E}"/>
              </a:ext>
            </a:extLst>
          </p:cNvPr>
          <p:cNvGrpSpPr/>
          <p:nvPr/>
        </p:nvGrpSpPr>
        <p:grpSpPr>
          <a:xfrm>
            <a:off x="212458" y="3181350"/>
            <a:ext cx="2362200" cy="1108650"/>
            <a:chOff x="102870" y="2434183"/>
            <a:chExt cx="2362200" cy="11086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FDFAA23-51C5-43C1-A863-91CE35BFD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870" y="2434183"/>
              <a:ext cx="2362200" cy="52387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1C1D686-AD97-42C6-A386-7139A4C66856}"/>
                </a:ext>
              </a:extLst>
            </p:cNvPr>
            <p:cNvSpPr txBox="1"/>
            <p:nvPr/>
          </p:nvSpPr>
          <p:spPr>
            <a:xfrm>
              <a:off x="648915" y="2958058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 Nova Cond" panose="020B0506020202020204" pitchFamily="34" charset="0"/>
                  <a:ea typeface="Adobe Ming Std L" panose="02020300000000000000" pitchFamily="18" charset="-128"/>
                </a:rPr>
                <a:t>2019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9CDBDC1-691A-474E-90A6-BAB9C7E60317}"/>
              </a:ext>
            </a:extLst>
          </p:cNvPr>
          <p:cNvSpPr txBox="1"/>
          <p:nvPr/>
        </p:nvSpPr>
        <p:spPr>
          <a:xfrm>
            <a:off x="611482" y="4414024"/>
            <a:ext cx="13815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i="1" dirty="0"/>
              <a:t>Sursa: Initiative</a:t>
            </a:r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A981AB-2954-451D-8C09-B87BBB23B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072" y="1138360"/>
            <a:ext cx="1472728" cy="203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6286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BF23CA-A8C9-409A-BE86-FF6EB23B7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047750"/>
            <a:ext cx="6724650" cy="36513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C60EA7-62EF-4EE5-B65A-37D201FC2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336" y="4391962"/>
            <a:ext cx="3493707" cy="39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4102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4B4F65-F306-4DCC-88A6-9450E27FBE94}"/>
              </a:ext>
            </a:extLst>
          </p:cNvPr>
          <p:cNvSpPr txBox="1"/>
          <p:nvPr/>
        </p:nvSpPr>
        <p:spPr>
          <a:xfrm>
            <a:off x="6372034" y="4324350"/>
            <a:ext cx="13917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i="1" dirty="0"/>
              <a:t>Sursa: Initiative</a:t>
            </a:r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ED69A0-4D99-4B62-951C-F8A6A484A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37" y="1409700"/>
            <a:ext cx="81629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83790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AA4DD6-8FD3-4545-B6CB-E4FD99211B25}"/>
              </a:ext>
            </a:extLst>
          </p:cNvPr>
          <p:cNvSpPr txBox="1"/>
          <p:nvPr/>
        </p:nvSpPr>
        <p:spPr>
          <a:xfrm>
            <a:off x="228600" y="1200150"/>
            <a:ext cx="7848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Arial"/>
              </a:rPr>
              <a:t>Ce este publicitatea (advertising-ul)?</a:t>
            </a:r>
            <a:endParaRPr 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CEA64C-D752-4951-8577-A44389A00CF1}"/>
              </a:ext>
            </a:extLst>
          </p:cNvPr>
          <p:cNvSpPr txBox="1"/>
          <p:nvPr/>
        </p:nvSpPr>
        <p:spPr>
          <a:xfrm>
            <a:off x="609600" y="1733550"/>
            <a:ext cx="7786688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-1397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Publicitatea reprezintă procesul de comunicare persuasivă cu scopul de </a:t>
            </a: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 influența un anumit segment de clienți potențiali. </a:t>
            </a:r>
            <a:endParaRPr kumimoji="0" lang="ro-RO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FFFFFF"/>
              </a:highlight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-1397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FF"/>
                </a:highlight>
                <a:uLnTx/>
                <a:uFillTx/>
                <a:latin typeface="Arial"/>
                <a:cs typeface="Arial"/>
                <a:sym typeface="Arial"/>
              </a:rPr>
              <a:t>Rezultatul acestui proces de comunicare este </a:t>
            </a:r>
            <a:r>
              <a:rPr kumimoji="0" lang="ro-RO" sz="2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FF"/>
                </a:highlight>
                <a:uLnTx/>
                <a:uFillTx/>
                <a:latin typeface="Arial"/>
                <a:cs typeface="Arial"/>
                <a:sym typeface="Arial"/>
              </a:rPr>
              <a:t>reclama</a:t>
            </a: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FF"/>
                </a:highlight>
                <a:uLnTx/>
                <a:uFillTx/>
                <a:latin typeface="Arial"/>
                <a:cs typeface="Arial"/>
                <a:sym typeface="Arial"/>
              </a:rPr>
              <a:t>. </a:t>
            </a:r>
          </a:p>
          <a:p>
            <a:pPr marL="0" marR="0" lvl="0" indent="-1397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ro-RO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highlight>
                <a:srgbClr val="FFFFFF"/>
              </a:highlight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-1397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“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Advertising-ul (publicitatea) este procesul plasării unor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reclame identificabile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în </a:t>
            </a:r>
            <a:r>
              <a:rPr lang="vi-VN" sz="2000" kern="0" dirty="0">
                <a:solidFill>
                  <a:srgbClr val="666666"/>
                </a:solidFill>
                <a:latin typeface="Arial"/>
                <a:cs typeface="Arial"/>
                <a:sym typeface="Arial"/>
              </a:rPr>
              <a:t>media bine </a:t>
            </a:r>
            <a:r>
              <a:rPr kumimoji="0" lang="vi-VN" sz="200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definite,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contra unor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costuri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cunoscute ale spaţiilor sau timpilor folosiţi pentru aceasta”</a:t>
            </a: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(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Michael J. Baker, Macmillan Dictionary of Marketing &amp; Advertising</a:t>
            </a: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720426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0AFC28-33BD-4F45-BC09-FC2A5A324797}"/>
              </a:ext>
            </a:extLst>
          </p:cNvPr>
          <p:cNvSpPr txBox="1"/>
          <p:nvPr/>
        </p:nvSpPr>
        <p:spPr>
          <a:xfrm>
            <a:off x="228600" y="1110466"/>
            <a:ext cx="46291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Arial"/>
              </a:rPr>
              <a:t>Obiectivele reclamei</a:t>
            </a:r>
            <a:endParaRPr 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661220-21B4-4E19-9C48-6FEE240FC90B}"/>
              </a:ext>
            </a:extLst>
          </p:cNvPr>
          <p:cNvSpPr txBox="1"/>
          <p:nvPr/>
        </p:nvSpPr>
        <p:spPr>
          <a:xfrm>
            <a:off x="328612" y="1657350"/>
            <a:ext cx="6581775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Cele mai importante obiective precizează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Auditorul țintă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Tipul de influență ce se va exercita asupra acestuia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Cât de multă influență exercitează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Până când </a:t>
            </a:r>
            <a:endParaRPr kumimoji="0" lang="ro-RO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670EBE-10E0-46A1-A110-2D68D5B558EC}"/>
              </a:ext>
            </a:extLst>
          </p:cNvPr>
          <p:cNvSpPr txBox="1"/>
          <p:nvPr/>
        </p:nvSpPr>
        <p:spPr>
          <a:xfrm>
            <a:off x="278605" y="3371641"/>
            <a:ext cx="842962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Arial"/>
              </a:rPr>
              <a:t>Influența o putem exercita la nivel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cognitiv (publicul află ceva)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afectiv – targetul este determinat să îi placă ceva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comportamental – după expunerea la mesaj să efectueze o anumită acțiune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997610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dinosaur on a tree&#10;&#10;Description automatically generated with low confidence">
            <a:extLst>
              <a:ext uri="{FF2B5EF4-FFF2-40B4-BE49-F238E27FC236}">
                <a16:creationId xmlns:a16="http://schemas.microsoft.com/office/drawing/2014/main" id="{6C6DC71F-5FD4-4865-8D12-7021974C3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5" y="1123950"/>
            <a:ext cx="363855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2360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0AFC28-33BD-4F45-BC09-FC2A5A324797}"/>
              </a:ext>
            </a:extLst>
          </p:cNvPr>
          <p:cNvSpPr txBox="1"/>
          <p:nvPr/>
        </p:nvSpPr>
        <p:spPr>
          <a:xfrm>
            <a:off x="228600" y="1110466"/>
            <a:ext cx="640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Arial"/>
              </a:rPr>
              <a:t>Sponsorship-ul </a:t>
            </a:r>
            <a:r>
              <a:rPr lang="ro-RO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Arial"/>
              </a:rPr>
              <a:t>î</a:t>
            </a:r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Arial"/>
              </a:rPr>
              <a:t>n </a:t>
            </a:r>
            <a:r>
              <a:rPr lang="ro-RO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Arial"/>
              </a:rPr>
              <a:t>televiziune</a:t>
            </a:r>
            <a:endParaRPr 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889FA-2934-4A6D-8178-9B94FA63811E}"/>
              </a:ext>
            </a:extLst>
          </p:cNvPr>
          <p:cNvSpPr txBox="1"/>
          <p:nvPr/>
        </p:nvSpPr>
        <p:spPr>
          <a:xfrm>
            <a:off x="228600" y="1618877"/>
            <a:ext cx="8305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800" kern="0" dirty="0">
                <a:solidFill>
                  <a:srgbClr val="000000"/>
                </a:solidFill>
                <a:latin typeface="Arial"/>
                <a:cs typeface="Arial"/>
              </a:rPr>
              <a:t>Este </a:t>
            </a:r>
            <a:r>
              <a:rPr lang="en-US" sz="1800" kern="0" dirty="0">
                <a:solidFill>
                  <a:srgbClr val="000000"/>
                </a:solidFill>
                <a:latin typeface="Arial"/>
                <a:cs typeface="Arial"/>
              </a:rPr>
              <a:t>o asociere clară între o marcă ("sponsorul") și conținutul de televiziune (</a:t>
            </a:r>
            <a:r>
              <a:rPr lang="ro-RO" sz="1800" kern="0" dirty="0">
                <a:solidFill>
                  <a:srgbClr val="000000"/>
                </a:solidFill>
                <a:latin typeface="Arial"/>
                <a:cs typeface="Arial"/>
              </a:rPr>
              <a:t>programul</a:t>
            </a:r>
            <a:r>
              <a:rPr lang="en-US" sz="1800" kern="0" dirty="0">
                <a:solidFill>
                  <a:srgbClr val="000000"/>
                </a:solidFill>
                <a:latin typeface="Arial"/>
                <a:cs typeface="Arial"/>
              </a:rPr>
              <a:t> sau</a:t>
            </a:r>
            <a:r>
              <a:rPr lang="ro-RO" sz="1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kern="0" dirty="0">
                <a:solidFill>
                  <a:srgbClr val="000000"/>
                </a:solidFill>
                <a:latin typeface="Arial"/>
                <a:cs typeface="Arial"/>
              </a:rPr>
              <a:t>canal</a:t>
            </a:r>
            <a:r>
              <a:rPr lang="ro-RO" sz="1800" kern="0" dirty="0">
                <a:solidFill>
                  <a:srgbClr val="000000"/>
                </a:solidFill>
                <a:latin typeface="Arial"/>
                <a:cs typeface="Arial"/>
              </a:rPr>
              <a:t>ul)</a:t>
            </a:r>
          </a:p>
          <a:p>
            <a:endParaRPr lang="ro-RO" sz="18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FFE01A-1A84-4268-A2D8-5AA499256A82}"/>
              </a:ext>
            </a:extLst>
          </p:cNvPr>
          <p:cNvSpPr txBox="1"/>
          <p:nvPr/>
        </p:nvSpPr>
        <p:spPr>
          <a:xfrm>
            <a:off x="359568" y="2220321"/>
            <a:ext cx="8763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59435"/>
              </a:buClr>
              <a:buSzPct val="118000"/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000000"/>
                </a:solidFill>
                <a:latin typeface="Arial"/>
                <a:cs typeface="Arial"/>
              </a:rPr>
              <a:t>Răspunsul emoțional și atașamentul publicului la emisiunile/canalele TV este un motor puternic al mărcii</a:t>
            </a:r>
            <a:r>
              <a:rPr lang="ro-RO" sz="1800" kern="0" dirty="0">
                <a:solidFill>
                  <a:srgbClr val="000000"/>
                </a:solidFill>
                <a:latin typeface="Arial"/>
                <a:cs typeface="Arial"/>
              </a:rPr>
              <a:t> (brand driver).</a:t>
            </a:r>
          </a:p>
          <a:p>
            <a:pPr marL="285750" indent="-285750">
              <a:buClr>
                <a:srgbClr val="F59435"/>
              </a:buClr>
              <a:buSzPct val="118000"/>
              <a:buFont typeface="Arial" panose="020B0604020202020204" pitchFamily="34" charset="0"/>
              <a:buChar char="•"/>
            </a:pPr>
            <a:endParaRPr lang="ro-RO" sz="18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Clr>
                <a:srgbClr val="F59435"/>
              </a:buClr>
              <a:buSzPct val="118000"/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000000"/>
                </a:solidFill>
                <a:latin typeface="Arial"/>
                <a:cs typeface="Arial"/>
              </a:rPr>
              <a:t>Fiind văzut de a avea o asociere directă cu o emisiune TV / canal</a:t>
            </a:r>
            <a:r>
              <a:rPr lang="ro-RO" sz="1800" kern="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lang="en-US" sz="1800" kern="0" dirty="0">
                <a:solidFill>
                  <a:srgbClr val="000000"/>
                </a:solidFill>
                <a:latin typeface="Arial"/>
                <a:cs typeface="Arial"/>
              </a:rPr>
              <a:t> poate transfera aceste emoții brand</a:t>
            </a:r>
            <a:r>
              <a:rPr lang="ro-RO" sz="1800" kern="0" dirty="0">
                <a:solidFill>
                  <a:srgbClr val="000000"/>
                </a:solidFill>
                <a:latin typeface="Arial"/>
                <a:cs typeface="Arial"/>
              </a:rPr>
              <a:t>ului</a:t>
            </a:r>
            <a:r>
              <a:rPr lang="en-US" sz="1800" kern="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ro-RO" sz="18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Clr>
                <a:srgbClr val="F59435"/>
              </a:buClr>
              <a:buSzPct val="118000"/>
              <a:buFont typeface="Arial" panose="020B0604020202020204" pitchFamily="34" charset="0"/>
              <a:buChar char="•"/>
            </a:pPr>
            <a:endParaRPr lang="ro-RO" sz="18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Clr>
                <a:srgbClr val="F59435"/>
              </a:buClr>
              <a:buSzPct val="118000"/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000000"/>
                </a:solidFill>
                <a:latin typeface="Arial"/>
                <a:cs typeface="Arial"/>
              </a:rPr>
              <a:t>Costul sponsorizării TV este, în general, mai mic decât atingerea aceleiași dimensiuni a audienței </a:t>
            </a:r>
            <a:r>
              <a:rPr lang="ro-RO" sz="1800" kern="0" dirty="0">
                <a:solidFill>
                  <a:srgbClr val="000000"/>
                </a:solidFill>
                <a:latin typeface="Arial"/>
                <a:cs typeface="Arial"/>
              </a:rPr>
              <a:t>printr-</a:t>
            </a:r>
            <a:r>
              <a:rPr lang="en-US" sz="1800" kern="0" dirty="0">
                <a:solidFill>
                  <a:srgbClr val="000000"/>
                </a:solidFill>
                <a:latin typeface="Arial"/>
                <a:cs typeface="Arial"/>
              </a:rPr>
              <a:t>o campanie tradițională de difuzare TV.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95542155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0AFC28-33BD-4F45-BC09-FC2A5A324797}"/>
              </a:ext>
            </a:extLst>
          </p:cNvPr>
          <p:cNvSpPr txBox="1"/>
          <p:nvPr/>
        </p:nvSpPr>
        <p:spPr>
          <a:xfrm>
            <a:off x="228600" y="1110466"/>
            <a:ext cx="640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Arial"/>
              </a:rPr>
              <a:t>Sponsorship-ul </a:t>
            </a:r>
            <a:r>
              <a:rPr lang="ro-RO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Arial"/>
              </a:rPr>
              <a:t>î</a:t>
            </a:r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Arial"/>
              </a:rPr>
              <a:t>n </a:t>
            </a:r>
            <a:r>
              <a:rPr lang="ro-RO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Arial"/>
              </a:rPr>
              <a:t>televiziune</a:t>
            </a:r>
            <a:endParaRPr 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FFE01A-1A84-4268-A2D8-5AA499256A82}"/>
              </a:ext>
            </a:extLst>
          </p:cNvPr>
          <p:cNvSpPr txBox="1"/>
          <p:nvPr/>
        </p:nvSpPr>
        <p:spPr>
          <a:xfrm>
            <a:off x="304800" y="1809750"/>
            <a:ext cx="8229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59435"/>
              </a:buClr>
              <a:buSzPct val="119000"/>
              <a:buFont typeface="Arial" panose="020B0604020202020204" pitchFamily="34" charset="0"/>
              <a:buChar char="•"/>
            </a:pPr>
            <a:endParaRPr lang="ro-RO" sz="18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Clr>
                <a:srgbClr val="F59435"/>
              </a:buClr>
              <a:buSzPct val="119000"/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000000"/>
                </a:solidFill>
                <a:latin typeface="Arial"/>
                <a:cs typeface="Arial"/>
              </a:rPr>
              <a:t>Audiențele TV pentru programe și emisiuni </a:t>
            </a:r>
            <a:r>
              <a:rPr lang="ro-RO" sz="1800" kern="0" dirty="0">
                <a:solidFill>
                  <a:srgbClr val="000000"/>
                </a:solidFill>
                <a:latin typeface="Arial"/>
                <a:cs typeface="Arial"/>
              </a:rPr>
              <a:t>se bucură de loialitatea publicului, </a:t>
            </a:r>
            <a:r>
              <a:rPr lang="en-US" sz="1800" kern="0" dirty="0">
                <a:solidFill>
                  <a:srgbClr val="000000"/>
                </a:solidFill>
                <a:latin typeface="Arial"/>
                <a:cs typeface="Arial"/>
              </a:rPr>
              <a:t>astfel încât mesajul va fi văzut de mai multe ori de publicul </a:t>
            </a:r>
            <a:r>
              <a:rPr lang="ro-RO" sz="1800" kern="0" dirty="0">
                <a:solidFill>
                  <a:srgbClr val="000000"/>
                </a:solidFill>
                <a:latin typeface="Arial"/>
                <a:cs typeface="Arial"/>
              </a:rPr>
              <a:t>țintă</a:t>
            </a:r>
            <a:r>
              <a:rPr lang="en-US" sz="1800" kern="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endParaRPr lang="ro-RO" sz="18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Clr>
                <a:srgbClr val="F59435"/>
              </a:buClr>
              <a:buSzPct val="119000"/>
              <a:buFont typeface="Arial" panose="020B0604020202020204" pitchFamily="34" charset="0"/>
              <a:buChar char="•"/>
            </a:pPr>
            <a:endParaRPr lang="ro-RO" sz="18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Clr>
                <a:srgbClr val="F59435"/>
              </a:buClr>
              <a:buSzPct val="119000"/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000000"/>
                </a:solidFill>
                <a:latin typeface="Arial"/>
                <a:cs typeface="Arial"/>
              </a:rPr>
              <a:t>Această frecvență de vizualizări creează mai mult</a:t>
            </a:r>
            <a:r>
              <a:rPr lang="ro-RO" sz="1800" kern="0" dirty="0">
                <a:solidFill>
                  <a:srgbClr val="000000"/>
                </a:solidFill>
                <a:latin typeface="Arial"/>
                <a:cs typeface="Arial"/>
              </a:rPr>
              <a:t> brand awareness</a:t>
            </a:r>
            <a:r>
              <a:rPr lang="en-US" sz="1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o-RO" sz="1800" kern="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800" kern="0" dirty="0">
                <a:solidFill>
                  <a:srgbClr val="000000"/>
                </a:solidFill>
                <a:latin typeface="Arial"/>
                <a:cs typeface="Arial"/>
              </a:rPr>
              <a:t>într-un mod în care </a:t>
            </a:r>
            <a:r>
              <a:rPr lang="ro-RO" sz="1800" kern="0" dirty="0">
                <a:solidFill>
                  <a:srgbClr val="000000"/>
                </a:solidFill>
                <a:latin typeface="Arial"/>
                <a:cs typeface="Arial"/>
              </a:rPr>
              <a:t>publicitatea tradițională nu reușește</a:t>
            </a:r>
            <a:endParaRPr lang="en-US" sz="18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387787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0AFC28-33BD-4F45-BC09-FC2A5A324797}"/>
              </a:ext>
            </a:extLst>
          </p:cNvPr>
          <p:cNvSpPr txBox="1"/>
          <p:nvPr/>
        </p:nvSpPr>
        <p:spPr>
          <a:xfrm>
            <a:off x="228599" y="1110466"/>
            <a:ext cx="82200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Arial"/>
              </a:rPr>
              <a:t>Regulile 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Arial"/>
              </a:rPr>
              <a:t>ponsorship-ul</a:t>
            </a:r>
            <a:r>
              <a:rPr kumimoji="0" lang="ro-R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Arial"/>
              </a:rPr>
              <a:t>ui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Arial"/>
              </a:rPr>
              <a:t> </a:t>
            </a:r>
            <a:r>
              <a:rPr kumimoji="0" lang="ro-R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Arial"/>
              </a:rPr>
              <a:t>î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Arial"/>
              </a:rPr>
              <a:t>n </a:t>
            </a:r>
            <a:r>
              <a:rPr kumimoji="0" lang="ro-R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Arial"/>
              </a:rPr>
              <a:t>televiziune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FFE01A-1A84-4268-A2D8-5AA499256A82}"/>
              </a:ext>
            </a:extLst>
          </p:cNvPr>
          <p:cNvSpPr txBox="1"/>
          <p:nvPr/>
        </p:nvSpPr>
        <p:spPr>
          <a:xfrm>
            <a:off x="-35719" y="1695241"/>
            <a:ext cx="904398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9435"/>
              </a:buClr>
              <a:buSzPct val="119000"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Dacă brandul nu poate cumpăra spațiu publicitar TV, nu va putea cumpăra sponsorizare TV</a:t>
            </a:r>
          </a:p>
          <a:p>
            <a:pPr marL="285750" marR="0" lvl="0" indent="-28575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9435"/>
              </a:buClr>
              <a:buSzPct val="119000"/>
              <a:buFont typeface="Arial" panose="020B0604020202020204" pitchFamily="34" charset="0"/>
              <a:buChar char="•"/>
              <a:tabLst/>
              <a:defRPr/>
            </a:pPr>
            <a:endParaRPr kumimoji="0" lang="ro-RO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9435"/>
              </a:buClr>
              <a:buSzPct val="119000"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 este surprinzător că brandurile nu pot sponsoriza știri sau emisiuni de actualitate</a:t>
            </a:r>
          </a:p>
          <a:p>
            <a:pPr marL="285750" marR="0" lvl="0" indent="-28575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9435"/>
              </a:buClr>
              <a:buSzPct val="119000"/>
              <a:buFont typeface="Arial" panose="020B0604020202020204" pitchFamily="34" charset="0"/>
              <a:buChar char="•"/>
              <a:tabLst/>
              <a:defRPr/>
            </a:pPr>
            <a:endParaRPr kumimoji="0" lang="ro-RO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9435"/>
              </a:buClr>
              <a:buSzPct val="119000"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 sponsor nu trebuie să influențeze conținutul și/sau programarea unui canal sau al unui program, deoarece creatorul contentului/producătorul trebuie să-și păstreze independența editorială</a:t>
            </a:r>
          </a:p>
          <a:p>
            <a:pPr marL="285750" marR="0" lvl="0" indent="-28575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9435"/>
              </a:buClr>
              <a:buSzPct val="119000"/>
              <a:buFont typeface="Arial" panose="020B0604020202020204" pitchFamily="34" charset="0"/>
              <a:buChar char="•"/>
              <a:tabLst/>
              <a:defRPr/>
            </a:pPr>
            <a:endParaRPr kumimoji="0" lang="ro-RO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9435"/>
              </a:buClr>
              <a:buSzPct val="119000"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Mesajele de sponsorizare TV difuzate în jurul emisiunilor sponsorizate trebuie să conțină asocieri cu programul.</a:t>
            </a:r>
          </a:p>
        </p:txBody>
      </p:sp>
    </p:spTree>
    <p:extLst>
      <p:ext uri="{BB962C8B-B14F-4D97-AF65-F5344CB8AC3E}">
        <p14:creationId xmlns:p14="http://schemas.microsoft.com/office/powerpoint/2010/main" val="969709581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D851D6-988D-40A1-A440-4936824C5B2B}"/>
              </a:ext>
            </a:extLst>
          </p:cNvPr>
          <p:cNvSpPr txBox="1"/>
          <p:nvPr/>
        </p:nvSpPr>
        <p:spPr>
          <a:xfrm>
            <a:off x="0" y="1047750"/>
            <a:ext cx="9525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Arial"/>
              </a:rPr>
              <a:t>Cum verificăm eficiența unui mesaj publicitar?</a:t>
            </a:r>
            <a:endParaRPr 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24009F-AFEF-43E8-B319-74B5FB3815B2}"/>
              </a:ext>
            </a:extLst>
          </p:cNvPr>
          <p:cNvSpPr txBox="1"/>
          <p:nvPr/>
        </p:nvSpPr>
        <p:spPr>
          <a:xfrm>
            <a:off x="990600" y="1632525"/>
            <a:ext cx="800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8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Arial"/>
              </a:rPr>
              <a:t>Scopul comunicării publicitare este însușirea conținutului reclamei. </a:t>
            </a:r>
            <a:endParaRPr lang="en-US" sz="18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7F4441-C632-496B-B140-7EDCE424C63B}"/>
              </a:ext>
            </a:extLst>
          </p:cNvPr>
          <p:cNvSpPr txBox="1"/>
          <p:nvPr/>
        </p:nvSpPr>
        <p:spPr>
          <a:xfrm>
            <a:off x="533400" y="2071538"/>
            <a:ext cx="82296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 etapă importantă în definitivarea şi finisarea produselor publicitare o ocupă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pretestarea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acestora. </a:t>
            </a:r>
            <a:endParaRPr kumimoji="0" lang="ro-RO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Both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memorabilitatea mărcii, </a:t>
            </a:r>
            <a:endParaRPr kumimoji="0" lang="ro-RO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Both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receptarea şi memorarea de către public a ceea ce firma plătitoare doreşte să comunice despre</a:t>
            </a: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brand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endParaRPr kumimoji="0" lang="ro-RO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Both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măsura în care reclama reuşeşte să producă un efect pozitiv la nivel cognitiv, emoţional şi la nivelul dispoziţiei de cumpărare</a:t>
            </a: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Post-testarea: </a:t>
            </a: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Succesul unei capanii îl afli mai târziu, insuccesul, imediat</a:t>
            </a:r>
            <a:endParaRPr kumimoji="0" lang="ro-RO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0315803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4E1C52-24D8-48B7-9D6F-B2635D2F7B6F}"/>
              </a:ext>
            </a:extLst>
          </p:cNvPr>
          <p:cNvSpPr txBox="1"/>
          <p:nvPr/>
        </p:nvSpPr>
        <p:spPr>
          <a:xfrm>
            <a:off x="228600" y="1123950"/>
            <a:ext cx="69627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Arial"/>
              </a:rPr>
              <a:t>Ce este PR-ul (Relațiile publice) ?</a:t>
            </a:r>
            <a:endParaRPr 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73AD59-C123-4129-A871-D788B9AF86B3}"/>
              </a:ext>
            </a:extLst>
          </p:cNvPr>
          <p:cNvSpPr txBox="1"/>
          <p:nvPr/>
        </p:nvSpPr>
        <p:spPr>
          <a:xfrm>
            <a:off x="304800" y="1727775"/>
            <a:ext cx="8229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-1397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Relațiile publice </a:t>
            </a: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reprezintă procesul </a:t>
            </a: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comunicării strategice </a:t>
            </a: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ce are ca scop să stabilească </a:t>
            </a: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relații reciproc avantajoase </a:t>
            </a: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între organizații și publicul lor. </a:t>
            </a:r>
          </a:p>
          <a:p>
            <a:pPr marL="0" marR="0" lvl="0" indent="-1397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ro-RO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-1397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ro-RO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-139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Relațiile publice </a:t>
            </a: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au ca obiective</a:t>
            </a: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</a:p>
          <a:p>
            <a:pPr marL="0" marR="0" lvl="0" indent="-139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ro-RO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460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Managementul strategic al </a:t>
            </a: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diseminării de informații </a:t>
            </a: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despre organizație în rândul publicului prin intermediul presei/mediilor online</a:t>
            </a:r>
          </a:p>
        </p:txBody>
      </p:sp>
    </p:spTree>
    <p:extLst>
      <p:ext uri="{BB962C8B-B14F-4D97-AF65-F5344CB8AC3E}">
        <p14:creationId xmlns:p14="http://schemas.microsoft.com/office/powerpoint/2010/main" val="4083087897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D1CD3E-7322-487C-BDD1-71C17735596F}"/>
              </a:ext>
            </a:extLst>
          </p:cNvPr>
          <p:cNvSpPr txBox="1"/>
          <p:nvPr/>
        </p:nvSpPr>
        <p:spPr>
          <a:xfrm>
            <a:off x="304800" y="1200150"/>
            <a:ext cx="69627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Arial"/>
              </a:rPr>
              <a:t>Ce este PR-ul (Relațiile publice)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3B9D20-03BB-43DE-8949-96B6BC8C09A9}"/>
              </a:ext>
            </a:extLst>
          </p:cNvPr>
          <p:cNvSpPr txBox="1"/>
          <p:nvPr/>
        </p:nvSpPr>
        <p:spPr>
          <a:xfrm>
            <a:off x="495299" y="2114550"/>
            <a:ext cx="81153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Construirea unei prezențe offline și online </a:t>
            </a: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și consolidarea acesteia în vederea administrării </a:t>
            </a: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reputației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ro-RO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1460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Construirea și administrarea unei </a:t>
            </a: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identități de brand </a:t>
            </a: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și păstrarea credibilității ei astfel încât aceasta să reflecte întocmai valorile organizației </a:t>
            </a:r>
          </a:p>
          <a:p>
            <a:pPr marL="1460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ro-RO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1460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enține</a:t>
            </a: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în mod constant </a:t>
            </a: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comunic</a:t>
            </a: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ă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</a:t>
            </a: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cu publicul țintă, evit</a:t>
            </a: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ând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să fim redundanți</a:t>
            </a: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,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repetitivi</a:t>
            </a: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, irelevanți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</a:t>
            </a:r>
            <a:endParaRPr kumimoji="0" lang="ro-RO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6684918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328C95-F7D5-4826-9158-6B12C31840AD}"/>
              </a:ext>
            </a:extLst>
          </p:cNvPr>
          <p:cNvSpPr txBox="1"/>
          <p:nvPr/>
        </p:nvSpPr>
        <p:spPr>
          <a:xfrm>
            <a:off x="381000" y="1123950"/>
            <a:ext cx="52101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Arial"/>
              </a:rPr>
              <a:t>Cum ne ajută PR-ul ?</a:t>
            </a:r>
            <a:endParaRPr 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3A4BC3-D727-44C7-B704-5EB74F857EB5}"/>
              </a:ext>
            </a:extLst>
          </p:cNvPr>
          <p:cNvSpPr txBox="1"/>
          <p:nvPr/>
        </p:nvSpPr>
        <p:spPr>
          <a:xfrm>
            <a:off x="190500" y="2049602"/>
            <a:ext cx="8763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PR-ul tradițional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Brand and Management reputation, comunicările de criză, evenimentele, relația cu presa tradițională – ziare, reviste, televiziune, radio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o-RO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 Jurnaliștii sunt interesați de poziționarea brandului , de felul în care sunt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comunicate mesajele și care este numărul de menționări ale brandului în timpul plasamentului.</a:t>
            </a:r>
          </a:p>
        </p:txBody>
      </p:sp>
    </p:spTree>
    <p:extLst>
      <p:ext uri="{BB962C8B-B14F-4D97-AF65-F5344CB8AC3E}">
        <p14:creationId xmlns:p14="http://schemas.microsoft.com/office/powerpoint/2010/main" val="2417765310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0C6C27-0CFF-4DCC-953C-7E5BFAE9EC94}"/>
              </a:ext>
            </a:extLst>
          </p:cNvPr>
          <p:cNvSpPr txBox="1"/>
          <p:nvPr/>
        </p:nvSpPr>
        <p:spPr>
          <a:xfrm>
            <a:off x="381000" y="1276350"/>
            <a:ext cx="46291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Arial"/>
              </a:rPr>
              <a:t>Cum ne ajută PR-ul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7CE72-6195-40A5-A8EF-3D36086F4E49}"/>
              </a:ext>
            </a:extLst>
          </p:cNvPr>
          <p:cNvSpPr txBox="1"/>
          <p:nvPr/>
        </p:nvSpPr>
        <p:spPr>
          <a:xfrm>
            <a:off x="381000" y="2114550"/>
            <a:ext cx="8382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PR-ul digital</a:t>
            </a: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 aduce în atenția influencerilor media – bloggeri, care au autoritate în spațiul virtual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o-RO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 are capacitatea de a influența SEO și de a crea legături între site-uri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7166822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A89960-1226-44E0-8C25-49C0E576EF1A}"/>
              </a:ext>
            </a:extLst>
          </p:cNvPr>
          <p:cNvSpPr txBox="1"/>
          <p:nvPr/>
        </p:nvSpPr>
        <p:spPr>
          <a:xfrm>
            <a:off x="228600" y="1047750"/>
            <a:ext cx="5257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Arial"/>
              </a:rPr>
              <a:t>PR online</a:t>
            </a:r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Arial"/>
              </a:rPr>
              <a:t> vs</a:t>
            </a:r>
            <a:r>
              <a:rPr lang="ro-RO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Arial"/>
              </a:rPr>
              <a:t>. PR c</a:t>
            </a:r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Arial"/>
              </a:rPr>
              <a:t>lasic</a:t>
            </a:r>
            <a:endParaRPr 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B6EC81-7953-4993-943F-743307F4F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581150"/>
            <a:ext cx="6653955" cy="326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51300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C80A14-2551-442D-93E6-8F66890A8E87}"/>
              </a:ext>
            </a:extLst>
          </p:cNvPr>
          <p:cNvSpPr txBox="1"/>
          <p:nvPr/>
        </p:nvSpPr>
        <p:spPr>
          <a:xfrm>
            <a:off x="304800" y="1123950"/>
            <a:ext cx="52577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Calibri"/>
              </a:rPr>
              <a:t>Planul de relații publice</a:t>
            </a:r>
            <a:endParaRPr 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0F6E657-299D-4F83-9619-EF50D136BC28}"/>
              </a:ext>
            </a:extLst>
          </p:cNvPr>
          <p:cNvSpPr/>
          <p:nvPr/>
        </p:nvSpPr>
        <p:spPr>
          <a:xfrm>
            <a:off x="428999" y="1641969"/>
            <a:ext cx="1912503" cy="777040"/>
          </a:xfrm>
          <a:custGeom>
            <a:avLst/>
            <a:gdLst>
              <a:gd name="connsiteX0" fmla="*/ 0 w 1612375"/>
              <a:gd name="connsiteY0" fmla="*/ 0 h 777040"/>
              <a:gd name="connsiteX1" fmla="*/ 1612375 w 1612375"/>
              <a:gd name="connsiteY1" fmla="*/ 0 h 777040"/>
              <a:gd name="connsiteX2" fmla="*/ 1612375 w 1612375"/>
              <a:gd name="connsiteY2" fmla="*/ 777040 h 777040"/>
              <a:gd name="connsiteX3" fmla="*/ 0 w 1612375"/>
              <a:gd name="connsiteY3" fmla="*/ 777040 h 777040"/>
              <a:gd name="connsiteX4" fmla="*/ 0 w 1612375"/>
              <a:gd name="connsiteY4" fmla="*/ 0 h 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375" h="777040">
                <a:moveTo>
                  <a:pt x="0" y="0"/>
                </a:moveTo>
                <a:lnTo>
                  <a:pt x="1612375" y="0"/>
                </a:lnTo>
                <a:lnTo>
                  <a:pt x="1612375" y="777040"/>
                </a:lnTo>
                <a:lnTo>
                  <a:pt x="0" y="77704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43180" tIns="0" rIns="0" bIns="0" numCol="1" spcCol="1270" anchor="ctr" anchorCtr="0">
            <a:noAutofit/>
          </a:bodyPr>
          <a:lstStyle/>
          <a:p>
            <a:pPr marL="0" marR="0" lvl="0" indent="0" defTabSz="7556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1. </a:t>
            </a:r>
            <a:r>
              <a: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Definește obiectivele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5ADA79D-0939-4F11-88E2-3E38886F2DBF}"/>
              </a:ext>
            </a:extLst>
          </p:cNvPr>
          <p:cNvSpPr/>
          <p:nvPr/>
        </p:nvSpPr>
        <p:spPr>
          <a:xfrm>
            <a:off x="356467" y="2503822"/>
            <a:ext cx="1394780" cy="672510"/>
          </a:xfrm>
          <a:custGeom>
            <a:avLst/>
            <a:gdLst>
              <a:gd name="connsiteX0" fmla="*/ 0 w 1394780"/>
              <a:gd name="connsiteY0" fmla="*/ 0 h 672510"/>
              <a:gd name="connsiteX1" fmla="*/ 1394780 w 1394780"/>
              <a:gd name="connsiteY1" fmla="*/ 0 h 672510"/>
              <a:gd name="connsiteX2" fmla="*/ 1394780 w 1394780"/>
              <a:gd name="connsiteY2" fmla="*/ 672510 h 672510"/>
              <a:gd name="connsiteX3" fmla="*/ 0 w 1394780"/>
              <a:gd name="connsiteY3" fmla="*/ 672510 h 672510"/>
              <a:gd name="connsiteX4" fmla="*/ 0 w 1394780"/>
              <a:gd name="connsiteY4" fmla="*/ 0 h 67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4780" h="672510">
                <a:moveTo>
                  <a:pt x="0" y="0"/>
                </a:moveTo>
                <a:lnTo>
                  <a:pt x="1394780" y="0"/>
                </a:lnTo>
                <a:lnTo>
                  <a:pt x="1394780" y="672510"/>
                </a:lnTo>
                <a:lnTo>
                  <a:pt x="0" y="6725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-1" tIns="0" rIns="25400" bIns="0" numCol="1" spcCol="1270" anchor="ctr" anchorCtr="0">
            <a:noAutofit/>
          </a:bodyPr>
          <a:lstStyle/>
          <a:p>
            <a:pPr marL="0" marR="0" lvl="0" indent="0" algn="r" defTabSz="4445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Acestea trebuie să fie aliniate la obiectivele de business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A7D90D3-2F53-473F-B06D-00FCF7C83334}"/>
              </a:ext>
            </a:extLst>
          </p:cNvPr>
          <p:cNvSpPr/>
          <p:nvPr/>
        </p:nvSpPr>
        <p:spPr>
          <a:xfrm>
            <a:off x="356467" y="3534782"/>
            <a:ext cx="1394780" cy="672510"/>
          </a:xfrm>
          <a:custGeom>
            <a:avLst/>
            <a:gdLst>
              <a:gd name="connsiteX0" fmla="*/ 0 w 1394780"/>
              <a:gd name="connsiteY0" fmla="*/ 0 h 672510"/>
              <a:gd name="connsiteX1" fmla="*/ 1394780 w 1394780"/>
              <a:gd name="connsiteY1" fmla="*/ 0 h 672510"/>
              <a:gd name="connsiteX2" fmla="*/ 1394780 w 1394780"/>
              <a:gd name="connsiteY2" fmla="*/ 672510 h 672510"/>
              <a:gd name="connsiteX3" fmla="*/ 0 w 1394780"/>
              <a:gd name="connsiteY3" fmla="*/ 672510 h 672510"/>
              <a:gd name="connsiteX4" fmla="*/ 0 w 1394780"/>
              <a:gd name="connsiteY4" fmla="*/ 0 h 67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4780" h="672510">
                <a:moveTo>
                  <a:pt x="0" y="0"/>
                </a:moveTo>
                <a:lnTo>
                  <a:pt x="1394780" y="0"/>
                </a:lnTo>
                <a:lnTo>
                  <a:pt x="1394780" y="672510"/>
                </a:lnTo>
                <a:lnTo>
                  <a:pt x="0" y="6725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-1" tIns="0" rIns="25400" bIns="0" numCol="1" spcCol="1270" anchor="ctr" anchorCtr="0">
            <a:noAutofit/>
          </a:bodyPr>
          <a:lstStyle/>
          <a:p>
            <a:pPr marL="0" marR="0" lvl="0" indent="0" algn="r" defTabSz="4445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Fiecare obiectiv trebuie evaluat prin KPI (Key Performance Indicators)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02CD7C-B98D-41A0-8E49-466B231DBA12}"/>
              </a:ext>
            </a:extLst>
          </p:cNvPr>
          <p:cNvSpPr/>
          <p:nvPr/>
        </p:nvSpPr>
        <p:spPr>
          <a:xfrm>
            <a:off x="2165254" y="2353161"/>
            <a:ext cx="2354871" cy="777040"/>
          </a:xfrm>
          <a:custGeom>
            <a:avLst/>
            <a:gdLst>
              <a:gd name="connsiteX0" fmla="*/ 0 w 1612375"/>
              <a:gd name="connsiteY0" fmla="*/ 0 h 777040"/>
              <a:gd name="connsiteX1" fmla="*/ 1612375 w 1612375"/>
              <a:gd name="connsiteY1" fmla="*/ 0 h 777040"/>
              <a:gd name="connsiteX2" fmla="*/ 1612375 w 1612375"/>
              <a:gd name="connsiteY2" fmla="*/ 777040 h 777040"/>
              <a:gd name="connsiteX3" fmla="*/ 0 w 1612375"/>
              <a:gd name="connsiteY3" fmla="*/ 777040 h 777040"/>
              <a:gd name="connsiteX4" fmla="*/ 0 w 1612375"/>
              <a:gd name="connsiteY4" fmla="*/ 0 h 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375" h="777040">
                <a:moveTo>
                  <a:pt x="0" y="0"/>
                </a:moveTo>
                <a:lnTo>
                  <a:pt x="1612375" y="0"/>
                </a:lnTo>
                <a:lnTo>
                  <a:pt x="1612375" y="777040"/>
                </a:lnTo>
                <a:lnTo>
                  <a:pt x="0" y="77704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43180" tIns="0" rIns="0" bIns="0" numCol="1" spcCol="1270" anchor="ctr" anchorCtr="0">
            <a:noAutofit/>
          </a:bodyPr>
          <a:lstStyle/>
          <a:p>
            <a:pPr marL="0" marR="0" lvl="0" indent="0" defTabSz="7556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2. </a:t>
            </a:r>
            <a:r>
              <a: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Definește grupurile țintă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90D0C76-5D0B-45E6-B2B9-1D75823C9564}"/>
              </a:ext>
            </a:extLst>
          </p:cNvPr>
          <p:cNvSpPr/>
          <p:nvPr/>
        </p:nvSpPr>
        <p:spPr>
          <a:xfrm>
            <a:off x="2476138" y="3230855"/>
            <a:ext cx="1394780" cy="1300418"/>
          </a:xfrm>
          <a:custGeom>
            <a:avLst/>
            <a:gdLst>
              <a:gd name="connsiteX0" fmla="*/ 0 w 1394780"/>
              <a:gd name="connsiteY0" fmla="*/ 0 h 672510"/>
              <a:gd name="connsiteX1" fmla="*/ 1394780 w 1394780"/>
              <a:gd name="connsiteY1" fmla="*/ 0 h 672510"/>
              <a:gd name="connsiteX2" fmla="*/ 1394780 w 1394780"/>
              <a:gd name="connsiteY2" fmla="*/ 672510 h 672510"/>
              <a:gd name="connsiteX3" fmla="*/ 0 w 1394780"/>
              <a:gd name="connsiteY3" fmla="*/ 672510 h 672510"/>
              <a:gd name="connsiteX4" fmla="*/ 0 w 1394780"/>
              <a:gd name="connsiteY4" fmla="*/ 0 h 67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4780" h="672510">
                <a:moveTo>
                  <a:pt x="0" y="0"/>
                </a:moveTo>
                <a:lnTo>
                  <a:pt x="1394780" y="0"/>
                </a:lnTo>
                <a:lnTo>
                  <a:pt x="1394780" y="672510"/>
                </a:lnTo>
                <a:lnTo>
                  <a:pt x="0" y="6725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0" tIns="0" rIns="25399" bIns="-1" numCol="1" spcCol="1270" anchor="ctr" anchorCtr="0">
            <a:noAutofit/>
          </a:bodyPr>
          <a:lstStyle/>
          <a:p>
            <a:pPr marL="0" marR="0" lvl="0" indent="0" algn="r" defTabSz="4445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Fă un audit al acestora – canale de comunicare, idei, tip de conținut relevant pentru fiecare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B8690E9-AC18-438D-B74A-5540EEFE7D69}"/>
              </a:ext>
            </a:extLst>
          </p:cNvPr>
          <p:cNvSpPr/>
          <p:nvPr/>
        </p:nvSpPr>
        <p:spPr>
          <a:xfrm>
            <a:off x="4227992" y="3206164"/>
            <a:ext cx="2071446" cy="777040"/>
          </a:xfrm>
          <a:custGeom>
            <a:avLst/>
            <a:gdLst>
              <a:gd name="connsiteX0" fmla="*/ 0 w 1612375"/>
              <a:gd name="connsiteY0" fmla="*/ 0 h 777040"/>
              <a:gd name="connsiteX1" fmla="*/ 1612375 w 1612375"/>
              <a:gd name="connsiteY1" fmla="*/ 0 h 777040"/>
              <a:gd name="connsiteX2" fmla="*/ 1612375 w 1612375"/>
              <a:gd name="connsiteY2" fmla="*/ 777040 h 777040"/>
              <a:gd name="connsiteX3" fmla="*/ 0 w 1612375"/>
              <a:gd name="connsiteY3" fmla="*/ 777040 h 777040"/>
              <a:gd name="connsiteX4" fmla="*/ 0 w 1612375"/>
              <a:gd name="connsiteY4" fmla="*/ 0 h 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375" h="777040">
                <a:moveTo>
                  <a:pt x="0" y="0"/>
                </a:moveTo>
                <a:lnTo>
                  <a:pt x="1612375" y="0"/>
                </a:lnTo>
                <a:lnTo>
                  <a:pt x="1612375" y="777040"/>
                </a:lnTo>
                <a:lnTo>
                  <a:pt x="0" y="77704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43180" tIns="0" rIns="0" bIns="0" numCol="1" spcCol="1270" anchor="ctr" anchorCtr="0">
            <a:noAutofit/>
          </a:bodyPr>
          <a:lstStyle/>
          <a:p>
            <a:pPr marL="0" marR="0" lvl="0" indent="0" defTabSz="7556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3. </a:t>
            </a:r>
            <a:r>
              <a: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Analizează competiția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CA22043-CA26-4096-82CF-BFB3E658DDA6}"/>
              </a:ext>
            </a:extLst>
          </p:cNvPr>
          <p:cNvSpPr/>
          <p:nvPr/>
        </p:nvSpPr>
        <p:spPr>
          <a:xfrm>
            <a:off x="6019800" y="3852110"/>
            <a:ext cx="2819400" cy="777040"/>
          </a:xfrm>
          <a:custGeom>
            <a:avLst/>
            <a:gdLst>
              <a:gd name="connsiteX0" fmla="*/ 0 w 1612375"/>
              <a:gd name="connsiteY0" fmla="*/ 0 h 777040"/>
              <a:gd name="connsiteX1" fmla="*/ 1612375 w 1612375"/>
              <a:gd name="connsiteY1" fmla="*/ 0 h 777040"/>
              <a:gd name="connsiteX2" fmla="*/ 1612375 w 1612375"/>
              <a:gd name="connsiteY2" fmla="*/ 777040 h 777040"/>
              <a:gd name="connsiteX3" fmla="*/ 0 w 1612375"/>
              <a:gd name="connsiteY3" fmla="*/ 777040 h 777040"/>
              <a:gd name="connsiteX4" fmla="*/ 0 w 1612375"/>
              <a:gd name="connsiteY4" fmla="*/ 0 h 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375" h="777040">
                <a:moveTo>
                  <a:pt x="0" y="0"/>
                </a:moveTo>
                <a:lnTo>
                  <a:pt x="1612375" y="0"/>
                </a:lnTo>
                <a:lnTo>
                  <a:pt x="1612375" y="777040"/>
                </a:lnTo>
                <a:lnTo>
                  <a:pt x="0" y="77704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43179" tIns="-1" rIns="0" bIns="0" numCol="1" spcCol="1270" anchor="ctr" anchorCtr="0">
            <a:noAutofit/>
          </a:bodyPr>
          <a:lstStyle/>
          <a:p>
            <a:pPr marL="0" marR="0" lvl="0" indent="0" defTabSz="7556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4. </a:t>
            </a:r>
            <a:r>
              <a: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Implementează și ajustează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525700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5ED8B7-7A32-4390-8AFF-8F3E02034923}"/>
              </a:ext>
            </a:extLst>
          </p:cNvPr>
          <p:cNvSpPr txBox="1"/>
          <p:nvPr/>
        </p:nvSpPr>
        <p:spPr>
          <a:xfrm>
            <a:off x="457200" y="2038350"/>
            <a:ext cx="845820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să</a:t>
            </a:r>
            <a:r>
              <a:rPr kumimoji="0" lang="it-IT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cunoa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ștem</a:t>
            </a:r>
            <a:r>
              <a:rPr kumimoji="0" lang="it-IT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it-IT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canalele media 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ş</a:t>
            </a:r>
            <a:r>
              <a:rPr kumimoji="0" lang="it-IT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 modalit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ăţ</a:t>
            </a:r>
            <a:r>
              <a:rPr kumimoji="0" lang="it-IT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ile specifice de 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utilizare</a:t>
            </a:r>
            <a:r>
              <a:rPr kumimoji="0" lang="it-IT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ale fiec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ă</a:t>
            </a:r>
            <a:r>
              <a:rPr kumimoji="0" lang="it-IT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ruia;</a:t>
            </a:r>
            <a:endParaRPr kumimoji="0" lang="ro-RO" altLang="en-US" sz="22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să definim clar 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funcțiile PR-ului și ale advertising-ului</a:t>
            </a:r>
            <a:endParaRPr kumimoji="0" lang="en-US" altLang="en-US" sz="22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Char char="•"/>
              <a:tabLst/>
              <a:defRPr/>
            </a:pPr>
            <a:r>
              <a:rPr lang="ro-RO" altLang="en-US" sz="2200" kern="0" dirty="0">
                <a:solidFill>
                  <a:srgbClr val="666666"/>
                </a:solidFill>
                <a:latin typeface="Arial"/>
                <a:cs typeface="Arial"/>
                <a:sym typeface="Arial"/>
              </a:rPr>
              <a:t>să identificăm oportunitatea unei sponsorizări TV</a:t>
            </a:r>
            <a:endParaRPr lang="en-US" altLang="en-US" sz="2200" kern="0" dirty="0">
              <a:solidFill>
                <a:srgbClr val="666666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ă</a:t>
            </a:r>
            <a:r>
              <a:rPr kumimoji="0" lang="it-IT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identificăm</a:t>
            </a:r>
            <a:r>
              <a:rPr kumimoji="0" lang="it-IT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it-IT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tehnici de rela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ţ</a:t>
            </a:r>
            <a:r>
              <a:rPr kumimoji="0" lang="it-IT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ionare cu jurnali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ş</a:t>
            </a:r>
            <a:r>
              <a:rPr kumimoji="0" lang="it-IT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tii 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 cu 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agențiile de specialitate 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î</a:t>
            </a:r>
            <a:r>
              <a:rPr kumimoji="0" lang="it-IT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 vederea construirii unei colabor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ă</a:t>
            </a:r>
            <a:r>
              <a:rPr kumimoji="0" lang="it-IT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ri eficiente;</a:t>
            </a:r>
            <a:endParaRPr kumimoji="0" lang="en-US" altLang="en-US" sz="22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36500E-3D54-4803-8D33-1E558EE017DE}"/>
              </a:ext>
            </a:extLst>
          </p:cNvPr>
          <p:cNvSpPr txBox="1"/>
          <p:nvPr/>
        </p:nvSpPr>
        <p:spPr>
          <a:xfrm>
            <a:off x="304800" y="1123950"/>
            <a:ext cx="2028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  <a:t>Obiective</a:t>
            </a:r>
            <a:endParaRPr 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893173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0F30CC-8DA9-4BC7-9029-048F22D78975}"/>
              </a:ext>
            </a:extLst>
          </p:cNvPr>
          <p:cNvSpPr txBox="1"/>
          <p:nvPr/>
        </p:nvSpPr>
        <p:spPr>
          <a:xfrm>
            <a:off x="228600" y="1123950"/>
            <a:ext cx="8001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Calibri"/>
              </a:rPr>
              <a:t>Televiziunea</a:t>
            </a:r>
            <a:r>
              <a:rPr lang="ro-RO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Calibri"/>
              </a:rPr>
              <a:t> – pregătirea unei apariții</a:t>
            </a:r>
            <a:endParaRPr 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A10157-F86C-45B0-B916-2865EF4F5361}"/>
              </a:ext>
            </a:extLst>
          </p:cNvPr>
          <p:cNvSpPr txBox="1"/>
          <p:nvPr/>
        </p:nvSpPr>
        <p:spPr>
          <a:xfrm>
            <a:off x="762000" y="2562225"/>
            <a:ext cx="8191500" cy="1871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apariţia va fi în regim de direct sau înregistrată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;</a:t>
            </a:r>
            <a:endParaRPr kumimoji="0" lang="ro-RO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Calibri"/>
              <a:sym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durata prevăzută pentru interviu sau pentru dezbatere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;</a:t>
            </a:r>
            <a:endParaRPr kumimoji="0" lang="ro-RO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Calibri"/>
              <a:sym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d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ocumentare despre posibili </a:t>
            </a:r>
            <a:r>
              <a:rPr kumimoji="0" lang="ro-RO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alţi invitaţi în studiou la momentul apariţiei.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FC2DD7-3BD2-484F-B659-0A98B3F8237A}"/>
              </a:ext>
            </a:extLst>
          </p:cNvPr>
          <p:cNvSpPr txBox="1"/>
          <p:nvPr/>
        </p:nvSpPr>
        <p:spPr>
          <a:xfrm>
            <a:off x="762000" y="1673809"/>
            <a:ext cx="7087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dirty="0">
                <a:solidFill>
                  <a:srgbClr val="C00000"/>
                </a:solidFill>
                <a:latin typeface="Arial" panose="020B0604020202020204" pitchFamily="34" charset="0"/>
                <a:cs typeface="Calibri"/>
              </a:rPr>
              <a:t>Ce trebuie să știu înainte de a merge în studio?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273422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C63470-C6EC-44B7-8FBD-E1B67DE14823}"/>
              </a:ext>
            </a:extLst>
          </p:cNvPr>
          <p:cNvSpPr txBox="1"/>
          <p:nvPr/>
        </p:nvSpPr>
        <p:spPr>
          <a:xfrm>
            <a:off x="304800" y="1200150"/>
            <a:ext cx="78009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Calibri"/>
              </a:rPr>
              <a:t>Televiziunea</a:t>
            </a:r>
            <a:r>
              <a:rPr lang="ro-RO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Calibri"/>
              </a:rPr>
              <a:t> – pregătirea unei apariții</a:t>
            </a:r>
            <a:endParaRPr 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6CCCD9-3FCB-4FCA-957B-32350F6A998E}"/>
              </a:ext>
            </a:extLst>
          </p:cNvPr>
          <p:cNvSpPr txBox="1"/>
          <p:nvPr/>
        </p:nvSpPr>
        <p:spPr>
          <a:xfrm>
            <a:off x="457199" y="2114550"/>
            <a:ext cx="8686799" cy="2240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o-RO" altLang="en-US" sz="2400" dirty="0">
                <a:solidFill>
                  <a:srgbClr val="000000"/>
                </a:solidFill>
                <a:latin typeface="Arial" panose="020B0604020202020204" pitchFamily="34" charset="0"/>
                <a:cs typeface="Calibri"/>
                <a:sym typeface="Calibri"/>
              </a:rPr>
              <a:t>p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Calibri"/>
                <a:sym typeface="Calibri"/>
              </a:rPr>
              <a:t>reg</a:t>
            </a:r>
            <a:r>
              <a:rPr lang="ro-RO" altLang="en-US" sz="2400" dirty="0">
                <a:solidFill>
                  <a:srgbClr val="000000"/>
                </a:solidFill>
                <a:latin typeface="Arial" panose="020B0604020202020204" pitchFamily="34" charset="0"/>
                <a:cs typeface="Calibri"/>
                <a:sym typeface="Calibri"/>
              </a:rPr>
              <a:t>ă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Calibri"/>
                <a:sym typeface="Calibri"/>
              </a:rPr>
              <a:t>tirea materialelor (documente, fotografii)</a:t>
            </a:r>
            <a:r>
              <a:rPr lang="ro-RO" altLang="en-US" sz="2400" dirty="0">
                <a:solidFill>
                  <a:srgbClr val="000000"/>
                </a:solidFill>
                <a:latin typeface="Arial" panose="020B0604020202020204" pitchFamily="34" charset="0"/>
                <a:cs typeface="Calibri"/>
                <a:sym typeface="Calibri"/>
              </a:rPr>
              <a:t>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o-RO" altLang="en-US" sz="2400" dirty="0">
                <a:solidFill>
                  <a:srgbClr val="000000"/>
                </a:solidFill>
                <a:latin typeface="Arial" panose="020B0604020202020204" pitchFamily="34" charset="0"/>
                <a:cs typeface="Calibri"/>
                <a:sym typeface="Calibri"/>
              </a:rPr>
              <a:t>pregătirea ţinutei vestimentare;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o-RO" altLang="en-US" sz="2400" dirty="0">
                <a:solidFill>
                  <a:srgbClr val="000000"/>
                </a:solidFill>
                <a:latin typeface="Arial" panose="020B0604020202020204" pitchFamily="34" charset="0"/>
                <a:cs typeface="Calibri"/>
                <a:sym typeface="Calibri"/>
              </a:rPr>
              <a:t>comunicarea cu jurnalistul sau cu producătorul acestuia - trebuie să fie una deschisă, sinceră şi care să demonstreze o reală dorinţă de colaborare, de comunicare.</a:t>
            </a:r>
          </a:p>
        </p:txBody>
      </p:sp>
    </p:spTree>
    <p:extLst>
      <p:ext uri="{BB962C8B-B14F-4D97-AF65-F5344CB8AC3E}">
        <p14:creationId xmlns:p14="http://schemas.microsoft.com/office/powerpoint/2010/main" val="5001684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88C9E1-643A-4308-82D1-5FA65419A51E}"/>
              </a:ext>
            </a:extLst>
          </p:cNvPr>
          <p:cNvSpPr txBox="1"/>
          <p:nvPr/>
        </p:nvSpPr>
        <p:spPr>
          <a:xfrm>
            <a:off x="304800" y="1123950"/>
            <a:ext cx="67341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Calibri"/>
              </a:rPr>
              <a:t>Radio - pregătirea unui interviu</a:t>
            </a:r>
            <a:endParaRPr 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B74A48-D875-4509-B318-0CD5E896526D}"/>
              </a:ext>
            </a:extLst>
          </p:cNvPr>
          <p:cNvSpPr txBox="1"/>
          <p:nvPr/>
        </p:nvSpPr>
        <p:spPr>
          <a:xfrm>
            <a:off x="-228600" y="1711798"/>
            <a:ext cx="9448800" cy="2803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6350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tabLst/>
              <a:defRPr/>
            </a:pPr>
            <a:r>
              <a:rPr kumimoji="0" lang="ro-RO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Cunoa</a:t>
            </a:r>
            <a:r>
              <a:rPr kumimoji="0" lang="ro-RO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ş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terea jurnalistului </a:t>
            </a:r>
            <a:r>
              <a:rPr kumimoji="0" lang="ro-RO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ş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i identificarea emisiunii</a:t>
            </a:r>
            <a:endParaRPr kumimoji="0" lang="ro-RO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Calibri"/>
              <a:sym typeface="Calibri"/>
            </a:endParaRPr>
          </a:p>
          <a:p>
            <a:pPr marL="342900" marR="0" lvl="0" indent="6350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tabLst/>
              <a:defRPr/>
            </a:pPr>
            <a:r>
              <a:rPr kumimoji="0" lang="ro-RO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Cunoa</a:t>
            </a:r>
            <a:r>
              <a:rPr kumimoji="0" lang="ro-RO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ş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terea planului de </a:t>
            </a:r>
            <a:r>
              <a:rPr kumimoji="0" lang="ro-RO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î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ntreb</a:t>
            </a:r>
            <a:r>
              <a:rPr kumimoji="0" lang="ro-RO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ă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ri al acestuia</a:t>
            </a:r>
            <a:endParaRPr kumimoji="0" lang="ro-RO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Calibri"/>
              <a:sym typeface="Calibri"/>
            </a:endParaRPr>
          </a:p>
          <a:p>
            <a:pPr marL="342900" marR="0" lvl="0" indent="6350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tabLst/>
              <a:defRPr/>
            </a:pPr>
            <a:r>
              <a:rPr kumimoji="0" lang="ro-RO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 Stabilirea timpului alocat interviului în desfășurătorul emisiunii</a:t>
            </a:r>
          </a:p>
          <a:p>
            <a:pPr marL="342900" marR="0" lvl="0" indent="6350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tabLst/>
              <a:defRPr/>
            </a:pPr>
            <a:r>
              <a:rPr kumimoji="0" lang="ro-RO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Stabilirea datei </a:t>
            </a:r>
            <a:r>
              <a:rPr kumimoji="0" lang="ro-RO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ş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i a cadrului </a:t>
            </a:r>
            <a:r>
              <a:rPr kumimoji="0" lang="ro-RO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î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n care va avea loc interviul</a:t>
            </a:r>
            <a:r>
              <a:rPr kumimoji="0" lang="ro-RO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 ( la </a:t>
            </a:r>
            <a:r>
              <a:rPr lang="ro-RO" altLang="en-US" sz="2400" dirty="0">
                <a:solidFill>
                  <a:srgbClr val="000000"/>
                </a:solidFill>
                <a:latin typeface="Arial" panose="020B0604020202020204" pitchFamily="34" charset="0"/>
                <a:cs typeface="Calibri"/>
                <a:sym typeface="Calibri"/>
              </a:rPr>
              <a:t>   </a:t>
            </a:r>
            <a:r>
              <a:rPr kumimoji="0" lang="ro-RO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sediul firmei, în studiou, telefonic etc)</a:t>
            </a:r>
          </a:p>
          <a:p>
            <a:pPr marL="342900" marR="0" lvl="0" indent="6350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tabLst/>
              <a:defRPr/>
            </a:pPr>
            <a:r>
              <a:rPr kumimoji="0" lang="ro-RO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 Documentarea şi 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imularea posibilelor r</a:t>
            </a:r>
            <a:r>
              <a:rPr kumimoji="0" lang="ro-RO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ă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spunsuri</a:t>
            </a:r>
            <a:r>
              <a:rPr kumimoji="0" lang="ro-RO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;</a:t>
            </a:r>
          </a:p>
          <a:p>
            <a:pPr marL="342900" marR="0" lvl="0" indent="6350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tabLst/>
              <a:defRPr/>
            </a:pPr>
            <a:r>
              <a:rPr kumimoji="0" lang="ro-RO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Vorbire clar</a:t>
            </a:r>
            <a:r>
              <a:rPr kumimoji="0" lang="ro-RO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ă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, nuan</a:t>
            </a:r>
            <a:r>
              <a:rPr kumimoji="0" lang="ro-RO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ţ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at</a:t>
            </a:r>
            <a:r>
              <a:rPr kumimoji="0" lang="ro-RO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ă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, sincer</a:t>
            </a:r>
            <a:r>
              <a:rPr kumimoji="0" lang="ro-RO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ă, răspunsuri de impact, la obiect.</a:t>
            </a:r>
          </a:p>
        </p:txBody>
      </p:sp>
    </p:spTree>
    <p:extLst>
      <p:ext uri="{BB962C8B-B14F-4D97-AF65-F5344CB8AC3E}">
        <p14:creationId xmlns:p14="http://schemas.microsoft.com/office/powerpoint/2010/main" val="2593750382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E5BE15-764C-4B5C-8B47-F9C26B97A309}"/>
              </a:ext>
            </a:extLst>
          </p:cNvPr>
          <p:cNvSpPr txBox="1"/>
          <p:nvPr/>
        </p:nvSpPr>
        <p:spPr>
          <a:xfrm>
            <a:off x="76200" y="1047750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Calibri"/>
              </a:rPr>
              <a:t>Presă scrisă</a:t>
            </a:r>
            <a:endParaRPr 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345CB-26A6-47DD-9D4A-BD93C9DC1981}"/>
              </a:ext>
            </a:extLst>
          </p:cNvPr>
          <p:cNvSpPr txBox="1"/>
          <p:nvPr/>
        </p:nvSpPr>
        <p:spPr>
          <a:xfrm>
            <a:off x="38100" y="1504950"/>
            <a:ext cx="5257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o-RO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Cum formulăm o știre?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7F92BB-B018-4ED0-99FA-282789D54147}"/>
              </a:ext>
            </a:extLst>
          </p:cNvPr>
          <p:cNvSpPr txBox="1"/>
          <p:nvPr/>
        </p:nvSpPr>
        <p:spPr>
          <a:xfrm>
            <a:off x="7048499" y="1504950"/>
            <a:ext cx="1551039" cy="3272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W</a:t>
            </a:r>
            <a:r>
              <a:rPr kumimoji="0" lang="ro-R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</a:t>
            </a:r>
            <a:r>
              <a:rPr kumimoji="0" lang="ro-R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</a:t>
            </a:r>
            <a:r>
              <a:rPr kumimoji="0" lang="ro-R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HERE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</a:t>
            </a:r>
            <a:r>
              <a:rPr kumimoji="0" lang="ro-R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HEN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</a:t>
            </a:r>
            <a:r>
              <a:rPr kumimoji="0" lang="ro-R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HY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468529-30E1-4158-AF5A-A1E5CE75DFD4}"/>
              </a:ext>
            </a:extLst>
          </p:cNvPr>
          <p:cNvSpPr txBox="1"/>
          <p:nvPr/>
        </p:nvSpPr>
        <p:spPr>
          <a:xfrm>
            <a:off x="1371600" y="2907458"/>
            <a:ext cx="3924300" cy="58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eaLnBrk="1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r>
              <a:rPr lang="ro-RO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Arial"/>
              </a:rPr>
              <a:t>Regula celor </a:t>
            </a:r>
            <a:r>
              <a:rPr lang="ro-RO" sz="3200" b="1" dirty="0">
                <a:solidFill>
                  <a:srgbClr val="C00000"/>
                </a:solidFill>
                <a:latin typeface="Arial" panose="020B0604020202020204" pitchFamily="34" charset="0"/>
                <a:sym typeface="Arial"/>
              </a:rPr>
              <a:t>5 W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5342403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29416C-6BF9-40DC-9982-4569974F802A}"/>
              </a:ext>
            </a:extLst>
          </p:cNvPr>
          <p:cNvSpPr txBox="1"/>
          <p:nvPr/>
        </p:nvSpPr>
        <p:spPr>
          <a:xfrm>
            <a:off x="304800" y="1047750"/>
            <a:ext cx="74199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Calibri"/>
              </a:rPr>
              <a:t>Cum relaţionăm cu presa?</a:t>
            </a:r>
            <a:br>
              <a:rPr lang="ro-RO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Calibri"/>
              </a:rPr>
            </a:br>
            <a:r>
              <a:rPr lang="ro-RO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Calibri"/>
              </a:rPr>
              <a:t>Atribuţiile departamentului comunicare</a:t>
            </a:r>
            <a:endParaRPr 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6BD943-13C3-4D4B-A4C5-E272D568D7DA}"/>
              </a:ext>
            </a:extLst>
          </p:cNvPr>
          <p:cNvSpPr txBox="1"/>
          <p:nvPr/>
        </p:nvSpPr>
        <p:spPr>
          <a:xfrm>
            <a:off x="304800" y="2266950"/>
            <a:ext cx="8512969" cy="192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ro-RO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Să</a:t>
            </a:r>
            <a:r>
              <a:rPr lang="en-US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 medieze </a:t>
            </a:r>
            <a:r>
              <a:rPr lang="ro-RO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î</a:t>
            </a:r>
            <a:r>
              <a:rPr lang="en-US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ntre organiza</a:t>
            </a:r>
            <a:r>
              <a:rPr lang="ro-RO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ţ</a:t>
            </a:r>
            <a:r>
              <a:rPr lang="en-US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ie </a:t>
            </a:r>
            <a:r>
              <a:rPr lang="ro-RO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ş</a:t>
            </a:r>
            <a:r>
              <a:rPr lang="en-US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i jurnali</a:t>
            </a:r>
            <a:r>
              <a:rPr lang="ro-RO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ş</a:t>
            </a:r>
            <a:r>
              <a:rPr lang="en-US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ti, ceea ce nu </a:t>
            </a:r>
            <a:r>
              <a:rPr lang="ro-RO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î</a:t>
            </a:r>
            <a:r>
              <a:rPr lang="en-US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nseamn</a:t>
            </a:r>
            <a:r>
              <a:rPr lang="ro-RO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ă</a:t>
            </a:r>
            <a:r>
              <a:rPr lang="en-US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 c</a:t>
            </a:r>
            <a:r>
              <a:rPr lang="ro-RO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ă</a:t>
            </a:r>
            <a:r>
              <a:rPr lang="en-US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 el de</a:t>
            </a:r>
            <a:r>
              <a:rPr lang="ro-RO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ţ</a:t>
            </a:r>
            <a:r>
              <a:rPr lang="en-US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ine monopolul comunic</a:t>
            </a:r>
            <a:r>
              <a:rPr lang="ro-RO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ă</a:t>
            </a:r>
            <a:r>
              <a:rPr lang="en-US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rii </a:t>
            </a:r>
            <a:r>
              <a:rPr lang="ro-RO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ş</a:t>
            </a:r>
            <a:r>
              <a:rPr lang="en-US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i c</a:t>
            </a:r>
            <a:r>
              <a:rPr lang="ro-RO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ă</a:t>
            </a:r>
            <a:r>
              <a:rPr lang="en-US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 trebuie s</a:t>
            </a:r>
            <a:r>
              <a:rPr lang="ro-RO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ă</a:t>
            </a:r>
            <a:r>
              <a:rPr lang="en-US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ro-RO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î</a:t>
            </a:r>
            <a:r>
              <a:rPr lang="en-US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mpiedice accesul jurnali</a:t>
            </a:r>
            <a:r>
              <a:rPr lang="ro-RO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ş</a:t>
            </a:r>
            <a:r>
              <a:rPr lang="en-US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tilor la conducerea organiza</a:t>
            </a:r>
            <a:r>
              <a:rPr lang="ro-RO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ţ</a:t>
            </a:r>
            <a:r>
              <a:rPr lang="en-US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iei; </a:t>
            </a:r>
            <a:endParaRPr lang="ro-RO" altLang="en-US" sz="2200" kern="0" dirty="0">
              <a:solidFill>
                <a:srgbClr val="000000"/>
              </a:solidFill>
              <a:latin typeface="Arial" panose="020B0604020202020204" pitchFamily="34" charset="0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altLang="en-US" sz="2200" kern="0" dirty="0">
              <a:solidFill>
                <a:srgbClr val="000000"/>
              </a:solidFill>
              <a:latin typeface="Arial" panose="020B0604020202020204" pitchFamily="34" charset="0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ro-RO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Să</a:t>
            </a:r>
            <a:r>
              <a:rPr lang="en-US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ro-RO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ş</a:t>
            </a:r>
            <a:r>
              <a:rPr lang="en-US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tie s</a:t>
            </a:r>
            <a:r>
              <a:rPr lang="ro-RO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ă</a:t>
            </a:r>
            <a:r>
              <a:rPr lang="en-US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 r</a:t>
            </a:r>
            <a:r>
              <a:rPr lang="ro-RO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ă</a:t>
            </a:r>
            <a:r>
              <a:rPr lang="en-US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spund</a:t>
            </a:r>
            <a:r>
              <a:rPr lang="ro-RO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ă</a:t>
            </a:r>
            <a:r>
              <a:rPr lang="en-US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 cu c</a:t>
            </a:r>
            <a:r>
              <a:rPr lang="ro-RO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â</a:t>
            </a:r>
            <a:r>
              <a:rPr lang="en-US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t mai mult</a:t>
            </a:r>
            <a:r>
              <a:rPr lang="ro-RO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ă</a:t>
            </a:r>
            <a:r>
              <a:rPr lang="en-US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 promptitudine a</a:t>
            </a:r>
            <a:r>
              <a:rPr lang="ro-RO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ş</a:t>
            </a:r>
            <a:r>
              <a:rPr lang="en-US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tept</a:t>
            </a:r>
            <a:r>
              <a:rPr lang="ro-RO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ă</a:t>
            </a:r>
            <a:r>
              <a:rPr lang="en-US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rilor jurnali</a:t>
            </a:r>
            <a:r>
              <a:rPr lang="ro-RO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ş</a:t>
            </a:r>
            <a:r>
              <a:rPr lang="en-US" alt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tilor; </a:t>
            </a:r>
            <a:endParaRPr lang="ro-RO" altLang="en-US" sz="2200" kern="0" dirty="0">
              <a:solidFill>
                <a:srgbClr val="000000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7660573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0" y="-952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D90415-1EE3-4B59-A968-596A3010A0F0}"/>
              </a:ext>
            </a:extLst>
          </p:cNvPr>
          <p:cNvSpPr txBox="1"/>
          <p:nvPr/>
        </p:nvSpPr>
        <p:spPr>
          <a:xfrm>
            <a:off x="228600" y="1047750"/>
            <a:ext cx="71294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Calibri"/>
              </a:rPr>
              <a:t>Cum relaţionăm cu presa?</a:t>
            </a:r>
            <a:br>
              <a:rPr kumimoji="0" lang="ro-RO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Calibri"/>
              </a:rPr>
            </a:br>
            <a:r>
              <a:rPr kumimoji="0" lang="ro-RO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Calibri"/>
              </a:rPr>
              <a:t>Atribuţiile departamentului comunicare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784A6-2FD6-4F0A-A8FE-84536909C41D}"/>
              </a:ext>
            </a:extLst>
          </p:cNvPr>
          <p:cNvSpPr txBox="1"/>
          <p:nvPr/>
        </p:nvSpPr>
        <p:spPr>
          <a:xfrm>
            <a:off x="228600" y="2063413"/>
            <a:ext cx="845820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C. Să 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sprijin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e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 jurnali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ş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ti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i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 atunci c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â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nd ace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ş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tia doresc s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ă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 ajung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ă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î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n anumite locuri pentru a se documenta, fie 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î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n diverse departamente ale organiza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ţ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iei, fie 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î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n localit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ăţ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ile unde organiza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ţ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ia este reprezentat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ă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. </a:t>
            </a:r>
            <a:endParaRPr kumimoji="0" lang="ro-RO" alt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kumimoji="0" lang="ro-RO" alt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D. Să 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evit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e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 s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ă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 acorde materiale 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î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n exclusivitate unui singur jurnalist sau unei singure institu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ţ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ii.</a:t>
            </a:r>
          </a:p>
        </p:txBody>
      </p:sp>
    </p:spTree>
    <p:extLst>
      <p:ext uri="{BB962C8B-B14F-4D97-AF65-F5344CB8AC3E}">
        <p14:creationId xmlns:p14="http://schemas.microsoft.com/office/powerpoint/2010/main" val="3091687798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1BB6B6-32B7-428F-A377-8BDC903E15F8}"/>
              </a:ext>
            </a:extLst>
          </p:cNvPr>
          <p:cNvSpPr txBox="1"/>
          <p:nvPr/>
        </p:nvSpPr>
        <p:spPr>
          <a:xfrm>
            <a:off x="228600" y="1047750"/>
            <a:ext cx="9296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Calibri"/>
              </a:rPr>
              <a:t>Presă scrisă - </a:t>
            </a:r>
            <a:r>
              <a:rPr lang="en-US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Calibri"/>
              </a:rPr>
              <a:t>Comunicat</a:t>
            </a:r>
            <a:r>
              <a:rPr lang="ro-RO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Calibri"/>
              </a:rPr>
              <a:t>ul</a:t>
            </a:r>
            <a:r>
              <a:rPr lang="en-US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Calibri"/>
              </a:rPr>
              <a:t> de pres</a:t>
            </a:r>
            <a:r>
              <a:rPr lang="ro-RO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Calibri"/>
              </a:rPr>
              <a:t>ă </a:t>
            </a:r>
            <a:endParaRPr 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0EEA50-91A6-4DBC-BA78-7C0C8D6ACB30}"/>
              </a:ext>
            </a:extLst>
          </p:cNvPr>
          <p:cNvSpPr txBox="1"/>
          <p:nvPr/>
        </p:nvSpPr>
        <p:spPr>
          <a:xfrm>
            <a:off x="381000" y="1510259"/>
            <a:ext cx="8572500" cy="381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o-RO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A.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Comunicatul de informare</a:t>
            </a:r>
            <a:r>
              <a:rPr kumimoji="0" lang="ro-RO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o-RO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	R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olul său este acela de a oferi informaţii în legătură cu diverse subiecte</a:t>
            </a:r>
            <a:r>
              <a:rPr kumimoji="0" lang="ro-RO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: construirea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o-RO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u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B. Comunicatul invitaţie</a:t>
            </a:r>
            <a:endParaRPr kumimoji="0" lang="ro-RO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Calibri"/>
              <a:sym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o-RO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	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ste folosit atunci când se doreşte, pe lângă invitarea jurnaliştilor la eveniment şi obţinerea unei acoperiri media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.</a:t>
            </a:r>
            <a:endParaRPr kumimoji="0" lang="ro-RO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Calibri"/>
              <a:sym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o-R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Calibri"/>
                <a:sym typeface="Calibri"/>
              </a:rPr>
              <a:t>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Calibri"/>
                <a:sym typeface="Calibri"/>
              </a:rPr>
              <a:t>. Comunicatul de reamintire</a:t>
            </a:r>
            <a:r>
              <a:rPr kumimoji="0" lang="ro-R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Calibri"/>
                <a:sym typeface="Calibri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lang="ro-RO" altLang="en-US" sz="2000" dirty="0">
                <a:solidFill>
                  <a:srgbClr val="000000"/>
                </a:solidFill>
                <a:latin typeface="Arial" panose="020B0604020202020204" pitchFamily="34" charset="0"/>
                <a:cs typeface="Calibri"/>
                <a:sym typeface="Calibri"/>
              </a:rPr>
              <a:t>D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Calibri"/>
                <a:sym typeface="Calibri"/>
              </a:rPr>
              <a:t>ublează comunicatul invitaţie trimis anterior, pentru a reaminti jurnaliştilor</a:t>
            </a:r>
            <a:endParaRPr lang="ro-RO" altLang="en-US" sz="2000" dirty="0">
              <a:solidFill>
                <a:srgbClr val="000000"/>
              </a:solidFill>
              <a:latin typeface="Arial" panose="020B0604020202020204" pitchFamily="34" charset="0"/>
              <a:cs typeface="Calibri"/>
              <a:sym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Calibri"/>
                <a:sym typeface="Calibri"/>
              </a:rPr>
              <a:t>evenimentul</a:t>
            </a:r>
            <a:r>
              <a:rPr lang="ro-RO" altLang="en-US" sz="2000" dirty="0">
                <a:solidFill>
                  <a:srgbClr val="000000"/>
                </a:solidFill>
                <a:latin typeface="Arial" panose="020B0604020202020204" pitchFamily="34" charset="0"/>
                <a:cs typeface="Calibri"/>
                <a:sym typeface="Calibri"/>
              </a:rPr>
              <a:t> şi se transmite în ziua premergătoare activităţii;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7696569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254706-FFDB-49E0-B23E-D2A0F925B8FD}"/>
              </a:ext>
            </a:extLst>
          </p:cNvPr>
          <p:cNvSpPr txBox="1"/>
          <p:nvPr/>
        </p:nvSpPr>
        <p:spPr>
          <a:xfrm>
            <a:off x="304800" y="1047750"/>
            <a:ext cx="7772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Calibri"/>
              </a:rPr>
              <a:t>Presă scrisă -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Calibri"/>
              </a:rPr>
              <a:t>Comunicat</a:t>
            </a:r>
            <a:r>
              <a:rPr kumimoji="0" lang="ro-RO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Calibri"/>
              </a:rPr>
              <a:t>ul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Calibri"/>
              </a:rPr>
              <a:t> de pres</a:t>
            </a:r>
            <a:r>
              <a:rPr kumimoji="0" lang="ro-RO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Calibri"/>
              </a:rPr>
              <a:t>ă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345C5-1AAF-4FDE-B0B6-246C55ED650D}"/>
              </a:ext>
            </a:extLst>
          </p:cNvPr>
          <p:cNvSpPr txBox="1"/>
          <p:nvPr/>
        </p:nvSpPr>
        <p:spPr>
          <a:xfrm>
            <a:off x="0" y="1925925"/>
            <a:ext cx="89915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635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 pitchFamily="34" charset="0"/>
              <a:buNone/>
              <a:tabLst/>
              <a:defRPr/>
            </a:pPr>
            <a:r>
              <a:rPr kumimoji="0" lang="ro-RO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Calibri"/>
                <a:sym typeface="Calibri"/>
              </a:rPr>
              <a:t>D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Calibri"/>
                <a:sym typeface="Calibri"/>
              </a:rPr>
              <a:t>. Comunicatul </a:t>
            </a:r>
            <a:r>
              <a:rPr kumimoji="0" lang="ro-RO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Calibri"/>
                <a:sym typeface="Calibri"/>
              </a:rPr>
              <a:t>post-event</a:t>
            </a:r>
          </a:p>
          <a:p>
            <a:pPr marL="342900" marR="0" lvl="0" indent="635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 pitchFamily="34" charset="0"/>
              <a:buNone/>
              <a:tabLst/>
              <a:defRPr/>
            </a:pPr>
            <a:r>
              <a:rPr kumimoji="0" lang="ro-RO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Calibri"/>
                <a:sym typeface="Calibri"/>
              </a:rPr>
              <a:t>Aduce informaţii si imagini referitoare la desfăşurarea evenimentului vizat.</a:t>
            </a:r>
          </a:p>
          <a:p>
            <a:pPr marL="342900" marR="0" lvl="0" indent="635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 pitchFamily="34" charset="0"/>
              <a:buNone/>
              <a:tabLst/>
              <a:defRPr/>
            </a:pPr>
            <a:endParaRPr kumimoji="0" lang="ro-RO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Calibri"/>
              <a:sym typeface="Calibri"/>
            </a:endParaRPr>
          </a:p>
          <a:p>
            <a:pPr marL="342900" marR="0" lvl="0" indent="635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 pitchFamily="34" charset="0"/>
              <a:buNone/>
              <a:tabLst/>
              <a:defRPr/>
            </a:pPr>
            <a:r>
              <a:rPr kumimoji="0" lang="ro-RO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Calibri"/>
                <a:sym typeface="Calibri"/>
              </a:rPr>
              <a:t>E. Comunicatul răspuns</a:t>
            </a:r>
          </a:p>
          <a:p>
            <a:pPr marL="342900" marR="0" lvl="0" indent="635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 pitchFamily="34" charset="0"/>
              <a:buNone/>
              <a:tabLst/>
              <a:defRPr/>
            </a:pPr>
            <a:r>
              <a:rPr kumimoji="0" lang="ro-RO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Calibri"/>
                <a:sym typeface="Calibri"/>
              </a:rPr>
              <a:t>Are rolul de a clarifica atitudinea instituţiei, a reprezentantului acestuia, faţă de o problemă despre care s-a vorbit în presă sau despre o situaţie creată. 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1364884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282D51-0F57-4936-9BF6-5630D584DF59}"/>
              </a:ext>
            </a:extLst>
          </p:cNvPr>
          <p:cNvSpPr txBox="1"/>
          <p:nvPr/>
        </p:nvSpPr>
        <p:spPr>
          <a:xfrm>
            <a:off x="152400" y="1123950"/>
            <a:ext cx="68865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Arial"/>
              </a:rPr>
              <a:t>Purtătorul de cuvânt 4F / 4 C </a:t>
            </a:r>
            <a:endParaRPr 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0880F1-46B4-4C8D-92FF-7B4204D997FE}"/>
              </a:ext>
            </a:extLst>
          </p:cNvPr>
          <p:cNvSpPr txBox="1"/>
          <p:nvPr/>
        </p:nvSpPr>
        <p:spPr>
          <a:xfrm>
            <a:off x="562572" y="2038350"/>
            <a:ext cx="35956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F</a:t>
            </a: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r</a:t>
            </a: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anc (sincer, deschis)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F</a:t>
            </a: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riendly (prietenos)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</a:t>
            </a: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air (corect, onest)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</a:t>
            </a: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actual  (concret, la obiect)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0C163F-7377-4349-BA94-CAFEA937D642}"/>
              </a:ext>
            </a:extLst>
          </p:cNvPr>
          <p:cNvSpPr txBox="1"/>
          <p:nvPr/>
        </p:nvSpPr>
        <p:spPr>
          <a:xfrm>
            <a:off x="4588669" y="2055019"/>
            <a:ext cx="42195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ourteous (curtenitor, îndatoritor)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lear (clar, limpede)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onscientious (riguros, meticulos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omplete (complet, fără omisiuni)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9726926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C5F5DC-03E1-4C83-A869-F3628F988713}"/>
              </a:ext>
            </a:extLst>
          </p:cNvPr>
          <p:cNvSpPr txBox="1"/>
          <p:nvPr/>
        </p:nvSpPr>
        <p:spPr>
          <a:xfrm>
            <a:off x="304800" y="996375"/>
            <a:ext cx="71151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Calibri"/>
              </a:rPr>
              <a:t>Situa</a:t>
            </a:r>
            <a:r>
              <a:rPr lang="ro-RO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Calibri"/>
              </a:rPr>
              <a:t>ţ</a:t>
            </a:r>
            <a:r>
              <a:rPr lang="it-IT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Calibri"/>
              </a:rPr>
              <a:t>iile de criz</a:t>
            </a:r>
            <a:r>
              <a:rPr lang="ro-RO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Calibri"/>
              </a:rPr>
              <a:t>ă</a:t>
            </a:r>
            <a:r>
              <a:rPr lang="it-IT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Calibri"/>
              </a:rPr>
              <a:t> </a:t>
            </a:r>
            <a:r>
              <a:rPr lang="ro-RO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Calibri"/>
              </a:rPr>
              <a:t>ş</a:t>
            </a:r>
            <a:r>
              <a:rPr lang="it-IT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Calibri"/>
              </a:rPr>
              <a:t>i gestionarea lor</a:t>
            </a:r>
            <a:endParaRPr 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F6946-26BA-4003-9B7C-839441D4D96E}"/>
              </a:ext>
            </a:extLst>
          </p:cNvPr>
          <p:cNvSpPr txBox="1"/>
          <p:nvPr/>
        </p:nvSpPr>
        <p:spPr>
          <a:xfrm>
            <a:off x="0" y="1581150"/>
            <a:ext cx="8991600" cy="3250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ro-RO" alt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Situaţiile de criză pot schimba opinia publică referitoare la organizaţie într-o imagine negativă, moment în care departamentul de comunicare (agenția) trebuie să facă ceva pentru a controla acest aspect.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ro-RO" altLang="en-US" sz="1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ro-RO" alt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Comunicarea de criză este comunicarea dintre companie şi publicul său -  înainte, în timpul şi după evenimentele negative.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ro-RO" altLang="en-US" sz="1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ro-RO" alt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Este extrem de important ca pe timpul crizei să existe un singur purtător de cuvânt,</a:t>
            </a:r>
            <a:r>
              <a:rPr kumimoji="0" lang="en-US" alt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ro-RO" alt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care să exprime un punct de vedere unic.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ro-RO" altLang="en-US" sz="1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ro-RO" alt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Ceea ce se oferă unui jurnalist, trebuie să se ofere tuturor ( permisiunea de a face fotografii, accesul într-o anumită zonă sau la anumite documente).</a:t>
            </a:r>
          </a:p>
        </p:txBody>
      </p:sp>
    </p:spTree>
    <p:extLst>
      <p:ext uri="{BB962C8B-B14F-4D97-AF65-F5344CB8AC3E}">
        <p14:creationId xmlns:p14="http://schemas.microsoft.com/office/powerpoint/2010/main" val="286368466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D5DC32-D7C3-4F05-8789-223B3D0CE510}"/>
              </a:ext>
            </a:extLst>
          </p:cNvPr>
          <p:cNvSpPr txBox="1"/>
          <p:nvPr/>
        </p:nvSpPr>
        <p:spPr>
          <a:xfrm>
            <a:off x="533400" y="1962150"/>
            <a:ext cx="8610600" cy="2021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hangingPunct="0">
              <a:spcAft>
                <a:spcPts val="400"/>
              </a:spcAft>
              <a:buFontTx/>
              <a:buChar char="•"/>
              <a:defRPr/>
            </a:pPr>
            <a:r>
              <a:rPr kumimoji="0" lang="fr-FR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ă</a:t>
            </a:r>
            <a:r>
              <a:rPr kumimoji="0" lang="fr-FR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gestion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ăm</a:t>
            </a:r>
            <a:r>
              <a:rPr kumimoji="0" lang="fr-FR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corect</a:t>
            </a:r>
            <a:r>
              <a:rPr kumimoji="0" lang="fr-FR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î</a:t>
            </a:r>
            <a:r>
              <a:rPr kumimoji="0" lang="fr-FR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 pres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ă</a:t>
            </a:r>
            <a:r>
              <a:rPr kumimoji="0" lang="fr-FR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fr-FR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situa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ţ</a:t>
            </a:r>
            <a:r>
              <a:rPr kumimoji="0" lang="fr-FR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iile de criz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ă</a:t>
            </a:r>
            <a:r>
              <a:rPr kumimoji="0" lang="fr-FR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</a:t>
            </a:r>
            <a:endParaRPr kumimoji="0" lang="ro-RO" sz="22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s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ă</a:t>
            </a:r>
            <a:r>
              <a:rPr kumimoji="0" lang="it-IT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 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știm 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să </a:t>
            </a:r>
            <a:r>
              <a:rPr kumimoji="0" lang="it-IT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construi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m </a:t>
            </a:r>
            <a:r>
              <a:rPr kumimoji="0" lang="it-IT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o 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ş</a:t>
            </a:r>
            <a:r>
              <a:rPr kumimoji="0" lang="it-IT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tire </a:t>
            </a:r>
            <a:r>
              <a:rPr kumimoji="0" lang="it-IT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d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â</a:t>
            </a:r>
            <a:r>
              <a:rPr kumimoji="0" lang="it-IT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nd valoare informa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ţ</a:t>
            </a:r>
            <a:r>
              <a:rPr kumimoji="0" lang="it-IT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iilor transmise;</a:t>
            </a:r>
            <a:endParaRPr kumimoji="0" lang="en-US" altLang="en-US" sz="22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s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ă</a:t>
            </a:r>
            <a:r>
              <a:rPr kumimoji="0" lang="it-IT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 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definim</a:t>
            </a:r>
            <a:r>
              <a:rPr kumimoji="0" lang="it-IT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 </a:t>
            </a:r>
            <a:r>
              <a:rPr kumimoji="0" lang="it-IT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rolul 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ş</a:t>
            </a:r>
            <a:r>
              <a:rPr kumimoji="0" lang="it-IT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i atribu</a:t>
            </a:r>
            <a:r>
              <a:rPr kumimoji="0" lang="ro-RO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ţ</a:t>
            </a:r>
            <a:r>
              <a:rPr kumimoji="0" lang="it-IT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iile comunicatorului</a:t>
            </a:r>
            <a:r>
              <a:rPr kumimoji="0" lang="it-IT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;</a:t>
            </a:r>
            <a:endParaRPr kumimoji="0" lang="ro-RO" altLang="en-US" sz="22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  <a:p>
            <a:pPr defTabSz="914400" eaLnBrk="0" hangingPunct="0">
              <a:spcAft>
                <a:spcPts val="400"/>
              </a:spcAft>
              <a:buFontTx/>
              <a:buChar char="•"/>
              <a:defRPr/>
            </a:pPr>
            <a:r>
              <a:rPr lang="it-IT" altLang="en-US" sz="2200" dirty="0">
                <a:solidFill>
                  <a:srgbClr val="666666"/>
                </a:solidFill>
                <a:latin typeface="Arial"/>
                <a:cs typeface="Arial"/>
              </a:rPr>
              <a:t>s</a:t>
            </a:r>
            <a:r>
              <a:rPr lang="ro-RO" altLang="en-US" sz="2200" dirty="0">
                <a:solidFill>
                  <a:srgbClr val="666666"/>
                </a:solidFill>
                <a:latin typeface="Arial"/>
                <a:cs typeface="Arial"/>
              </a:rPr>
              <a:t>ă</a:t>
            </a:r>
            <a:r>
              <a:rPr lang="it-IT" altLang="en-US" sz="22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lang="ro-RO" altLang="en-US" sz="2200" dirty="0">
                <a:solidFill>
                  <a:srgbClr val="666666"/>
                </a:solidFill>
                <a:latin typeface="Arial"/>
                <a:cs typeface="Arial"/>
              </a:rPr>
              <a:t>ştim</a:t>
            </a:r>
            <a:r>
              <a:rPr lang="it-IT" altLang="en-US" sz="2200" dirty="0">
                <a:solidFill>
                  <a:srgbClr val="666666"/>
                </a:solidFill>
                <a:latin typeface="Arial"/>
                <a:cs typeface="Arial"/>
              </a:rPr>
              <a:t> cum s</a:t>
            </a:r>
            <a:r>
              <a:rPr lang="ro-RO" altLang="en-US" sz="2200" dirty="0">
                <a:solidFill>
                  <a:srgbClr val="666666"/>
                </a:solidFill>
                <a:latin typeface="Arial"/>
                <a:cs typeface="Arial"/>
              </a:rPr>
              <a:t>ă</a:t>
            </a:r>
            <a:r>
              <a:rPr lang="it-IT" altLang="en-US" sz="22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lang="ro-RO" altLang="en-US" sz="2200" dirty="0">
                <a:solidFill>
                  <a:srgbClr val="666666"/>
                </a:solidFill>
                <a:latin typeface="Arial"/>
                <a:cs typeface="Arial"/>
              </a:rPr>
              <a:t>ne</a:t>
            </a:r>
            <a:r>
              <a:rPr lang="it-IT" altLang="en-US" sz="2200" dirty="0">
                <a:solidFill>
                  <a:srgbClr val="666666"/>
                </a:solidFill>
                <a:latin typeface="Arial"/>
                <a:cs typeface="Arial"/>
              </a:rPr>
              <a:t> preg</a:t>
            </a:r>
            <a:r>
              <a:rPr lang="ro-RO" altLang="en-US" sz="2200" dirty="0">
                <a:solidFill>
                  <a:srgbClr val="666666"/>
                </a:solidFill>
                <a:latin typeface="Arial"/>
                <a:cs typeface="Arial"/>
              </a:rPr>
              <a:t>ă</a:t>
            </a:r>
            <a:r>
              <a:rPr lang="it-IT" altLang="en-US" sz="2200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lang="ro-RO" altLang="en-US" sz="2200" dirty="0">
                <a:solidFill>
                  <a:srgbClr val="666666"/>
                </a:solidFill>
                <a:latin typeface="Arial"/>
                <a:cs typeface="Arial"/>
              </a:rPr>
              <a:t>im ş</a:t>
            </a:r>
            <a:r>
              <a:rPr lang="it-IT" altLang="en-US" sz="2200" dirty="0">
                <a:solidFill>
                  <a:srgbClr val="666666"/>
                </a:solidFill>
                <a:latin typeface="Arial"/>
                <a:cs typeface="Arial"/>
              </a:rPr>
              <a:t>i s</a:t>
            </a:r>
            <a:r>
              <a:rPr lang="ro-RO" altLang="en-US" sz="2200" dirty="0">
                <a:solidFill>
                  <a:srgbClr val="666666"/>
                </a:solidFill>
                <a:latin typeface="Arial"/>
                <a:cs typeface="Arial"/>
              </a:rPr>
              <a:t>ă</a:t>
            </a:r>
            <a:r>
              <a:rPr lang="it-IT" altLang="en-US" sz="2200" dirty="0">
                <a:solidFill>
                  <a:srgbClr val="666666"/>
                </a:solidFill>
                <a:latin typeface="Arial"/>
                <a:cs typeface="Arial"/>
              </a:rPr>
              <a:t> evalu</a:t>
            </a:r>
            <a:r>
              <a:rPr lang="ro-RO" altLang="en-US" sz="2200" dirty="0">
                <a:solidFill>
                  <a:srgbClr val="666666"/>
                </a:solidFill>
                <a:latin typeface="Arial"/>
                <a:cs typeface="Arial"/>
              </a:rPr>
              <a:t>ăm</a:t>
            </a:r>
            <a:r>
              <a:rPr lang="it-IT" altLang="en-US" sz="22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lang="ro-RO" altLang="en-US" sz="2200" kern="0" dirty="0">
                <a:solidFill>
                  <a:srgbClr val="1F497D"/>
                </a:solidFill>
                <a:latin typeface="Arial"/>
                <a:cs typeface="Arial"/>
              </a:rPr>
              <a:t>aparițiile</a:t>
            </a:r>
            <a:r>
              <a:rPr lang="it-IT" altLang="en-US" sz="2200" kern="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ro-RO" altLang="en-US" sz="2200" kern="0" dirty="0">
                <a:solidFill>
                  <a:srgbClr val="1F497D"/>
                </a:solidFill>
                <a:latin typeface="Arial"/>
                <a:cs typeface="Arial"/>
              </a:rPr>
              <a:t>î</a:t>
            </a:r>
            <a:r>
              <a:rPr lang="it-IT" altLang="en-US" sz="2200" kern="0" dirty="0">
                <a:solidFill>
                  <a:srgbClr val="1F497D"/>
                </a:solidFill>
                <a:latin typeface="Arial"/>
                <a:cs typeface="Arial"/>
              </a:rPr>
              <a:t>n media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C99E01-7057-4BB4-AA6D-1C6D263C3C9F}"/>
              </a:ext>
            </a:extLst>
          </p:cNvPr>
          <p:cNvSpPr txBox="1"/>
          <p:nvPr/>
        </p:nvSpPr>
        <p:spPr>
          <a:xfrm>
            <a:off x="304800" y="1123950"/>
            <a:ext cx="2209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  <a:t>Obiective</a:t>
            </a:r>
            <a:endParaRPr 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25635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933B3B-7709-41C2-B51B-3B55C1225AF5}"/>
              </a:ext>
            </a:extLst>
          </p:cNvPr>
          <p:cNvSpPr txBox="1"/>
          <p:nvPr/>
        </p:nvSpPr>
        <p:spPr>
          <a:xfrm>
            <a:off x="304800" y="1123950"/>
            <a:ext cx="75723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Arial"/>
              </a:rPr>
              <a:t>Greșeli de evitat în relația cu presa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7D592C-EA8F-4275-A865-62CC87BDD59F}"/>
              </a:ext>
            </a:extLst>
          </p:cNvPr>
          <p:cNvSpPr txBox="1"/>
          <p:nvPr/>
        </p:nvSpPr>
        <p:spPr>
          <a:xfrm>
            <a:off x="2819400" y="1416337"/>
            <a:ext cx="5924549" cy="2793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Ataca sau ignora presa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Deschizi ușa presei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Evita jurnaliștii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Refuza să fii citat atunci când ți se cere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564DC-9C11-413F-BF94-75A98995319F}"/>
              </a:ext>
            </a:extLst>
          </p:cNvPr>
          <p:cNvSpPr txBox="1"/>
          <p:nvPr/>
        </p:nvSpPr>
        <p:spPr>
          <a:xfrm>
            <a:off x="859632" y="2571750"/>
            <a:ext cx="11953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Garamond Pro Bold" panose="02020702060506020403" pitchFamily="18" charset="0"/>
                <a:ea typeface="Adobe Gothic Std B" panose="020B0800000000000000" pitchFamily="34" charset="-128"/>
                <a:cs typeface="Arial"/>
                <a:sym typeface="Calibri"/>
              </a:rPr>
              <a:t>NU!</a:t>
            </a:r>
          </a:p>
        </p:txBody>
      </p:sp>
    </p:spTree>
    <p:extLst>
      <p:ext uri="{BB962C8B-B14F-4D97-AF65-F5344CB8AC3E}">
        <p14:creationId xmlns:p14="http://schemas.microsoft.com/office/powerpoint/2010/main" val="683838109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9FDE90-1E2E-4831-B563-0B1FE78991A8}"/>
              </a:ext>
            </a:extLst>
          </p:cNvPr>
          <p:cNvSpPr txBox="1"/>
          <p:nvPr/>
        </p:nvSpPr>
        <p:spPr>
          <a:xfrm>
            <a:off x="304800" y="1123950"/>
            <a:ext cx="75723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Arial"/>
              </a:rPr>
              <a:t>Greșeli de evitat în relația cu presa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89FB1E-EEF4-4C90-B5CE-8F3961F0DFBF}"/>
              </a:ext>
            </a:extLst>
          </p:cNvPr>
          <p:cNvSpPr txBox="1"/>
          <p:nvPr/>
        </p:nvSpPr>
        <p:spPr>
          <a:xfrm>
            <a:off x="2028825" y="1504950"/>
            <a:ext cx="6810376" cy="334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Difuza informații confidențiale (cenzurează-te)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Nega evidențele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Rogi jurnalistul să omită o informație scăpată din greșeală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Cere favoruri inacceptabile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Face favoruri presei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6830AB-8C8A-4CCF-ADBE-16494E1C2542}"/>
              </a:ext>
            </a:extLst>
          </p:cNvPr>
          <p:cNvSpPr txBox="1"/>
          <p:nvPr/>
        </p:nvSpPr>
        <p:spPr>
          <a:xfrm>
            <a:off x="485775" y="2656671"/>
            <a:ext cx="13239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Garamond Pro Bold" panose="02020702060506020403" pitchFamily="18" charset="0"/>
                <a:ea typeface="Adobe Gothic Std B" panose="020B0800000000000000" pitchFamily="34" charset="-128"/>
                <a:cs typeface="Arial"/>
                <a:sym typeface="Calibri"/>
              </a:rPr>
              <a:t>NU!</a:t>
            </a:r>
          </a:p>
        </p:txBody>
      </p:sp>
    </p:spTree>
    <p:extLst>
      <p:ext uri="{BB962C8B-B14F-4D97-AF65-F5344CB8AC3E}">
        <p14:creationId xmlns:p14="http://schemas.microsoft.com/office/powerpoint/2010/main" val="3576286303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6DA166-EB42-4260-996E-D7CBF4B2B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47752"/>
            <a:ext cx="7092000" cy="373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93318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jubomir.graovac\Downloads\PresentationCCDro2014-16-9.png">
            <a:extLst>
              <a:ext uri="{FF2B5EF4-FFF2-40B4-BE49-F238E27FC236}">
                <a16:creationId xmlns:a16="http://schemas.microsoft.com/office/drawing/2014/main" id="{234AEC9F-AE8D-45A7-8A72-6DFA66F02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597D64-252A-4419-80B5-4C4A255C45FF}"/>
              </a:ext>
            </a:extLst>
          </p:cNvPr>
          <p:cNvSpPr txBox="1"/>
          <p:nvPr/>
        </p:nvSpPr>
        <p:spPr>
          <a:xfrm>
            <a:off x="2133600" y="1962150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-69844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Mulțumesc pentru atenție și interes!</a:t>
            </a:r>
          </a:p>
          <a:p>
            <a:pPr marL="0" marR="0" lvl="0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4512856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diagram, text, application&#10;&#10;Description automatically generated">
            <a:extLst>
              <a:ext uri="{FF2B5EF4-FFF2-40B4-BE49-F238E27FC236}">
                <a16:creationId xmlns:a16="http://schemas.microsoft.com/office/drawing/2014/main" id="{986E7630-0870-4B9D-87F0-E058F86B7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" y="0"/>
            <a:ext cx="91216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8745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D59AD-7A6C-44DC-BEA9-F9D67A66899E}"/>
              </a:ext>
            </a:extLst>
          </p:cNvPr>
          <p:cNvSpPr txBox="1"/>
          <p:nvPr/>
        </p:nvSpPr>
        <p:spPr>
          <a:xfrm>
            <a:off x="228600" y="1047750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Calibri"/>
              </a:rPr>
              <a:t>Rolul promovării</a:t>
            </a:r>
            <a:endParaRPr 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03E621-CCFF-4FD2-A207-374AEA6E8E18}"/>
              </a:ext>
            </a:extLst>
          </p:cNvPr>
          <p:cNvSpPr txBox="1"/>
          <p:nvPr/>
        </p:nvSpPr>
        <p:spPr>
          <a:xfrm>
            <a:off x="152400" y="1659195"/>
            <a:ext cx="8763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o-RO" sz="2000" kern="0" dirty="0">
                <a:solidFill>
                  <a:srgbClr val="820000"/>
                </a:solidFill>
                <a:latin typeface="Arial"/>
                <a:cs typeface="Arial"/>
                <a:sym typeface="Arial"/>
              </a:rPr>
              <a:t>Furnizarea de informații </a:t>
            </a:r>
            <a:r>
              <a:rPr kumimoji="0" lang="ro-RO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atât cumpărătorii, cât și vânzătorii beneficiază de pe urma funcției informative;</a:t>
            </a:r>
            <a:endParaRPr kumimoji="0" lang="ro-R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o-RO" sz="2000" kern="0" dirty="0">
                <a:solidFill>
                  <a:srgbClr val="820000"/>
                </a:solidFill>
                <a:latin typeface="Arial"/>
                <a:cs typeface="Arial"/>
                <a:sym typeface="Arial"/>
              </a:rPr>
              <a:t>Stimularea cererii </a:t>
            </a:r>
            <a:r>
              <a:rPr kumimoji="0" lang="ro-RO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este cel mai evident și mai direct scop al promovării; marketerii vor să li se cumpere produsele și pentru asta încearcă să influențeze targetul;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o-RO" sz="2000" kern="0" dirty="0">
                <a:solidFill>
                  <a:srgbClr val="820000"/>
                </a:solidFill>
                <a:latin typeface="Arial"/>
                <a:cs typeface="Arial"/>
                <a:sym typeface="Arial"/>
              </a:rPr>
              <a:t>Diferențierea produsului </a:t>
            </a:r>
            <a:r>
              <a:rPr kumimoji="0" lang="ro-RO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dacă o marcă este percepută ca fiind considerabil diferită de celelalte din aceeași categorie, ofertantul </a:t>
            </a:r>
            <a:r>
              <a:rPr lang="ro-RO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î</a:t>
            </a:r>
            <a:r>
              <a:rPr kumimoji="0" lang="ro-RO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și poate permite să ceară un preț mai mare în schimbul beneficiilor suplimentare pe care le oferă. </a:t>
            </a:r>
            <a:endParaRPr kumimoji="0" lang="ro-R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o-RO" sz="2000" kern="0" dirty="0">
                <a:solidFill>
                  <a:srgbClr val="820000"/>
                </a:solidFill>
                <a:latin typeface="Arial"/>
                <a:cs typeface="Arial"/>
                <a:sym typeface="Arial"/>
              </a:rPr>
              <a:t>Aducerea aminte </a:t>
            </a:r>
            <a:r>
              <a:rPr kumimoji="0" lang="ro-RO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clienților actuali trebuie să li se reamintească avantajele produselor pentru a-i împiedica să-și schimbe preferințele, mai ales atunci când concurența le înnoiește.</a:t>
            </a:r>
          </a:p>
        </p:txBody>
      </p:sp>
    </p:spTree>
    <p:extLst>
      <p:ext uri="{BB962C8B-B14F-4D97-AF65-F5344CB8AC3E}">
        <p14:creationId xmlns:p14="http://schemas.microsoft.com/office/powerpoint/2010/main" val="9195424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D59AD-7A6C-44DC-BEA9-F9D67A66899E}"/>
              </a:ext>
            </a:extLst>
          </p:cNvPr>
          <p:cNvSpPr txBox="1"/>
          <p:nvPr/>
        </p:nvSpPr>
        <p:spPr>
          <a:xfrm>
            <a:off x="228600" y="1047750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Calibri"/>
              </a:rPr>
              <a:t>Rolul promovării</a:t>
            </a:r>
            <a:endParaRPr 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7B2D3E-22A7-4B8C-847D-B10FE2C6C44A}"/>
              </a:ext>
            </a:extLst>
          </p:cNvPr>
          <p:cNvSpPr txBox="1"/>
          <p:nvPr/>
        </p:nvSpPr>
        <p:spPr>
          <a:xfrm>
            <a:off x="198120" y="1809750"/>
            <a:ext cx="8610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o-RO" sz="2000" kern="0" dirty="0">
                <a:solidFill>
                  <a:srgbClr val="820000"/>
                </a:solidFill>
                <a:latin typeface="Arial"/>
                <a:cs typeface="Arial"/>
                <a:sym typeface="Arial"/>
              </a:rPr>
              <a:t>Contracararea concurenților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o-RO" sz="2000" kern="0" dirty="0">
                <a:solidFill>
                  <a:srgbClr val="820000"/>
                </a:solidFill>
                <a:latin typeface="Arial"/>
                <a:cs typeface="Arial"/>
                <a:sym typeface="Arial"/>
              </a:rPr>
              <a:t>Neutralizare informațiilor nefavorabile </a:t>
            </a:r>
            <a:r>
              <a:rPr lang="ro-RO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– zvonul și răspândirea lui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o-RO" sz="2000" kern="0" dirty="0">
                <a:solidFill>
                  <a:srgbClr val="820000"/>
                </a:solidFill>
                <a:latin typeface="Arial"/>
                <a:cs typeface="Arial"/>
                <a:sym typeface="Arial"/>
              </a:rPr>
              <a:t>Atenuarea fluctuațiilor cererii </a:t>
            </a:r>
            <a:r>
              <a:rPr kumimoji="0" lang="ro-RO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multe companii se confruntă cu cereri sezoniere, dar apelând la promovare, își pot mări oferta și pentru extrasezon</a:t>
            </a:r>
            <a:endParaRPr kumimoji="0" lang="ro-R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o-RO" sz="2000" kern="0" dirty="0">
                <a:solidFill>
                  <a:srgbClr val="820000"/>
                </a:solidFill>
                <a:latin typeface="Arial"/>
                <a:cs typeface="Arial"/>
                <a:sym typeface="Arial"/>
              </a:rPr>
              <a:t>Influențarea persoanelor cu putere de decizie la nivel guvernamental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  <a:r>
              <a:rPr kumimoji="0" lang="ro-RO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ampanii sociale –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“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 reu</a:t>
            </a:r>
            <a:r>
              <a:rPr kumimoji="0" lang="ro-R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ș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it</a:t>
            </a:r>
            <a:r>
              <a:rPr kumimoji="0" lang="ro-R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ă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marca </a:t>
            </a:r>
            <a:r>
              <a:rPr kumimoji="0" lang="ro-R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Ș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tirile ProTV: Intr</a:t>
            </a:r>
            <a:r>
              <a:rPr kumimoji="0" lang="ro-R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ă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o-R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î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 vigoare noua lege a adop</a:t>
            </a:r>
            <a:r>
              <a:rPr kumimoji="0" lang="ro-R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ț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iilor”</a:t>
            </a:r>
            <a:endParaRPr kumimoji="0" lang="ro-R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o-RO" sz="2000" kern="0" dirty="0">
                <a:solidFill>
                  <a:srgbClr val="820000"/>
                </a:solidFill>
                <a:latin typeface="Arial"/>
                <a:cs typeface="Arial"/>
                <a:sym typeface="Arial"/>
              </a:rPr>
              <a:t>Construirea și menținerea încrederii în brand</a:t>
            </a:r>
            <a:endParaRPr lang="en-US" sz="2000" kern="0" dirty="0">
              <a:solidFill>
                <a:srgbClr val="82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762869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51A7F2-BEB7-44A7-8519-BA1DB48ABA99}"/>
              </a:ext>
            </a:extLst>
          </p:cNvPr>
          <p:cNvSpPr txBox="1"/>
          <p:nvPr/>
        </p:nvSpPr>
        <p:spPr>
          <a:xfrm>
            <a:off x="381000" y="1023045"/>
            <a:ext cx="70389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Arial"/>
              </a:rPr>
              <a:t>Comunicarea de marketing prin</a:t>
            </a:r>
            <a:endParaRPr 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8809F4-8A46-4A07-8606-3E32E2F4A70A}"/>
              </a:ext>
            </a:extLst>
          </p:cNvPr>
          <p:cNvSpPr txBox="1"/>
          <p:nvPr/>
        </p:nvSpPr>
        <p:spPr>
          <a:xfrm>
            <a:off x="228600" y="1657350"/>
            <a:ext cx="8915399" cy="3031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Advertising</a:t>
            </a:r>
            <a:r>
              <a:rPr kumimoji="0" lang="ro-R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– </a:t>
            </a: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forma de promovare impersonală și plătită altcuiva ca să o facă, reclama comercială convențională</a:t>
            </a:r>
            <a:endParaRPr kumimoji="0" lang="ro-RO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o-RO" sz="2400" b="1" kern="0" dirty="0">
                <a:solidFill>
                  <a:srgbClr val="820000"/>
                </a:solidFill>
                <a:latin typeface="Arial"/>
                <a:cs typeface="Arial"/>
                <a:sym typeface="Arial"/>
              </a:rPr>
              <a:t>Publicitate</a:t>
            </a:r>
            <a:r>
              <a:rPr kumimoji="0" lang="ro-R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– </a:t>
            </a:r>
            <a:r>
              <a:rPr lang="ro-RO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mesaje subliminale, modalități neconvenționale de expunere a unei mărci (ex.: filme)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o-RO" sz="2400" b="1" kern="0" dirty="0">
                <a:solidFill>
                  <a:srgbClr val="820000"/>
                </a:solidFill>
                <a:latin typeface="Arial"/>
                <a:cs typeface="Arial"/>
                <a:sym typeface="Arial"/>
              </a:rPr>
              <a:t>Sponsorship</a:t>
            </a:r>
            <a:r>
              <a:rPr lang="ro-RO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– 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asocierea de imagine potrivită pe care o puteți obține în urma </a:t>
            </a:r>
            <a:r>
              <a:rPr lang="ro-RO" sz="2000" kern="0" dirty="0">
                <a:solidFill>
                  <a:srgbClr val="000000"/>
                </a:solidFill>
                <a:latin typeface="Arial"/>
                <a:cs typeface="Arial"/>
              </a:rPr>
              <a:t>î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ncheierii unui parteneriat media, ca urmare a selec</a:t>
            </a:r>
            <a:r>
              <a:rPr lang="ro-RO" sz="2000" kern="0" dirty="0">
                <a:solidFill>
                  <a:srgbClr val="000000"/>
                </a:solidFill>
                <a:latin typeface="Arial"/>
                <a:cs typeface="Arial"/>
              </a:rPr>
              <a:t>tării a unuia sau a mai multor canale, pentru a 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ajunge la publicul </a:t>
            </a:r>
            <a:r>
              <a:rPr lang="ro-RO" sz="2000" kern="0" dirty="0">
                <a:solidFill>
                  <a:srgbClr val="000000"/>
                </a:solidFill>
                <a:latin typeface="Arial"/>
                <a:cs typeface="Arial"/>
              </a:rPr>
              <a:t>ț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int</a:t>
            </a:r>
            <a:r>
              <a:rPr lang="ro-RO" sz="2000" kern="0" dirty="0">
                <a:solidFill>
                  <a:srgbClr val="000000"/>
                </a:solidFill>
                <a:latin typeface="Arial"/>
                <a:cs typeface="Arial"/>
              </a:rPr>
              <a:t>ă</a:t>
            </a:r>
            <a:endParaRPr lang="en-US"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o-RO" sz="2400" b="1" kern="0" dirty="0">
                <a:solidFill>
                  <a:srgbClr val="820000"/>
                </a:solidFill>
                <a:latin typeface="Arial"/>
                <a:cs typeface="Arial"/>
                <a:sym typeface="Arial"/>
              </a:rPr>
              <a:t>PR </a:t>
            </a:r>
            <a:r>
              <a:rPr kumimoji="0" lang="ro-R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 </a:t>
            </a:r>
            <a:r>
              <a:rPr lang="ro-RO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un prieten sau un adversar de temut?</a:t>
            </a:r>
            <a:endParaRPr lang="en-US"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270546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51A7F2-BEB7-44A7-8519-BA1DB48ABA99}"/>
              </a:ext>
            </a:extLst>
          </p:cNvPr>
          <p:cNvSpPr txBox="1"/>
          <p:nvPr/>
        </p:nvSpPr>
        <p:spPr>
          <a:xfrm>
            <a:off x="381000" y="1023045"/>
            <a:ext cx="70389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Arial"/>
              </a:rPr>
              <a:t>Comunicarea de marketing - AIDA</a:t>
            </a:r>
            <a:endParaRPr 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ED4D9A-C7EE-4C41-AC1A-99B19B0FFBF4}"/>
              </a:ext>
            </a:extLst>
          </p:cNvPr>
          <p:cNvSpPr txBox="1"/>
          <p:nvPr/>
        </p:nvSpPr>
        <p:spPr>
          <a:xfrm>
            <a:off x="609600" y="2085261"/>
            <a:ext cx="21050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kern="0" dirty="0">
                <a:solidFill>
                  <a:srgbClr val="00B050"/>
                </a:solidFill>
                <a:latin typeface="Arial"/>
                <a:cs typeface="Arial"/>
                <a:sym typeface="Arial"/>
              </a:rPr>
              <a:t>A</a:t>
            </a:r>
            <a:r>
              <a:rPr lang="en-US" sz="2800" b="1" kern="0" dirty="0">
                <a:solidFill>
                  <a:srgbClr val="00B050"/>
                </a:solidFill>
                <a:latin typeface="Arial"/>
                <a:cs typeface="Arial"/>
                <a:sym typeface="Arial"/>
              </a:rPr>
              <a:t>ten</a:t>
            </a:r>
            <a:r>
              <a:rPr lang="ro-RO" sz="2800" b="1" kern="0" dirty="0">
                <a:solidFill>
                  <a:srgbClr val="00B050"/>
                </a:solidFill>
                <a:latin typeface="Arial"/>
                <a:cs typeface="Arial"/>
                <a:sym typeface="Arial"/>
              </a:rPr>
              <a:t>ția</a:t>
            </a:r>
            <a:endParaRPr lang="en-US" sz="1800" kern="0" dirty="0">
              <a:solidFill>
                <a:srgbClr val="00B05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I</a:t>
            </a:r>
            <a:r>
              <a:rPr lang="en-US" sz="2800" b="1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nteresul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kern="0" dirty="0">
                <a:solidFill>
                  <a:srgbClr val="F59435"/>
                </a:solidFill>
                <a:latin typeface="Arial"/>
                <a:cs typeface="Arial"/>
                <a:sym typeface="Arial"/>
              </a:rPr>
              <a:t>D</a:t>
            </a:r>
            <a:r>
              <a:rPr lang="en-US" sz="2800" b="1" kern="0" dirty="0">
                <a:solidFill>
                  <a:srgbClr val="F59435"/>
                </a:solidFill>
                <a:latin typeface="Arial"/>
                <a:cs typeface="Arial"/>
                <a:sym typeface="Arial"/>
              </a:rPr>
              <a:t>orin</a:t>
            </a:r>
            <a:r>
              <a:rPr lang="ro-RO" sz="2800" b="1" kern="0" dirty="0">
                <a:solidFill>
                  <a:srgbClr val="F59435"/>
                </a:solidFill>
                <a:latin typeface="Arial"/>
                <a:cs typeface="Arial"/>
                <a:sym typeface="Arial"/>
              </a:rPr>
              <a:t>ța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ro-RO" sz="32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A</a:t>
            </a:r>
            <a:r>
              <a:rPr lang="ro-RO" sz="28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cțiunea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CE7C13-36E3-4053-8687-7902E3268C18}"/>
              </a:ext>
            </a:extLst>
          </p:cNvPr>
          <p:cNvSpPr txBox="1"/>
          <p:nvPr/>
        </p:nvSpPr>
        <p:spPr>
          <a:xfrm>
            <a:off x="2845595" y="2085261"/>
            <a:ext cx="5714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r>
              <a:rPr lang="ro-RO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Oamenii nu cumpără întotdeauna, obiectiv vorbind, produsul care este cel mai bun pentru ei – pentru că nu au informația completă și corectă pentru a face evaluarea. </a:t>
            </a: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r>
              <a:rPr lang="ro-RO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Și în ultima etapă poate apărea un alt produs care îi face să se răzgândească și atunci iau procesul de la capăt.</a:t>
            </a:r>
            <a:endParaRPr lang="en-US"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1957351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1049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AA14C3-C322-4557-A4D5-CBEDB86D01E1}"/>
              </a:ext>
            </a:extLst>
          </p:cNvPr>
          <p:cNvSpPr txBox="1"/>
          <p:nvPr/>
        </p:nvSpPr>
        <p:spPr>
          <a:xfrm>
            <a:off x="30480" y="97155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Calibri"/>
              </a:rPr>
              <a:t>Comunicarea în marketing pe modelul </a:t>
            </a:r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Calibri"/>
              </a:rPr>
              <a:t>“</a:t>
            </a:r>
            <a:r>
              <a:rPr lang="ro-RO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Calibri"/>
              </a:rPr>
              <a:t>AIDA</a:t>
            </a:r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sym typeface="Calibri"/>
              </a:rPr>
              <a:t>”</a:t>
            </a:r>
            <a:endParaRPr 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9DC58C-09D3-4B48-8FCF-71D053ABF765}"/>
              </a:ext>
            </a:extLst>
          </p:cNvPr>
          <p:cNvSpPr txBox="1"/>
          <p:nvPr/>
        </p:nvSpPr>
        <p:spPr>
          <a:xfrm>
            <a:off x="228600" y="1980844"/>
            <a:ext cx="21050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kern="0" dirty="0">
                <a:solidFill>
                  <a:srgbClr val="92D04F"/>
                </a:solidFill>
                <a:latin typeface="Arial"/>
                <a:cs typeface="Arial"/>
                <a:sym typeface="Arial"/>
              </a:rPr>
              <a:t>A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ten</a:t>
            </a:r>
            <a:r>
              <a:rPr lang="ro-RO" sz="28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ția</a:t>
            </a:r>
            <a:endParaRPr lang="en-US" sz="1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kern="0" dirty="0">
                <a:solidFill>
                  <a:srgbClr val="FBF056"/>
                </a:solidFill>
                <a:latin typeface="Arial"/>
                <a:cs typeface="Arial"/>
                <a:sym typeface="Arial"/>
              </a:rPr>
              <a:t>I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nteresul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kern="0" dirty="0">
                <a:solidFill>
                  <a:srgbClr val="F59435"/>
                </a:solidFill>
                <a:latin typeface="Arial"/>
                <a:cs typeface="Arial"/>
                <a:sym typeface="Arial"/>
              </a:rPr>
              <a:t>D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orin</a:t>
            </a:r>
            <a:r>
              <a:rPr lang="ro-RO" sz="28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ța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ro-RO" sz="3200" b="1" kern="0" dirty="0">
                <a:solidFill>
                  <a:srgbClr val="D72D1B"/>
                </a:solidFill>
                <a:latin typeface="Arial"/>
                <a:cs typeface="Arial"/>
                <a:sym typeface="Arial"/>
              </a:rPr>
              <a:t>A</a:t>
            </a:r>
            <a:r>
              <a:rPr lang="ro-RO" sz="28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cțiunea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E0703D7-A7A3-40E4-B6B4-5B31B331B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1600201"/>
            <a:ext cx="5076267" cy="300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0983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PresentationCC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PresentationCCD</Template>
  <TotalTime>8689</TotalTime>
  <Words>2289</Words>
  <Application>Microsoft Office PowerPoint</Application>
  <PresentationFormat>On-screen Show (16:9)</PresentationFormat>
  <Paragraphs>234</Paragraphs>
  <Slides>44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 Nova Cond</vt:lpstr>
      <vt:lpstr>Times New Roman</vt:lpstr>
      <vt:lpstr>Adobe Garamond Pro Bold</vt:lpstr>
      <vt:lpstr>Cambria</vt:lpstr>
      <vt:lpstr>Wingdings</vt:lpstr>
      <vt:lpstr>Calibri</vt:lpstr>
      <vt:lpstr>Arial</vt:lpstr>
      <vt:lpstr>PresentationCCD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Ljubomir Graovac</dc:creator>
  <cp:lastModifiedBy>Monica Eftimiu</cp:lastModifiedBy>
  <cp:revision>81</cp:revision>
  <dcterms:created xsi:type="dcterms:W3CDTF">2015-03-09T15:19:43Z</dcterms:created>
  <dcterms:modified xsi:type="dcterms:W3CDTF">2021-04-02T13:25:25Z</dcterms:modified>
</cp:coreProperties>
</file>