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hq/HitUcsQ/DJr7Rfz6JtkKNEB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7bd0f754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77bd0f75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77bd0f754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77bd0f75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77bd0f754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77bd0f75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77bd0f754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77bd0f75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77bd0f754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77bd0f75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77bd0f754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77bd0f75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77bd0f754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077bd0f75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77bd0f754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077bd0f75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77bd0f754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077bd0f75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77bd0f754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077bd0f75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77bd0f754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77bd0f75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77bd0f754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77bd0f75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77bd0f754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77bd0f75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77bd0f754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77bd0f75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77bd0f754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077bd0f754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77bd0f754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077bd0f75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77bd0f754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77bd0f754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77bd0f754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077bd0f75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78da36f5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078da36f5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78da36f54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078da36f5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53baf56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2053baf565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78da36f54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078da36f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77bd0f754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077bd0f754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77bd0f754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077bd0f754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077bd0f754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077bd0f754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78da36f54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078da36f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78da36f54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078da36f5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78da36f5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78da36f5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078da36f54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078da36f5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78da36f54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078da36f5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78da36f54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078da36f5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5821c7b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05821c7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078da36f54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078da36f5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078da36f54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078da36f5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78da36f5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78da36f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77bd0f754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77bd0f7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77bd0f754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77bd0f7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77bd0f754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77bd0f75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77bd0f754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77bd0f7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77bd0f754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77bd0f75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5"/>
          <p:cNvSpPr txBox="1"/>
          <p:nvPr>
            <p:ph type="ctrTitle"/>
          </p:nvPr>
        </p:nvSpPr>
        <p:spPr>
          <a:xfrm>
            <a:off x="1547664" y="1779662"/>
            <a:ext cx="7344816" cy="73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85"/>
          <p:cNvSpPr txBox="1"/>
          <p:nvPr>
            <p:ph idx="1" type="subTitle"/>
          </p:nvPr>
        </p:nvSpPr>
        <p:spPr>
          <a:xfrm>
            <a:off x="1547664" y="2514600"/>
            <a:ext cx="72915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5"/>
          <p:cNvSpPr txBox="1"/>
          <p:nvPr>
            <p:ph idx="10" type="dt"/>
          </p:nvPr>
        </p:nvSpPr>
        <p:spPr>
          <a:xfrm>
            <a:off x="914400" y="4993482"/>
            <a:ext cx="2133600" cy="150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5"/>
          <p:cNvSpPr txBox="1"/>
          <p:nvPr>
            <p:ph idx="11" type="ftr"/>
          </p:nvPr>
        </p:nvSpPr>
        <p:spPr>
          <a:xfrm>
            <a:off x="3162300" y="4993482"/>
            <a:ext cx="3276600" cy="150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85"/>
          <p:cNvSpPr txBox="1"/>
          <p:nvPr>
            <p:ph idx="12" type="sldNum"/>
          </p:nvPr>
        </p:nvSpPr>
        <p:spPr>
          <a:xfrm>
            <a:off x="6553200" y="4993482"/>
            <a:ext cx="2133600" cy="150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4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94"/>
          <p:cNvSpPr txBox="1"/>
          <p:nvPr>
            <p:ph idx="1" type="body"/>
          </p:nvPr>
        </p:nvSpPr>
        <p:spPr>
          <a:xfrm rot="5400000">
            <a:off x="2950096" y="-1138386"/>
            <a:ext cx="3603847" cy="828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4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4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94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95"/>
          <p:cNvSpPr txBox="1"/>
          <p:nvPr>
            <p:ph idx="1" type="body"/>
          </p:nvPr>
        </p:nvSpPr>
        <p:spPr>
          <a:xfrm rot="5400000">
            <a:off x="1425178" y="-457199"/>
            <a:ext cx="4388644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95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95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95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7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87"/>
          <p:cNvSpPr txBox="1"/>
          <p:nvPr>
            <p:ph idx="1" type="body"/>
          </p:nvPr>
        </p:nvSpPr>
        <p:spPr>
          <a:xfrm>
            <a:off x="611560" y="1200150"/>
            <a:ext cx="8280920" cy="3603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7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7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7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6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86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86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86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8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88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88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9"/>
          <p:cNvSpPr txBox="1"/>
          <p:nvPr>
            <p:ph type="title"/>
          </p:nvPr>
        </p:nvSpPr>
        <p:spPr>
          <a:xfrm>
            <a:off x="762001" y="2475756"/>
            <a:ext cx="8077199" cy="1183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89"/>
          <p:cNvSpPr txBox="1"/>
          <p:nvPr>
            <p:ph idx="1" type="body"/>
          </p:nvPr>
        </p:nvSpPr>
        <p:spPr>
          <a:xfrm>
            <a:off x="762001" y="1275606"/>
            <a:ext cx="8077199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9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9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9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0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0"/>
          <p:cNvSpPr txBox="1"/>
          <p:nvPr>
            <p:ph idx="1" type="body"/>
          </p:nvPr>
        </p:nvSpPr>
        <p:spPr>
          <a:xfrm>
            <a:off x="762000" y="1200151"/>
            <a:ext cx="3886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0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90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0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90"/>
          <p:cNvSpPr txBox="1"/>
          <p:nvPr>
            <p:ph idx="2" type="body"/>
          </p:nvPr>
        </p:nvSpPr>
        <p:spPr>
          <a:xfrm>
            <a:off x="4800600" y="1200151"/>
            <a:ext cx="3886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1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91"/>
          <p:cNvSpPr txBox="1"/>
          <p:nvPr>
            <p:ph idx="1" type="body"/>
          </p:nvPr>
        </p:nvSpPr>
        <p:spPr>
          <a:xfrm>
            <a:off x="760412" y="1151335"/>
            <a:ext cx="38877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1"/>
          <p:cNvSpPr txBox="1"/>
          <p:nvPr>
            <p:ph idx="2" type="body"/>
          </p:nvPr>
        </p:nvSpPr>
        <p:spPr>
          <a:xfrm>
            <a:off x="760412" y="1631156"/>
            <a:ext cx="38877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1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1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1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1"/>
          <p:cNvSpPr txBox="1"/>
          <p:nvPr>
            <p:ph idx="3" type="body"/>
          </p:nvPr>
        </p:nvSpPr>
        <p:spPr>
          <a:xfrm>
            <a:off x="4800600" y="1151335"/>
            <a:ext cx="38877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1"/>
          <p:cNvSpPr txBox="1"/>
          <p:nvPr>
            <p:ph idx="4" type="body"/>
          </p:nvPr>
        </p:nvSpPr>
        <p:spPr>
          <a:xfrm>
            <a:off x="4800600" y="1631156"/>
            <a:ext cx="38877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2"/>
          <p:cNvSpPr txBox="1"/>
          <p:nvPr>
            <p:ph type="title"/>
          </p:nvPr>
        </p:nvSpPr>
        <p:spPr>
          <a:xfrm>
            <a:off x="762001" y="204787"/>
            <a:ext cx="281940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2"/>
          <p:cNvSpPr txBox="1"/>
          <p:nvPr>
            <p:ph idx="1" type="body"/>
          </p:nvPr>
        </p:nvSpPr>
        <p:spPr>
          <a:xfrm>
            <a:off x="3733800" y="204788"/>
            <a:ext cx="495300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2"/>
          <p:cNvSpPr txBox="1"/>
          <p:nvPr>
            <p:ph idx="2" type="body"/>
          </p:nvPr>
        </p:nvSpPr>
        <p:spPr>
          <a:xfrm>
            <a:off x="762001" y="1076326"/>
            <a:ext cx="2819400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2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2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2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3"/>
          <p:cNvSpPr txBox="1"/>
          <p:nvPr>
            <p:ph type="title"/>
          </p:nvPr>
        </p:nvSpPr>
        <p:spPr>
          <a:xfrm>
            <a:off x="1792288" y="354330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93"/>
          <p:cNvSpPr/>
          <p:nvPr>
            <p:ph idx="2" type="pic"/>
          </p:nvPr>
        </p:nvSpPr>
        <p:spPr>
          <a:xfrm>
            <a:off x="1792288" y="40243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3"/>
          <p:cNvSpPr txBox="1"/>
          <p:nvPr>
            <p:ph idx="1" type="body"/>
          </p:nvPr>
        </p:nvSpPr>
        <p:spPr>
          <a:xfrm>
            <a:off x="1792288" y="396835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3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3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3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4"/>
          <p:cNvSpPr txBox="1"/>
          <p:nvPr>
            <p:ph type="title"/>
          </p:nvPr>
        </p:nvSpPr>
        <p:spPr>
          <a:xfrm>
            <a:off x="611560" y="205979"/>
            <a:ext cx="82809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4"/>
          <p:cNvSpPr txBox="1"/>
          <p:nvPr>
            <p:ph idx="1" type="body"/>
          </p:nvPr>
        </p:nvSpPr>
        <p:spPr>
          <a:xfrm>
            <a:off x="611560" y="1200150"/>
            <a:ext cx="8280920" cy="3603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4"/>
          <p:cNvSpPr txBox="1"/>
          <p:nvPr>
            <p:ph idx="10" type="dt"/>
          </p:nvPr>
        </p:nvSpPr>
        <p:spPr>
          <a:xfrm>
            <a:off x="611560" y="4986704"/>
            <a:ext cx="228404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4"/>
          <p:cNvSpPr txBox="1"/>
          <p:nvPr>
            <p:ph idx="11" type="ftr"/>
          </p:nvPr>
        </p:nvSpPr>
        <p:spPr>
          <a:xfrm>
            <a:off x="3086100" y="4977179"/>
            <a:ext cx="327660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4"/>
          <p:cNvSpPr txBox="1"/>
          <p:nvPr>
            <p:ph idx="12" type="sldNum"/>
          </p:nvPr>
        </p:nvSpPr>
        <p:spPr>
          <a:xfrm>
            <a:off x="6553200" y="4977179"/>
            <a:ext cx="2339280" cy="12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47664" y="1779662"/>
            <a:ext cx="7344816" cy="73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800"/>
              <a:t>Vrei sa descoperi puterea publicității pe Google? 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47664" y="2514600"/>
            <a:ext cx="72915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n-US" sz="1850"/>
              <a:t>TRAINER: ALINA MIRON</a:t>
            </a:r>
            <a:endParaRPr b="0" i="0" sz="18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77bd0f754_0_65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De ce este Google Ads</a:t>
            </a:r>
            <a:endParaRPr/>
          </a:p>
        </p:txBody>
      </p:sp>
      <p:sp>
        <p:nvSpPr>
          <p:cNvPr id="144" name="Google Shape;144;g2077bd0f754_0_65"/>
          <p:cNvSpPr txBox="1"/>
          <p:nvPr>
            <p:ph idx="1" type="body"/>
          </p:nvPr>
        </p:nvSpPr>
        <p:spPr>
          <a:xfrm>
            <a:off x="611550" y="1200150"/>
            <a:ext cx="45246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Controlul bugetului: se poate seta un buget la nivel de campanie sau un buget zilnic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5" name="Google Shape;145;g2077bd0f754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425" y="1609488"/>
            <a:ext cx="3810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77bd0f754_0_73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De ce este Google Ads</a:t>
            </a:r>
            <a:endParaRPr/>
          </a:p>
        </p:txBody>
      </p:sp>
      <p:sp>
        <p:nvSpPr>
          <p:cNvPr id="151" name="Google Shape;151;g2077bd0f754_0_73"/>
          <p:cNvSpPr txBox="1"/>
          <p:nvPr>
            <p:ph idx="1" type="body"/>
          </p:nvPr>
        </p:nvSpPr>
        <p:spPr>
          <a:xfrm>
            <a:off x="611550" y="1200150"/>
            <a:ext cx="45246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Raportare si masurare: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prin conversion tracking din Google Ads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prin rapoartele din platform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prin tool de monitorizare trafic: Google Analytics (va disparea) / GA 4 (</a:t>
            </a:r>
            <a:r>
              <a:rPr lang="en-US" sz="2000"/>
              <a:t>obligatoriu</a:t>
            </a:r>
            <a:r>
              <a:rPr lang="en-US" sz="2000"/>
              <a:t> din 2023) sau Adobe Analytics</a:t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52" name="Google Shape;152;g2077bd0f754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250" y="1368263"/>
            <a:ext cx="3732750" cy="233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77bd0f754_0_81"/>
          <p:cNvSpPr txBox="1"/>
          <p:nvPr>
            <p:ph type="title"/>
          </p:nvPr>
        </p:nvSpPr>
        <p:spPr>
          <a:xfrm>
            <a:off x="611535" y="6130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r>
              <a:rPr lang="en-US"/>
              <a:t>.</a:t>
            </a:r>
            <a:r>
              <a:rPr lang="en-US"/>
              <a:t> Tipuri de campanii existente în Google Ads 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g2077bd0f754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625" y="1425750"/>
            <a:ext cx="6106725" cy="30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77bd0f754_0_97"/>
          <p:cNvSpPr txBox="1"/>
          <p:nvPr>
            <p:ph type="title"/>
          </p:nvPr>
        </p:nvSpPr>
        <p:spPr>
          <a:xfrm>
            <a:off x="537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/>
              <a:t>Google Search Ads</a:t>
            </a:r>
            <a:endParaRPr/>
          </a:p>
        </p:txBody>
      </p:sp>
      <p:sp>
        <p:nvSpPr>
          <p:cNvPr id="164" name="Google Shape;164;g2077bd0f754_0_97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Analiza cuvinte cheie. Tool: Keyword Planner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Anunțuri </a:t>
            </a:r>
            <a:r>
              <a:rPr lang="en-US" sz="2000"/>
              <a:t>și</a:t>
            </a:r>
            <a:r>
              <a:rPr lang="en-US" sz="2000"/>
              <a:t> extensii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Ad Groups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Match Type: [exact], “phrase”, broad</a:t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5" name="Google Shape;165;g2077bd0f754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825" y="1096525"/>
            <a:ext cx="4240191" cy="28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77bd0f754_0_106"/>
          <p:cNvSpPr txBox="1"/>
          <p:nvPr>
            <p:ph type="title"/>
          </p:nvPr>
        </p:nvSpPr>
        <p:spPr>
          <a:xfrm>
            <a:off x="537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/>
              <a:t>Google Display Ads</a:t>
            </a:r>
            <a:endParaRPr/>
          </a:p>
        </p:txBody>
      </p:sp>
      <p:sp>
        <p:nvSpPr>
          <p:cNvPr id="171" name="Google Shape;171;g2077bd0f754_0_106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Audiență: alegere public-țintă pe bază de interese, comportament locație, demografice, etc.;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Placement: selectarea site-urilor sau aplicațiilor pe care se vor afișa anunțurile;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Creativ (key visual);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Format anunț: text, imagini, video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72" name="Google Shape;172;g2077bd0f754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650" y="1302500"/>
            <a:ext cx="3995749" cy="22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77bd0f754_0_115"/>
          <p:cNvSpPr txBox="1"/>
          <p:nvPr>
            <p:ph type="title"/>
          </p:nvPr>
        </p:nvSpPr>
        <p:spPr>
          <a:xfrm>
            <a:off x="-1142415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Discovery Ads</a:t>
            </a:r>
            <a:endParaRPr/>
          </a:p>
        </p:txBody>
      </p:sp>
      <p:sp>
        <p:nvSpPr>
          <p:cNvPr id="178" name="Google Shape;178;g2077bd0f754_0_115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Anunțurile Discovery apar în aplicația Google, pe pagina principală Google accesată de pe telefonul mobil, pe home feed-ul Youtube sau Gmail Ads.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este asemanator cu Google Display Network, insa targeteaza placement-urile in care Google Display Network nu se </a:t>
            </a:r>
            <a:r>
              <a:rPr lang="en-US" sz="2000"/>
              <a:t>afișează</a:t>
            </a:r>
            <a:r>
              <a:rPr lang="en-US" sz="2000"/>
              <a:t>.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79" name="Google Shape;179;g2077bd0f754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450" y="239125"/>
            <a:ext cx="1732275" cy="375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77bd0f754_0_125"/>
          <p:cNvSpPr txBox="1"/>
          <p:nvPr>
            <p:ph type="title"/>
          </p:nvPr>
        </p:nvSpPr>
        <p:spPr>
          <a:xfrm>
            <a:off x="-1142415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Video/ YouTube Ads</a:t>
            </a:r>
            <a:endParaRPr/>
          </a:p>
        </p:txBody>
      </p:sp>
      <p:sp>
        <p:nvSpPr>
          <p:cNvPr id="185" name="Google Shape;185;g2077bd0f754_0_125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Video: încărcarea videoclipurilor promovate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Audiență: selectarea publicului-țintă prin intermediul intereselor, comportamentului, locației, etc.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Targeting: selectarea locației, limbii, dispozitivului, publicului-țintă, etc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Tipuri de anunturi: </a:t>
            </a:r>
            <a:endParaRPr sz="20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Skippable in-stream ads (YouTube videos si Google video partners)</a:t>
            </a:r>
            <a:endParaRPr sz="9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Non-skippable in-stream ads (YouTube videos si Google video partners)</a:t>
            </a:r>
            <a:endParaRPr sz="9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In-feed video ads (Discovery placements: YouTube search result, YouTube mobile homepage)</a:t>
            </a:r>
            <a:endParaRPr sz="9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Bumper ads (Y</a:t>
            </a:r>
            <a:r>
              <a:rPr lang="en-US" sz="900"/>
              <a:t>ouTube</a:t>
            </a:r>
            <a:r>
              <a:rPr lang="en-US" sz="900"/>
              <a:t> videos si Google video partners) - 6 sec.</a:t>
            </a:r>
            <a:endParaRPr sz="9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Outstream ads (apar doar in apps si website-uri Google Ads partners, fara YouTube)</a:t>
            </a:r>
            <a:endParaRPr sz="9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-US" sz="900"/>
              <a:t>Masthead ads (sunt valabile doar prin rezervare </a:t>
            </a:r>
            <a:r>
              <a:rPr lang="en-US" sz="900"/>
              <a:t>făcută</a:t>
            </a:r>
            <a:r>
              <a:rPr lang="en-US" sz="900"/>
              <a:t> cu un reprezentant Google)</a:t>
            </a:r>
            <a:endParaRPr sz="9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86" name="Google Shape;186;g2077bd0f754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325" y="1406125"/>
            <a:ext cx="3913251" cy="191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77bd0f754_0_140"/>
          <p:cNvSpPr txBox="1"/>
          <p:nvPr>
            <p:ph type="title"/>
          </p:nvPr>
        </p:nvSpPr>
        <p:spPr>
          <a:xfrm>
            <a:off x="-1142415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Ads</a:t>
            </a:r>
            <a:endParaRPr/>
          </a:p>
        </p:txBody>
      </p:sp>
      <p:sp>
        <p:nvSpPr>
          <p:cNvPr id="192" name="Google Shape;192;g2077bd0f754_0_140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se foloseste profilul companiei de Google Business sau/ </a:t>
            </a:r>
            <a:r>
              <a:rPr lang="en-US" sz="2000"/>
              <a:t>și</a:t>
            </a:r>
            <a:r>
              <a:rPr lang="en-US" sz="2000"/>
              <a:t> </a:t>
            </a:r>
            <a:r>
              <a:rPr lang="en-US" sz="2000"/>
              <a:t>locațiile</a:t>
            </a:r>
            <a:r>
              <a:rPr lang="en-US" sz="2000"/>
              <a:t> afiliate;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ajută la cresterea obiectivelor offline - maximizeaza valoarea în magazin (obiective ca vizite în magazin, vânzări în magazin, clicuri pe apeluri sau clicuri către direcție).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93" name="Google Shape;193;g2077bd0f754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200" y="0"/>
            <a:ext cx="223506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77bd0f754_0_148"/>
          <p:cNvSpPr txBox="1"/>
          <p:nvPr>
            <p:ph type="title"/>
          </p:nvPr>
        </p:nvSpPr>
        <p:spPr>
          <a:xfrm>
            <a:off x="-1142415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Video/ YouTube</a:t>
            </a:r>
            <a:r>
              <a:rPr lang="en-US"/>
              <a:t> Ads</a:t>
            </a:r>
            <a:endParaRPr/>
          </a:p>
        </p:txBody>
      </p:sp>
      <p:sp>
        <p:nvSpPr>
          <p:cNvPr id="199" name="Google Shape;199;g2077bd0f754_0_148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Aplicație: selectarea aplicației promovate;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Audiență: selectarea publicului-țintă prin intermediul intereselor, comportamentului, locației, etc.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Targeting: selectarea sistemului de operare, dispozitivului, versiunii aplicației;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00" name="Google Shape;200;g2077bd0f754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750" y="0"/>
            <a:ext cx="2186651" cy="47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77bd0f754_0_156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Shopping/ Performance</a:t>
            </a:r>
            <a:r>
              <a:rPr lang="en-US"/>
              <a:t> Ads</a:t>
            </a:r>
            <a:endParaRPr/>
          </a:p>
        </p:txBody>
      </p:sp>
      <p:sp>
        <p:nvSpPr>
          <p:cNvPr id="206" name="Google Shape;206;g2077bd0f754_0_156"/>
          <p:cNvSpPr txBox="1"/>
          <p:nvPr>
            <p:ph idx="1" type="body"/>
          </p:nvPr>
        </p:nvSpPr>
        <p:spPr>
          <a:xfrm>
            <a:off x="396925" y="109652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Produs: încărcarea produselor promovate prin Google Merchant Center (feed de produse)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Ideale pentru promovarea e-commerce;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Target: clusterizarea produselor ce se doresc a fi promovate </a:t>
            </a:r>
            <a:r>
              <a:rPr lang="en-US" sz="2000"/>
              <a:t>în</a:t>
            </a:r>
            <a:r>
              <a:rPr lang="en-US" sz="2000"/>
              <a:t> funcție de atribute (brand, material, size, product type, product ID, etc.)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Assets (creative) si crearea audientelor (audience </a:t>
            </a:r>
            <a:r>
              <a:rPr lang="en-US" sz="2000"/>
              <a:t>signals</a:t>
            </a:r>
            <a:r>
              <a:rPr lang="en-US" sz="2000"/>
              <a:t>)</a:t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07" name="Google Shape;207;g2077bd0f754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700" y="961300"/>
            <a:ext cx="4355300" cy="300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655985" y="651455"/>
            <a:ext cx="8280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Cine sunt?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9375" y="1508855"/>
            <a:ext cx="1886870" cy="188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77bd0f754_0_164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4. </a:t>
            </a:r>
            <a:r>
              <a:rPr lang="en-US"/>
              <a:t>KPIs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077bd0f754_0_164"/>
          <p:cNvSpPr txBox="1"/>
          <p:nvPr>
            <p:ph idx="1" type="body"/>
          </p:nvPr>
        </p:nvSpPr>
        <p:spPr>
          <a:xfrm>
            <a:off x="426525" y="859700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Pentru a evalua performanța campaniilor de publicitate și pentru a lua </a:t>
            </a:r>
            <a:r>
              <a:rPr b="1" lang="en-US" sz="2000"/>
              <a:t>decizii informate </a:t>
            </a:r>
            <a:r>
              <a:rPr lang="en-US" sz="2000"/>
              <a:t>privind bugetul și strategia de publicitate se folosesc </a:t>
            </a:r>
            <a:r>
              <a:rPr b="1" lang="en-US" sz="2000"/>
              <a:t>key </a:t>
            </a:r>
            <a:r>
              <a:rPr b="1" lang="en-US" sz="2000"/>
              <a:t>performance</a:t>
            </a:r>
            <a:r>
              <a:rPr b="1" lang="en-US" sz="2000"/>
              <a:t> indicators (KPIs). </a:t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Cei mai </a:t>
            </a:r>
            <a:r>
              <a:rPr lang="en-US" sz="2000"/>
              <a:t>folosiți</a:t>
            </a:r>
            <a:r>
              <a:rPr lang="en-US" sz="2000"/>
              <a:t> sunt:</a:t>
            </a:r>
            <a:endParaRPr sz="2000"/>
          </a:p>
          <a:p>
            <a: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Impressions (afisari)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Clicks (clicuri)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Click-Through Rate (CTR)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Cost per Click (CPC)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Conversii (completarea unui formular de contact, apel sau achiziționarea unui produs)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CR (rata de conversie)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Cost per Acquisition (CPA)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b="1" lang="en-US" sz="1200"/>
              <a:t>ROAS (return on ad spend)</a:t>
            </a:r>
            <a:endParaRPr b="1" sz="12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14" name="Google Shape;214;g2077bd0f754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725" y="1021804"/>
            <a:ext cx="3910275" cy="296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77bd0f754_0_191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</a:t>
            </a:r>
            <a:r>
              <a:rPr lang="en-US"/>
              <a:t>Strategii de licitare 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077bd0f754_0_191"/>
          <p:cNvSpPr txBox="1"/>
          <p:nvPr>
            <p:ph idx="1" type="body"/>
          </p:nvPr>
        </p:nvSpPr>
        <p:spPr>
          <a:xfrm>
            <a:off x="499100" y="86777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În funcție de obiectiv </a:t>
            </a:r>
            <a:r>
              <a:rPr lang="en-US" sz="2000"/>
              <a:t>urmărit</a:t>
            </a:r>
            <a:r>
              <a:rPr lang="en-US" sz="2000"/>
              <a:t>:</a:t>
            </a:r>
            <a:endParaRPr b="1" sz="1200"/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b="1" lang="en-US" sz="2000"/>
              <a:t>Conversii (smart bidding):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Target cost per action (CPA)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Target return on ad spend (ROAS)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Maximize Conversions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Maximize Conversion Value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Enhanced cost per click (ECPC)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b="1" lang="en-US" sz="2000"/>
              <a:t>Trafic (smart + manual):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Maximize Clicks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Manual CPC bidding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21" name="Google Shape;221;g2077bd0f754_0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175" y="1354504"/>
            <a:ext cx="3910275" cy="200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77bd0f754_0_174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</a:t>
            </a:r>
            <a:r>
              <a:rPr lang="en-US"/>
              <a:t>Strategii de licitare 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077bd0f754_0_174"/>
          <p:cNvSpPr txBox="1"/>
          <p:nvPr>
            <p:ph idx="1" type="body"/>
          </p:nvPr>
        </p:nvSpPr>
        <p:spPr>
          <a:xfrm>
            <a:off x="491025" y="859700"/>
            <a:ext cx="56601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În</a:t>
            </a:r>
            <a:r>
              <a:rPr lang="en-US" sz="2000"/>
              <a:t> </a:t>
            </a:r>
            <a:r>
              <a:rPr lang="en-US" sz="2000"/>
              <a:t>funcție</a:t>
            </a:r>
            <a:r>
              <a:rPr lang="en-US" sz="2000"/>
              <a:t> de obiectiv </a:t>
            </a:r>
            <a:r>
              <a:rPr lang="en-US" sz="2000"/>
              <a:t>urmărit</a:t>
            </a:r>
            <a:r>
              <a:rPr lang="en-US" sz="2000"/>
              <a:t>:</a:t>
            </a:r>
            <a:endParaRPr b="1" sz="1200"/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b="1" lang="en-US" sz="2000"/>
              <a:t>Vizibilitate: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Target Impression Share (pentru search: oriunde in rezultatele cautari, top - primele 3-4 poziții sau absolut top - prima poziție)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CPM (suma maxima pentru 1000 afisari in YouTube sau GD)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tCPM (focus pe reach unic, suma maximă pentru 1.000 de afișări GDN)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vCPM (suma maximă pentru 1.000 de afișări </a:t>
            </a:r>
            <a:r>
              <a:rPr b="1" lang="en-US" sz="1500"/>
              <a:t>vizibile</a:t>
            </a:r>
            <a:r>
              <a:rPr lang="en-US" sz="1500"/>
              <a:t> în GDN)</a:t>
            </a:r>
            <a:endParaRPr sz="15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b="1" lang="en-US" sz="2000"/>
              <a:t>Vizualizari sau interactii (doar pentru video)</a:t>
            </a:r>
            <a:endParaRPr b="1"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CPV (dacă vede 30 secunde din video sau cât durează el daca are mai puțin sau dacă interacționează cu anunțul - click, oricare ar fi prima din cele doua)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28" name="Google Shape;228;g2077bd0f754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275" y="2265400"/>
            <a:ext cx="2818726" cy="14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77bd0f754_0_203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Conversion tracking</a:t>
            </a:r>
            <a:r>
              <a:rPr lang="en-US"/>
              <a:t> 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077bd0f754_0_203"/>
          <p:cNvSpPr txBox="1"/>
          <p:nvPr>
            <p:ph idx="1" type="body"/>
          </p:nvPr>
        </p:nvSpPr>
        <p:spPr>
          <a:xfrm>
            <a:off x="499100" y="867775"/>
            <a:ext cx="4502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Tool: Google Tag Manager </a:t>
            </a:r>
            <a:endParaRPr sz="2000"/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Condurile se genereaza din platforma Google Ads (tag de purchase, apel din website, apel din </a:t>
            </a:r>
            <a:r>
              <a:rPr lang="en-US" sz="2000"/>
              <a:t>anunț</a:t>
            </a:r>
            <a:r>
              <a:rPr lang="en-US" sz="2000"/>
              <a:t> - nu e nevoie de </a:t>
            </a:r>
            <a:r>
              <a:rPr lang="en-US" sz="2000"/>
              <a:t>implementare</a:t>
            </a:r>
            <a:r>
              <a:rPr lang="en-US" sz="2000"/>
              <a:t> </a:t>
            </a:r>
            <a:r>
              <a:rPr lang="en-US" sz="2000"/>
              <a:t>în</a:t>
            </a:r>
            <a:r>
              <a:rPr lang="en-US" sz="2000"/>
              <a:t> cod)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Se pot adauga tag-uri in </a:t>
            </a:r>
            <a:r>
              <a:rPr lang="en-US" sz="2000"/>
              <a:t>website</a:t>
            </a:r>
            <a:r>
              <a:rPr lang="en-US" sz="2000"/>
              <a:t> prin </a:t>
            </a:r>
            <a:r>
              <a:rPr b="1" lang="en-US" sz="2000"/>
              <a:t>Google Tag Manager integrat in website</a:t>
            </a:r>
            <a:r>
              <a:rPr lang="en-US" sz="2000"/>
              <a:t> sau </a:t>
            </a:r>
            <a:r>
              <a:rPr b="1" lang="en-US" sz="2000"/>
              <a:t>direct in codul sursa. </a:t>
            </a:r>
            <a:r>
              <a:rPr lang="en-US" sz="2000"/>
              <a:t>Pentru tag-uri mai complicate, uneori este implicat un </a:t>
            </a:r>
            <a:r>
              <a:rPr b="1" lang="en-US" sz="2000"/>
              <a:t>developer caruia ii transmitem tag-urile din paltforma.</a:t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5" name="Google Shape;235;g2077bd0f754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00" y="1394825"/>
            <a:ext cx="4169725" cy="2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77bd0f754_0_210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r>
              <a:rPr lang="en-US"/>
              <a:t>. Conversion tracking 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077bd0f754_0_210"/>
          <p:cNvSpPr txBox="1"/>
          <p:nvPr>
            <p:ph idx="1" type="body"/>
          </p:nvPr>
        </p:nvSpPr>
        <p:spPr>
          <a:xfrm>
            <a:off x="499100" y="867775"/>
            <a:ext cx="59343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Exemple de </a:t>
            </a:r>
            <a:r>
              <a:rPr lang="en-US" sz="2000"/>
              <a:t>tag-uri</a:t>
            </a:r>
            <a:r>
              <a:rPr lang="en-US" sz="2000"/>
              <a:t> pentru un e-commerce: </a:t>
            </a:r>
            <a:endParaRPr sz="2000"/>
          </a:p>
        </p:txBody>
      </p:sp>
      <p:pic>
        <p:nvPicPr>
          <p:cNvPr id="242" name="Google Shape;242;g2077bd0f754_0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050" y="2753975"/>
            <a:ext cx="7050100" cy="12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077bd0f754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588" y="1870350"/>
            <a:ext cx="7127026" cy="6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77bd0f754_0_219"/>
          <p:cNvSpPr txBox="1"/>
          <p:nvPr>
            <p:ph type="title"/>
          </p:nvPr>
        </p:nvSpPr>
        <p:spPr>
          <a:xfrm>
            <a:off x="234110" y="23912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r>
              <a:rPr lang="en-US"/>
              <a:t>. Conversion tracking 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077bd0f754_0_219"/>
          <p:cNvSpPr txBox="1"/>
          <p:nvPr>
            <p:ph idx="1" type="body"/>
          </p:nvPr>
        </p:nvSpPr>
        <p:spPr>
          <a:xfrm>
            <a:off x="499100" y="867775"/>
            <a:ext cx="72162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Evenimentul de purchase ia valoare dinamica intodeauna (</a:t>
            </a:r>
            <a:r>
              <a:rPr lang="en-US" sz="2000"/>
              <a:t>în</a:t>
            </a:r>
            <a:r>
              <a:rPr lang="en-US" sz="2000"/>
              <a:t> </a:t>
            </a:r>
            <a:r>
              <a:rPr lang="en-US" sz="2000"/>
              <a:t>funcție</a:t>
            </a:r>
            <a:r>
              <a:rPr lang="en-US" sz="2000"/>
              <a:t> de suma achizitiei online)</a:t>
            </a:r>
            <a:r>
              <a:rPr lang="en-US" sz="2000"/>
              <a:t>: </a:t>
            </a:r>
            <a:endParaRPr sz="2000"/>
          </a:p>
        </p:txBody>
      </p:sp>
      <p:pic>
        <p:nvPicPr>
          <p:cNvPr id="250" name="Google Shape;250;g2077bd0f754_0_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75" y="1705250"/>
            <a:ext cx="5756951" cy="24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077bd0f754_0_227"/>
          <p:cNvSpPr txBox="1"/>
          <p:nvPr>
            <p:ph type="title"/>
          </p:nvPr>
        </p:nvSpPr>
        <p:spPr>
          <a:xfrm>
            <a:off x="-459227" y="311675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r>
              <a:rPr lang="en-US"/>
              <a:t>. Atribuirea conversiilor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077bd0f754_0_227"/>
          <p:cNvSpPr txBox="1"/>
          <p:nvPr>
            <p:ph idx="1" type="body"/>
          </p:nvPr>
        </p:nvSpPr>
        <p:spPr>
          <a:xfrm>
            <a:off x="499100" y="867775"/>
            <a:ext cx="60390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Flow-ul de achizitie este diferit pentru fiecare business in parte, iar atribuirea conversiile este </a:t>
            </a:r>
            <a:r>
              <a:rPr lang="en-US" sz="2000"/>
              <a:t>și</a:t>
            </a:r>
            <a:r>
              <a:rPr lang="en-US" sz="2000"/>
              <a:t> ea </a:t>
            </a:r>
            <a:r>
              <a:rPr lang="en-US" sz="2000"/>
              <a:t>diferită</a:t>
            </a:r>
            <a:r>
              <a:rPr lang="en-US" sz="2000"/>
              <a:t>.</a:t>
            </a:r>
            <a:endParaRPr sz="2000"/>
          </a:p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❏"/>
            </a:pPr>
            <a:r>
              <a:rPr b="1" lang="en-US" sz="1500"/>
              <a:t>Primul clic pe mai multe canale:</a:t>
            </a:r>
            <a:r>
              <a:rPr lang="en-US" sz="1500"/>
              <a:t> chiar </a:t>
            </a:r>
            <a:r>
              <a:rPr lang="en-US" sz="1500"/>
              <a:t>dacă</a:t>
            </a:r>
            <a:r>
              <a:rPr lang="en-US" sz="1500"/>
              <a:t> au fost mai multe canale din care utilizatorul a intrat, acorda credit, primului canal.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b="1" lang="en-US" sz="1500"/>
              <a:t>Liniar pe mai multe canale:</a:t>
            </a:r>
            <a:r>
              <a:rPr lang="en-US" sz="1500"/>
              <a:t> </a:t>
            </a:r>
            <a:r>
              <a:rPr lang="en-US" sz="1500"/>
              <a:t>acorda</a:t>
            </a:r>
            <a:r>
              <a:rPr lang="en-US" sz="1500"/>
              <a:t> credit egal intre canale.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b="1" lang="en-US" sz="1500"/>
              <a:t>Pe bază de poziție pe mai multe canale: </a:t>
            </a:r>
            <a:r>
              <a:rPr lang="en-US" sz="1500"/>
              <a:t>atribuie 40 % din merit primei și ultimei interacțiuni, iar restul de 20 % este distribuit în mod egal între celelalte interacțiuni.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b="1" lang="en-US" sz="1500"/>
              <a:t>Depreciere în timp pe mai multe canale: </a:t>
            </a:r>
            <a:r>
              <a:rPr lang="en-US" sz="1500"/>
              <a:t>atribuie mai mult merit punctelor de contact care au avut loc mai aproape de momentul conversiei.  </a:t>
            </a:r>
            <a:endParaRPr sz="15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77bd0f754_0_244"/>
          <p:cNvSpPr txBox="1"/>
          <p:nvPr>
            <p:ph type="title"/>
          </p:nvPr>
        </p:nvSpPr>
        <p:spPr>
          <a:xfrm>
            <a:off x="-459227" y="311675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r>
              <a:rPr lang="en-US"/>
              <a:t>. Atribuirea conversiilor</a:t>
            </a:r>
            <a:endParaRPr/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077bd0f754_0_244"/>
          <p:cNvSpPr txBox="1"/>
          <p:nvPr>
            <p:ph idx="1" type="body"/>
          </p:nvPr>
        </p:nvSpPr>
        <p:spPr>
          <a:xfrm>
            <a:off x="837700" y="885350"/>
            <a:ext cx="69744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❏"/>
            </a:pPr>
            <a:r>
              <a:rPr b="1" lang="en-US" sz="1500"/>
              <a:t>Pe bază de date:</a:t>
            </a:r>
            <a:r>
              <a:rPr lang="en-US" sz="1500"/>
              <a:t> atribuirea bazată pe date distribuie meritul pentru conversie în funcție de datele pentru fiecare eveniment de conversie (</a:t>
            </a:r>
            <a:r>
              <a:rPr lang="en-US" sz="1500"/>
              <a:t>complexă</a:t>
            </a:r>
            <a:r>
              <a:rPr lang="en-US" sz="1500"/>
              <a:t> - </a:t>
            </a:r>
            <a:r>
              <a:rPr lang="en-US" sz="1500"/>
              <a:t>funcționează</a:t>
            </a:r>
            <a:r>
              <a:rPr lang="en-US" sz="1500"/>
              <a:t> pe </a:t>
            </a:r>
            <a:r>
              <a:rPr b="1" lang="en-US" sz="1500"/>
              <a:t>ponderi de atribuire </a:t>
            </a:r>
            <a:r>
              <a:rPr b="1" lang="en-US" sz="1500"/>
              <a:t>și</a:t>
            </a:r>
            <a:r>
              <a:rPr b="1" lang="en-US" sz="1500"/>
              <a:t> </a:t>
            </a:r>
            <a:r>
              <a:rPr b="1" lang="en-US" sz="1500"/>
              <a:t>probabilitate</a:t>
            </a:r>
            <a:r>
              <a:rPr lang="en-US" sz="1500"/>
              <a:t>): Detalii aici si ex.: https://support.google.com/analytics/answer/10596866?hl=ro#zippy=%2C%C3%AEn-acest-articol%2Cmetodologia-folosit%C4%83-de-atribuirea-bazat%C4%83-pe-date-avansat</a:t>
            </a:r>
            <a:endParaRPr sz="15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63" name="Google Shape;263;g2077bd0f754_0_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00" y="2432775"/>
            <a:ext cx="4211750" cy="23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78da36f54_0_16"/>
          <p:cNvSpPr txBox="1"/>
          <p:nvPr>
            <p:ph idx="1" type="body"/>
          </p:nvPr>
        </p:nvSpPr>
        <p:spPr>
          <a:xfrm>
            <a:off x="1103725" y="925650"/>
            <a:ext cx="77160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Structura unei campanii search </a:t>
            </a:r>
            <a:endParaRPr b="1" sz="2000"/>
          </a:p>
        </p:txBody>
      </p:sp>
      <p:sp>
        <p:nvSpPr>
          <p:cNvPr id="269" name="Google Shape;269;g2078da36f54_0_16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Aprofundare Google Search Ads</a:t>
            </a:r>
            <a:endParaRPr/>
          </a:p>
        </p:txBody>
      </p:sp>
      <p:pic>
        <p:nvPicPr>
          <p:cNvPr id="270" name="Google Shape;270;g2078da36f54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300" y="1369397"/>
            <a:ext cx="4328799" cy="339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78da36f54_0_24"/>
          <p:cNvSpPr txBox="1"/>
          <p:nvPr>
            <p:ph idx="1" type="body"/>
          </p:nvPr>
        </p:nvSpPr>
        <p:spPr>
          <a:xfrm>
            <a:off x="1103725" y="925650"/>
            <a:ext cx="77160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Structura unei campanii search</a:t>
            </a:r>
            <a:endParaRPr b="1" sz="2000"/>
          </a:p>
        </p:txBody>
      </p:sp>
      <p:sp>
        <p:nvSpPr>
          <p:cNvPr id="276" name="Google Shape;276;g2078da36f54_0_24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Aprofundare Google Search Ads</a:t>
            </a:r>
            <a:endParaRPr/>
          </a:p>
        </p:txBody>
      </p:sp>
      <p:pic>
        <p:nvPicPr>
          <p:cNvPr id="277" name="Google Shape;277;g2078da36f54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00" y="1287725"/>
            <a:ext cx="6596775" cy="23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078da36f54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150" y="2336900"/>
            <a:ext cx="4026000" cy="24263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53baf5652_0_1"/>
          <p:cNvSpPr txBox="1"/>
          <p:nvPr>
            <p:ph type="title"/>
          </p:nvPr>
        </p:nvSpPr>
        <p:spPr>
          <a:xfrm>
            <a:off x="626385" y="1924380"/>
            <a:ext cx="8280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4114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Autodidacta;</a:t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-4114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Am lucrat în 4 agenții de advertising;</a:t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-4114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Experiență +5 ani în Digital Marketing (PPC Advertising).</a:t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777"/>
              <a:buNone/>
            </a:pPr>
            <a:r>
              <a:t/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777"/>
              <a:buNone/>
            </a:pPr>
            <a:r>
              <a:t/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Calibri"/>
              <a:buNone/>
            </a:pPr>
            <a:r>
              <a:t/>
            </a:r>
            <a:endParaRPr b="0"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78da36f54_0_32"/>
          <p:cNvSpPr txBox="1"/>
          <p:nvPr>
            <p:ph idx="1" type="body"/>
          </p:nvPr>
        </p:nvSpPr>
        <p:spPr>
          <a:xfrm>
            <a:off x="815100" y="925650"/>
            <a:ext cx="77160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500"/>
              <a:t>Responsive</a:t>
            </a:r>
            <a:r>
              <a:rPr b="1" lang="en-US" sz="1500"/>
              <a:t> search ads</a:t>
            </a:r>
            <a:endParaRPr b="1" sz="1500"/>
          </a:p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15 headlines a cate 30 caractere fiecare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4 descriptions a cate 90 </a:t>
            </a:r>
            <a:r>
              <a:rPr lang="en-US" sz="1500"/>
              <a:t>caractere</a:t>
            </a:r>
            <a:r>
              <a:rPr lang="en-US" sz="1500"/>
              <a:t> fiercare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URL: landing page (pagina de destinatie)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URL path (calea </a:t>
            </a:r>
            <a:r>
              <a:rPr lang="en-US" sz="1500"/>
              <a:t>anunțului</a:t>
            </a:r>
            <a:r>
              <a:rPr lang="en-US" sz="1500"/>
              <a:t>)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500"/>
              <a:t>Extensii</a:t>
            </a:r>
            <a:endParaRPr b="1" sz="1500"/>
          </a:p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1. Location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2. Sitelink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3. Callout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4. Structured Snippets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5. Call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6. Promotion Extensions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7. Lead Form Extensions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US" sz="1500"/>
              <a:t>8. Image Extensions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84" name="Google Shape;284;g2078da36f54_0_32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Aprofundare Google Search Ads</a:t>
            </a:r>
            <a:endParaRPr/>
          </a:p>
        </p:txBody>
      </p:sp>
      <p:pic>
        <p:nvPicPr>
          <p:cNvPr id="285" name="Google Shape;285;g2078da36f5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750" y="1065700"/>
            <a:ext cx="4374626" cy="27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77bd0f754_0_265"/>
          <p:cNvSpPr txBox="1"/>
          <p:nvPr>
            <p:ph idx="1" type="body"/>
          </p:nvPr>
        </p:nvSpPr>
        <p:spPr>
          <a:xfrm>
            <a:off x="499100" y="867775"/>
            <a:ext cx="71679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2 metrici importante în Google Ads, care influențează performanța anunturilor:</a:t>
            </a:r>
            <a:endParaRPr sz="1500"/>
          </a:p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➔"/>
            </a:pPr>
            <a:r>
              <a:rPr lang="en-US" sz="1500"/>
              <a:t>Quality Score (QS) - evaluarea relevanței și calității unui anunț, asociat cu cuvintele cheie selectate de advertiser.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/>
              <a:t>Ad Rank - poziția unui anunț în pagina cu rezultatele de căutare, determinat prin intermediul licitatiei automatizate a Google. 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291" name="Google Shape;291;g2077bd0f754_0_265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r>
              <a:rPr lang="en-US"/>
              <a:t>. Aprofundare Google Search Ads</a:t>
            </a:r>
            <a:endParaRPr/>
          </a:p>
        </p:txBody>
      </p:sp>
      <p:pic>
        <p:nvPicPr>
          <p:cNvPr id="292" name="Google Shape;292;g2077bd0f754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325" y="2498200"/>
            <a:ext cx="573405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077bd0f754_0_274"/>
          <p:cNvSpPr txBox="1"/>
          <p:nvPr>
            <p:ph idx="1" type="body"/>
          </p:nvPr>
        </p:nvSpPr>
        <p:spPr>
          <a:xfrm>
            <a:off x="491025" y="843575"/>
            <a:ext cx="57168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Cum </a:t>
            </a:r>
            <a:r>
              <a:rPr lang="en-US" sz="1500"/>
              <a:t>funcționează</a:t>
            </a:r>
            <a:r>
              <a:rPr lang="en-US" sz="1500"/>
              <a:t> licitarea in Google Ads</a:t>
            </a: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500"/>
              <a:t>Calcul CPC (cost pe clic): Second-price auction </a:t>
            </a:r>
            <a:endParaRPr b="1"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500"/>
              <a:t>Definitia Google:</a:t>
            </a:r>
            <a:endParaRPr b="1"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1500"/>
              <a:t>Plătești doar cu 0,01 USD mai mult decât suma următorului cel mai mare ofertant.</a:t>
            </a:r>
            <a:endParaRPr i="1" sz="1500"/>
          </a:p>
          <a:p>
            <a:pPr indent="-323850" lvl="0" marL="457200" rtl="0" algn="l">
              <a:spcBef>
                <a:spcPts val="640"/>
              </a:spcBef>
              <a:spcAft>
                <a:spcPts val="0"/>
              </a:spcAft>
              <a:buSzPts val="1500"/>
              <a:buChar char="➔"/>
            </a:pPr>
            <a:r>
              <a:rPr lang="en-US" sz="1500"/>
              <a:t>De aceea pe langa bidding efectiv, trebuie sa </a:t>
            </a:r>
            <a:r>
              <a:rPr lang="en-US" sz="1500"/>
              <a:t>ținem</a:t>
            </a:r>
            <a:r>
              <a:rPr lang="en-US" sz="1500"/>
              <a:t> cont de </a:t>
            </a:r>
            <a:r>
              <a:rPr lang="en-US" sz="1500"/>
              <a:t>și</a:t>
            </a:r>
            <a:r>
              <a:rPr lang="en-US" sz="1500"/>
              <a:t> </a:t>
            </a:r>
            <a:r>
              <a:rPr lang="en-US" sz="1500"/>
              <a:t>să</a:t>
            </a:r>
            <a:r>
              <a:rPr lang="en-US" sz="1500"/>
              <a:t> </a:t>
            </a:r>
            <a:r>
              <a:rPr lang="en-US" sz="1500"/>
              <a:t>aducem</a:t>
            </a:r>
            <a:r>
              <a:rPr lang="en-US" sz="1500"/>
              <a:t> </a:t>
            </a:r>
            <a:r>
              <a:rPr lang="en-US" sz="1500"/>
              <a:t>optimizări</a:t>
            </a:r>
            <a:r>
              <a:rPr lang="en-US" sz="1500"/>
              <a:t> </a:t>
            </a:r>
            <a:r>
              <a:rPr lang="en-US" sz="1500"/>
              <a:t>în</a:t>
            </a:r>
            <a:r>
              <a:rPr lang="en-US" sz="1500"/>
              <a:t> </a:t>
            </a:r>
            <a:r>
              <a:rPr lang="en-US" sz="1500"/>
              <a:t>consecință</a:t>
            </a:r>
            <a:r>
              <a:rPr lang="en-US" sz="1500"/>
              <a:t>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ad relevance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landing page experience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-US" sz="1500"/>
              <a:t>expected CTR</a:t>
            </a:r>
            <a:br>
              <a:rPr lang="en-US" sz="1500"/>
            </a:br>
            <a:endParaRPr sz="15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298" name="Google Shape;298;g2077bd0f754_0_274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Aprofundare Google Search Ads</a:t>
            </a:r>
            <a:endParaRPr/>
          </a:p>
        </p:txBody>
      </p:sp>
      <p:pic>
        <p:nvPicPr>
          <p:cNvPr id="299" name="Google Shape;299;g2077bd0f754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1551" y="843576"/>
            <a:ext cx="2466875" cy="40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077bd0f754_0_287"/>
          <p:cNvSpPr txBox="1"/>
          <p:nvPr>
            <p:ph idx="1" type="body"/>
          </p:nvPr>
        </p:nvSpPr>
        <p:spPr>
          <a:xfrm>
            <a:off x="1103725" y="925650"/>
            <a:ext cx="77160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500"/>
              <a:t>Calcularea ad rank ar arata asa. Exemplu in care valoarea 20 reprezinta cel mai bun ad rank.</a:t>
            </a:r>
            <a:endParaRPr b="1" sz="2000"/>
          </a:p>
        </p:txBody>
      </p:sp>
      <p:sp>
        <p:nvSpPr>
          <p:cNvPr id="305" name="Google Shape;305;g2077bd0f754_0_287"/>
          <p:cNvSpPr txBox="1"/>
          <p:nvPr>
            <p:ph type="title"/>
          </p:nvPr>
        </p:nvSpPr>
        <p:spPr>
          <a:xfrm>
            <a:off x="-459227" y="85950"/>
            <a:ext cx="9786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</a:t>
            </a:r>
            <a:r>
              <a:rPr lang="en-US"/>
              <a:t>Aprofundare Google Search Ads</a:t>
            </a:r>
            <a:endParaRPr/>
          </a:p>
        </p:txBody>
      </p:sp>
      <p:pic>
        <p:nvPicPr>
          <p:cNvPr id="306" name="Google Shape;306;g2077bd0f754_0_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60" y="1447475"/>
            <a:ext cx="5874775" cy="32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078da36f54_0_8"/>
          <p:cNvSpPr txBox="1"/>
          <p:nvPr>
            <p:ph type="title"/>
          </p:nvPr>
        </p:nvSpPr>
        <p:spPr>
          <a:xfrm>
            <a:off x="550899" y="120750"/>
            <a:ext cx="9297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r>
              <a:rPr lang="en-US"/>
              <a:t>. Pași creare campanie de tip search</a:t>
            </a:r>
            <a:endParaRPr/>
          </a:p>
        </p:txBody>
      </p:sp>
      <p:sp>
        <p:nvSpPr>
          <p:cNvPr id="312" name="Google Shape;312;g2078da36f54_0_8"/>
          <p:cNvSpPr txBox="1"/>
          <p:nvPr>
            <p:ph idx="1" type="body"/>
          </p:nvPr>
        </p:nvSpPr>
        <p:spPr>
          <a:xfrm>
            <a:off x="513900" y="978150"/>
            <a:ext cx="74049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Crearea contului de publicitate;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Setarea obiectivului și a tipului de campanie;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Alegerea targetarilor (keyword-urilor);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Definirea modalitatii de licitare și a bugetului;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Crearea ad groups si keywords;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Design-ul anunturilor (creare copy conform best practices);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Setarea conversion tracking;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Optimizarea campaniilor (după derularea campaniilor, dupa ce exista date in cont): monitorizare QS la nivel de keywords (nota de la 1-10), urmarire tab </a:t>
            </a:r>
            <a:r>
              <a:rPr lang="en-US" sz="2000"/>
              <a:t>recommendation, implementare scripts, monitorizare search terms, etc.</a:t>
            </a: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78da36f54_0_42"/>
          <p:cNvSpPr txBox="1"/>
          <p:nvPr>
            <p:ph type="title"/>
          </p:nvPr>
        </p:nvSpPr>
        <p:spPr>
          <a:xfrm>
            <a:off x="550899" y="120750"/>
            <a:ext cx="9297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r>
              <a:rPr lang="en-US"/>
              <a:t>. Pași creare campanie de tip search</a:t>
            </a:r>
            <a:endParaRPr/>
          </a:p>
        </p:txBody>
      </p:sp>
      <p:sp>
        <p:nvSpPr>
          <p:cNvPr id="318" name="Google Shape;318;g2078da36f54_0_42"/>
          <p:cNvSpPr txBox="1"/>
          <p:nvPr>
            <p:ph idx="1" type="body"/>
          </p:nvPr>
        </p:nvSpPr>
        <p:spPr>
          <a:xfrm>
            <a:off x="513900" y="978150"/>
            <a:ext cx="74049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Crearea contului de publicitate;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Setarea obiectivului și a tipului de campanie;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Alegerea targetarilor (keyword-urilor);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Definirea modalitatii de licitare și a bugetului;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Crearea ad groups si keywords;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Design-ul anunturilor (creare copy conform best practices);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Setarea conversion tracking;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Optimizarea campaniilor (după derularea campaniilor, dupa ce exista date in cont): monitorizare QS la nivel de keywords (nota de la 1-10), urmarire tab recommendation, implementare scripts, monitorizare search terms, etc. </a:t>
            </a:r>
            <a:endParaRPr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78da36f54_0_47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Q1. Which ad component has three fields that allow 30 characters each?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headline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description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website URL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call-to-action</a:t>
            </a:r>
            <a:endParaRPr/>
          </a:p>
        </p:txBody>
      </p:sp>
      <p:sp>
        <p:nvSpPr>
          <p:cNvPr id="324" name="Google Shape;324;g2078da36f54_0_47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078da36f54_0_52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  <p:sp>
        <p:nvSpPr>
          <p:cNvPr id="330" name="Google Shape;330;g2078da36f54_0_52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Q1. Which ad component has three fields that allow 30 characters each?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[x] the headline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description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website URL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the call-to-action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078da36f54_0_133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  <p:sp>
        <p:nvSpPr>
          <p:cNvPr id="336" name="Google Shape;336;g2078da36f54_0_133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Q2. Braxton has his maximum bid set to $5. His competitor bids $3.95. How much will Braxton pay upon winning the auction?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$3.96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$3.95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$4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$5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78da36f54_0_138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  <p:sp>
        <p:nvSpPr>
          <p:cNvPr id="342" name="Google Shape;342;g2078da36f54_0_138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Q2. Braxton has his maximum bid set to $5. His competitor bids $3.95. How much will Braxton pay upon winning the auction?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[x] $3.96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$3.95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$4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$5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5821c7bdd_0_0"/>
          <p:cNvSpPr txBox="1"/>
          <p:nvPr>
            <p:ph type="title"/>
          </p:nvPr>
        </p:nvSpPr>
        <p:spPr>
          <a:xfrm>
            <a:off x="627685" y="4"/>
            <a:ext cx="8280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Despre ce vorbim</a:t>
            </a:r>
            <a:endParaRPr/>
          </a:p>
        </p:txBody>
      </p:sp>
      <p:sp>
        <p:nvSpPr>
          <p:cNvPr id="102" name="Google Shape;102;g205821c7bdd_0_0"/>
          <p:cNvSpPr txBox="1"/>
          <p:nvPr>
            <p:ph idx="1" type="body"/>
          </p:nvPr>
        </p:nvSpPr>
        <p:spPr>
          <a:xfrm>
            <a:off x="566510" y="821500"/>
            <a:ext cx="82809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Ce este Google Ads?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 ce Google Ads?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Tipuri de campanii existente în Google Ads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KPIs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Strategii de licitare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Conversion Tracking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Atribuirea conversiilor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Aprofundare Google Search Ads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Pași creare campanie de tip search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Recapitulare &amp; QUIZ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078da36f54_0_143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  <p:sp>
        <p:nvSpPr>
          <p:cNvPr id="348" name="Google Shape;348;g2078da36f54_0_143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Q3. Which choice has no impact on Quality Score?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ad relevance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expected clickthrough rate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landing page experience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max CPC bid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078da36f54_0_231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</a:t>
            </a:r>
            <a:r>
              <a:rPr lang="en-US"/>
              <a:t>Recapitulare &amp; QUIZ</a:t>
            </a:r>
            <a:endParaRPr/>
          </a:p>
        </p:txBody>
      </p:sp>
      <p:sp>
        <p:nvSpPr>
          <p:cNvPr id="354" name="Google Shape;354;g2078da36f54_0_231"/>
          <p:cNvSpPr txBox="1"/>
          <p:nvPr>
            <p:ph idx="1" type="body"/>
          </p:nvPr>
        </p:nvSpPr>
        <p:spPr>
          <a:xfrm>
            <a:off x="611560" y="1200150"/>
            <a:ext cx="82809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Q3. Which choice has no impact on Quality Score?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ad relevance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expected clickthrough rate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 ] landing page experience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 [x] max CPC bid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78da36f54_0_0"/>
          <p:cNvSpPr txBox="1"/>
          <p:nvPr>
            <p:ph type="title"/>
          </p:nvPr>
        </p:nvSpPr>
        <p:spPr>
          <a:xfrm>
            <a:off x="389535" y="11902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Mulțumesc!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7bd0f754_0_11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8000" lvl="0" marL="457200" rtl="0" algn="ctr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Ce este Google Ads</a:t>
            </a:r>
            <a:endParaRPr/>
          </a:p>
        </p:txBody>
      </p:sp>
      <p:sp>
        <p:nvSpPr>
          <p:cNvPr id="108" name="Google Shape;108;g2077bd0f754_0_11"/>
          <p:cNvSpPr txBox="1"/>
          <p:nvPr>
            <p:ph idx="1" type="body"/>
          </p:nvPr>
        </p:nvSpPr>
        <p:spPr>
          <a:xfrm>
            <a:off x="611554" y="1200150"/>
            <a:ext cx="51387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Google Ads este ca și cum ai avea un </a:t>
            </a:r>
            <a:r>
              <a:rPr b="1" lang="en-US" sz="2000"/>
              <a:t>stand la un târg </a:t>
            </a:r>
            <a:r>
              <a:rPr lang="en-US" sz="2000"/>
              <a:t>unde îți poți promova produsele sau serviciile. Standul tău ar fi anunțul tău în Google Ads, iar târgul ar fi motorul de căutare Google. 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Cu cât anunțul tău este mai</a:t>
            </a:r>
            <a:r>
              <a:rPr b="1" lang="en-US" sz="2000"/>
              <a:t> atractiv și relevant pentru căutările oamenilor,</a:t>
            </a:r>
            <a:r>
              <a:rPr lang="en-US" sz="2000"/>
              <a:t> cu atât mai multe persoane vor ajunge la standul tău.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9" name="Google Shape;109;g2077bd0f754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249" y="1398754"/>
            <a:ext cx="3234901" cy="219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77bd0f754_0_32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8000" lvl="0" marL="457200" rtl="0" algn="ctr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Ce este Google Ads</a:t>
            </a:r>
            <a:endParaRPr/>
          </a:p>
        </p:txBody>
      </p:sp>
      <p:sp>
        <p:nvSpPr>
          <p:cNvPr id="115" name="Google Shape;115;g2077bd0f754_0_32"/>
          <p:cNvSpPr txBox="1"/>
          <p:nvPr>
            <p:ph idx="1" type="body"/>
          </p:nvPr>
        </p:nvSpPr>
        <p:spPr>
          <a:xfrm>
            <a:off x="611554" y="1200150"/>
            <a:ext cx="51387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O soluție de publicitate online folosită de companii pentru a-și promova produsele și serviciile în Căutarea Google, pe YouTube și pe alte site-uri de pe web. 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Se stabilesc obiective:</a:t>
            </a:r>
            <a:endParaRPr sz="2000"/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awareness (afisari);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trafic (vizite pe site);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conversii (tranzacții/ leaduri/ apeluri telefonice).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16" name="Google Shape;116;g2077bd0f75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700" y="1660125"/>
            <a:ext cx="3228675" cy="18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77bd0f754_0_39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8000" lvl="0" marL="457200" rtl="0" algn="ctr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Ce este Google Ads</a:t>
            </a:r>
            <a:endParaRPr/>
          </a:p>
        </p:txBody>
      </p:sp>
      <p:sp>
        <p:nvSpPr>
          <p:cNvPr id="122" name="Google Shape;122;g2077bd0f754_0_39"/>
          <p:cNvSpPr txBox="1"/>
          <p:nvPr>
            <p:ph idx="1" type="body"/>
          </p:nvPr>
        </p:nvSpPr>
        <p:spPr>
          <a:xfrm>
            <a:off x="611554" y="1200150"/>
            <a:ext cx="51387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O soluție de publicitate online folosită de companii pentru a-și promova produsele și serviciile în Căutarea Google, pe YouTube și pe alte site-uri de pe web. 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Se stabilesc obiective:</a:t>
            </a:r>
            <a:endParaRPr sz="2000"/>
          </a:p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awareness (afisari);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trafic (vizite pe site);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conversii (tranzacții/ leaduri/ apeluri telefonice).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23" name="Google Shape;123;g2077bd0f75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700" y="1660125"/>
            <a:ext cx="3228675" cy="18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77bd0f754_0_45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De c</a:t>
            </a:r>
            <a:r>
              <a:rPr lang="en-US"/>
              <a:t>e este Google Ads</a:t>
            </a:r>
            <a:endParaRPr/>
          </a:p>
        </p:txBody>
      </p:sp>
      <p:sp>
        <p:nvSpPr>
          <p:cNvPr id="129" name="Google Shape;129;g2077bd0f754_0_45"/>
          <p:cNvSpPr txBox="1"/>
          <p:nvPr>
            <p:ph idx="1" type="body"/>
          </p:nvPr>
        </p:nvSpPr>
        <p:spPr>
          <a:xfrm>
            <a:off x="611554" y="1200150"/>
            <a:ext cx="51387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Acces la o audiență mare 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30" name="Google Shape;130;g2077bd0f754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175" y="1063375"/>
            <a:ext cx="2906550" cy="29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077bd0f754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150" y="1841800"/>
            <a:ext cx="3280651" cy="26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77bd0f754_0_55"/>
          <p:cNvSpPr txBox="1"/>
          <p:nvPr>
            <p:ph type="title"/>
          </p:nvPr>
        </p:nvSpPr>
        <p:spPr>
          <a:xfrm>
            <a:off x="611560" y="205979"/>
            <a:ext cx="8280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De ce este Google Ads</a:t>
            </a:r>
            <a:endParaRPr/>
          </a:p>
        </p:txBody>
      </p:sp>
      <p:sp>
        <p:nvSpPr>
          <p:cNvPr id="137" name="Google Shape;137;g2077bd0f754_0_55"/>
          <p:cNvSpPr txBox="1"/>
          <p:nvPr>
            <p:ph idx="1" type="body"/>
          </p:nvPr>
        </p:nvSpPr>
        <p:spPr>
          <a:xfrm>
            <a:off x="611554" y="1200150"/>
            <a:ext cx="5138700" cy="32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Targetarea publicului: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geografică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limbă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comportament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interese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custom din platforma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customer match (liste email, telefon)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demografică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de tip remarketing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device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US" sz="2000"/>
              <a:t>aplicații</a:t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38" name="Google Shape;138;g2077bd0f754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675" y="1409512"/>
            <a:ext cx="3790500" cy="2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t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