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40"/>
  </p:notesMasterIdLst>
  <p:sldIdLst>
    <p:sldId id="256" r:id="rId2"/>
    <p:sldId id="279" r:id="rId3"/>
    <p:sldId id="286" r:id="rId4"/>
    <p:sldId id="294" r:id="rId5"/>
    <p:sldId id="287" r:id="rId6"/>
    <p:sldId id="258" r:id="rId7"/>
    <p:sldId id="280" r:id="rId8"/>
    <p:sldId id="259" r:id="rId9"/>
    <p:sldId id="298" r:id="rId10"/>
    <p:sldId id="300" r:id="rId11"/>
    <p:sldId id="260" r:id="rId12"/>
    <p:sldId id="295" r:id="rId13"/>
    <p:sldId id="261" r:id="rId14"/>
    <p:sldId id="273" r:id="rId15"/>
    <p:sldId id="296" r:id="rId16"/>
    <p:sldId id="297" r:id="rId17"/>
    <p:sldId id="274" r:id="rId18"/>
    <p:sldId id="288" r:id="rId19"/>
    <p:sldId id="289" r:id="rId20"/>
    <p:sldId id="299" r:id="rId21"/>
    <p:sldId id="290" r:id="rId22"/>
    <p:sldId id="291" r:id="rId23"/>
    <p:sldId id="271" r:id="rId24"/>
    <p:sldId id="272" r:id="rId25"/>
    <p:sldId id="276" r:id="rId26"/>
    <p:sldId id="281" r:id="rId27"/>
    <p:sldId id="263" r:id="rId28"/>
    <p:sldId id="264" r:id="rId29"/>
    <p:sldId id="265" r:id="rId30"/>
    <p:sldId id="267" r:id="rId31"/>
    <p:sldId id="278" r:id="rId32"/>
    <p:sldId id="277" r:id="rId33"/>
    <p:sldId id="283" r:id="rId34"/>
    <p:sldId id="284" r:id="rId35"/>
    <p:sldId id="285" r:id="rId36"/>
    <p:sldId id="268" r:id="rId37"/>
    <p:sldId id="292" r:id="rId38"/>
    <p:sldId id="293" r:id="rId39"/>
  </p:sldIdLst>
  <p:sldSz cx="10083800" cy="7556500"/>
  <p:notesSz cx="100838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" initials="l" lastIdx="1" clrIdx="0">
    <p:extLst>
      <p:ext uri="{19B8F6BF-5375-455C-9EA6-DF929625EA0E}">
        <p15:presenceInfo xmlns:p15="http://schemas.microsoft.com/office/powerpoint/2012/main" userId="S::liliana@studentconsulting.ro::6cdda43f-b55e-4aaf-9586-be9036daf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0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82A9-35C4-4872-B3A7-6D5A3CDD8A5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944563"/>
            <a:ext cx="34036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636963"/>
            <a:ext cx="806767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76869-20DD-4E76-9799-2156B634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76869-20DD-4E76-9799-2156B6342A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76869-20DD-4E76-9799-2156B6342A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2608" y="884015"/>
            <a:ext cx="6195973" cy="2800280"/>
          </a:xfrm>
        </p:spPr>
        <p:txBody>
          <a:bodyPr bIns="0" anchor="b">
            <a:normAutofit/>
          </a:bodyPr>
          <a:lstStyle>
            <a:lvl1pPr algn="l">
              <a:defRPr sz="5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2608" y="3890865"/>
            <a:ext cx="6195973" cy="107719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3" b="0" cap="all" baseline="0">
                <a:solidFill>
                  <a:schemeClr val="tx1"/>
                </a:solidFill>
              </a:defRPr>
            </a:lvl1pPr>
            <a:lvl2pPr marL="377842" indent="0" algn="ctr">
              <a:buNone/>
              <a:defRPr sz="1653"/>
            </a:lvl2pPr>
            <a:lvl3pPr marL="755683" indent="0" algn="ctr">
              <a:buNone/>
              <a:defRPr sz="1488"/>
            </a:lvl3pPr>
            <a:lvl4pPr marL="1133525" indent="0" algn="ctr">
              <a:buNone/>
              <a:defRPr sz="1322"/>
            </a:lvl4pPr>
            <a:lvl5pPr marL="1511366" indent="0" algn="ctr">
              <a:buNone/>
              <a:defRPr sz="1322"/>
            </a:lvl5pPr>
            <a:lvl6pPr marL="1889208" indent="0" algn="ctr">
              <a:buNone/>
              <a:defRPr sz="1322"/>
            </a:lvl6pPr>
            <a:lvl7pPr marL="2267049" indent="0" algn="ctr">
              <a:buNone/>
              <a:defRPr sz="1322"/>
            </a:lvl7pPr>
            <a:lvl8pPr marL="2644891" indent="0" algn="ctr">
              <a:buNone/>
              <a:defRPr sz="1322"/>
            </a:lvl8pPr>
            <a:lvl9pPr marL="3022732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607" y="362849"/>
            <a:ext cx="3403494" cy="3406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2159" y="880350"/>
            <a:ext cx="884433" cy="55486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2608" y="3887931"/>
            <a:ext cx="61959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0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850" y="2035217"/>
            <a:ext cx="72467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9048" y="880352"/>
            <a:ext cx="1216394" cy="513450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850" y="880352"/>
            <a:ext cx="5845930" cy="51345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9048" y="880352"/>
            <a:ext cx="0" cy="513450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850" y="2035217"/>
            <a:ext cx="72467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9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850" y="1934995"/>
            <a:ext cx="6194305" cy="2080241"/>
          </a:xfrm>
        </p:spPr>
        <p:txBody>
          <a:bodyPr anchor="b">
            <a:normAutofit/>
          </a:bodyPr>
          <a:lstStyle>
            <a:lvl1pPr algn="l"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851" y="4193865"/>
            <a:ext cx="6194305" cy="1116098"/>
          </a:xfrm>
        </p:spPr>
        <p:txBody>
          <a:bodyPr tIns="91440">
            <a:normAutofit/>
          </a:bodyPr>
          <a:lstStyle>
            <a:lvl1pPr marL="0" indent="0" algn="l">
              <a:buNone/>
              <a:defRPr sz="1983">
                <a:solidFill>
                  <a:schemeClr val="tx1"/>
                </a:solidFill>
              </a:defRPr>
            </a:lvl1pPr>
            <a:lvl2pPr marL="37784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8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525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66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20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704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9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732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850" y="4192530"/>
            <a:ext cx="61943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850" y="886870"/>
            <a:ext cx="7246731" cy="1167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849" y="2219059"/>
            <a:ext cx="3447141" cy="3787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681" y="2219060"/>
            <a:ext cx="3446900" cy="3787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850" y="2035217"/>
            <a:ext cx="72467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850" y="2035217"/>
            <a:ext cx="72467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850" y="886070"/>
            <a:ext cx="7246732" cy="116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850" y="2225246"/>
            <a:ext cx="3447025" cy="8836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4" b="0" cap="all" baseline="0">
                <a:solidFill>
                  <a:schemeClr val="accent1"/>
                </a:solidFill>
              </a:defRPr>
            </a:lvl1pPr>
            <a:lvl2pPr marL="377842" indent="0">
              <a:buNone/>
              <a:defRPr sz="1653" b="1"/>
            </a:lvl2pPr>
            <a:lvl3pPr marL="755683" indent="0">
              <a:buNone/>
              <a:defRPr sz="1488" b="1"/>
            </a:lvl3pPr>
            <a:lvl4pPr marL="1133525" indent="0">
              <a:buNone/>
              <a:defRPr sz="1322" b="1"/>
            </a:lvl4pPr>
            <a:lvl5pPr marL="1511366" indent="0">
              <a:buNone/>
              <a:defRPr sz="1322" b="1"/>
            </a:lvl5pPr>
            <a:lvl6pPr marL="1889208" indent="0">
              <a:buNone/>
              <a:defRPr sz="1322" b="1"/>
            </a:lvl6pPr>
            <a:lvl7pPr marL="2267049" indent="0">
              <a:buNone/>
              <a:defRPr sz="1322" b="1"/>
            </a:lvl7pPr>
            <a:lvl8pPr marL="2644891" indent="0">
              <a:buNone/>
              <a:defRPr sz="1322" b="1"/>
            </a:lvl8pPr>
            <a:lvl9pPr marL="3022732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850" y="3111928"/>
            <a:ext cx="3447025" cy="291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1681" y="2229051"/>
            <a:ext cx="3446900" cy="88394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4" b="0" cap="all" baseline="0">
                <a:solidFill>
                  <a:schemeClr val="accent1"/>
                </a:solidFill>
              </a:defRPr>
            </a:lvl1pPr>
            <a:lvl2pPr marL="377842" indent="0">
              <a:buNone/>
              <a:defRPr sz="1653" b="1"/>
            </a:lvl2pPr>
            <a:lvl3pPr marL="755683" indent="0">
              <a:buNone/>
              <a:defRPr sz="1488" b="1"/>
            </a:lvl3pPr>
            <a:lvl4pPr marL="1133525" indent="0">
              <a:buNone/>
              <a:defRPr sz="1322" b="1"/>
            </a:lvl4pPr>
            <a:lvl5pPr marL="1511366" indent="0">
              <a:buNone/>
              <a:defRPr sz="1322" b="1"/>
            </a:lvl5pPr>
            <a:lvl6pPr marL="1889208" indent="0">
              <a:buNone/>
              <a:defRPr sz="1322" b="1"/>
            </a:lvl6pPr>
            <a:lvl7pPr marL="2267049" indent="0">
              <a:buNone/>
              <a:defRPr sz="1322" b="1"/>
            </a:lvl7pPr>
            <a:lvl8pPr marL="2644891" indent="0">
              <a:buNone/>
              <a:defRPr sz="1322" b="1"/>
            </a:lvl8pPr>
            <a:lvl9pPr marL="3022732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1681" y="3108866"/>
            <a:ext cx="3446900" cy="2905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850" y="2035217"/>
            <a:ext cx="72467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2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43" y="880350"/>
            <a:ext cx="2675284" cy="2475990"/>
          </a:xfrm>
        </p:spPr>
        <p:txBody>
          <a:bodyPr anchor="b">
            <a:normAutofit/>
          </a:bodyPr>
          <a:lstStyle>
            <a:lvl1pPr algn="l"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951" y="880351"/>
            <a:ext cx="4221630" cy="51333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44" y="3531978"/>
            <a:ext cx="2676849" cy="2477162"/>
          </a:xfrm>
        </p:spPr>
        <p:txBody>
          <a:bodyPr>
            <a:normAutofit/>
          </a:bodyPr>
          <a:lstStyle>
            <a:lvl1pPr marL="0" indent="0" algn="l">
              <a:buNone/>
              <a:defRPr sz="1763"/>
            </a:lvl1pPr>
            <a:lvl2pPr marL="377842" indent="0">
              <a:buNone/>
              <a:defRPr sz="1157"/>
            </a:lvl2pPr>
            <a:lvl3pPr marL="755683" indent="0">
              <a:buNone/>
              <a:defRPr sz="992"/>
            </a:lvl3pPr>
            <a:lvl4pPr marL="1133525" indent="0">
              <a:buNone/>
              <a:defRPr sz="826"/>
            </a:lvl4pPr>
            <a:lvl5pPr marL="1511366" indent="0">
              <a:buNone/>
              <a:defRPr sz="826"/>
            </a:lvl5pPr>
            <a:lvl6pPr marL="1889208" indent="0">
              <a:buNone/>
              <a:defRPr sz="826"/>
            </a:lvl6pPr>
            <a:lvl7pPr marL="2267049" indent="0">
              <a:buNone/>
              <a:defRPr sz="826"/>
            </a:lvl7pPr>
            <a:lvl8pPr marL="2644891" indent="0">
              <a:buNone/>
              <a:defRPr sz="826"/>
            </a:lvl8pPr>
            <a:lvl9pPr marL="3022732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928" y="3531976"/>
            <a:ext cx="26723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4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10031" y="531282"/>
            <a:ext cx="3872280" cy="5673546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75" y="1244556"/>
            <a:ext cx="3578442" cy="2017032"/>
          </a:xfrm>
        </p:spPr>
        <p:txBody>
          <a:bodyPr anchor="b">
            <a:normAutofit/>
          </a:bodyPr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08" y="1236876"/>
            <a:ext cx="2464706" cy="426012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5"/>
            </a:lvl1pPr>
            <a:lvl2pPr marL="377842" indent="0">
              <a:buNone/>
              <a:defRPr sz="2314"/>
            </a:lvl2pPr>
            <a:lvl3pPr marL="755683" indent="0">
              <a:buNone/>
              <a:defRPr sz="1983"/>
            </a:lvl3pPr>
            <a:lvl4pPr marL="1133525" indent="0">
              <a:buNone/>
              <a:defRPr sz="1653"/>
            </a:lvl4pPr>
            <a:lvl5pPr marL="1511366" indent="0">
              <a:buNone/>
              <a:defRPr sz="1653"/>
            </a:lvl5pPr>
            <a:lvl6pPr marL="1889208" indent="0">
              <a:buNone/>
              <a:defRPr sz="1653"/>
            </a:lvl6pPr>
            <a:lvl7pPr marL="2267049" indent="0">
              <a:buNone/>
              <a:defRPr sz="1653"/>
            </a:lvl7pPr>
            <a:lvl8pPr marL="2644891" indent="0">
              <a:buNone/>
              <a:defRPr sz="1653"/>
            </a:lvl8pPr>
            <a:lvl9pPr marL="3022732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851" y="3466417"/>
            <a:ext cx="3573315" cy="2207827"/>
          </a:xfrm>
        </p:spPr>
        <p:txBody>
          <a:bodyPr>
            <a:normAutofit/>
          </a:bodyPr>
          <a:lstStyle>
            <a:lvl1pPr marL="0" indent="0" algn="l">
              <a:buNone/>
              <a:defRPr sz="1983"/>
            </a:lvl1pPr>
            <a:lvl2pPr marL="377842" indent="0">
              <a:buNone/>
              <a:defRPr sz="1157"/>
            </a:lvl2pPr>
            <a:lvl3pPr marL="755683" indent="0">
              <a:buNone/>
              <a:defRPr sz="992"/>
            </a:lvl3pPr>
            <a:lvl4pPr marL="1133525" indent="0">
              <a:buNone/>
              <a:defRPr sz="826"/>
            </a:lvl4pPr>
            <a:lvl5pPr marL="1511366" indent="0">
              <a:buNone/>
              <a:defRPr sz="826"/>
            </a:lvl5pPr>
            <a:lvl6pPr marL="1889208" indent="0">
              <a:buNone/>
              <a:defRPr sz="826"/>
            </a:lvl6pPr>
            <a:lvl7pPr marL="2267049" indent="0">
              <a:buNone/>
              <a:defRPr sz="826"/>
            </a:lvl7pPr>
            <a:lvl8pPr marL="2644891" indent="0">
              <a:buNone/>
              <a:defRPr sz="826"/>
            </a:lvl8pPr>
            <a:lvl9pPr marL="3022732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4321" y="6026973"/>
            <a:ext cx="3586697" cy="35272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5277" y="351096"/>
            <a:ext cx="3585740" cy="353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9413" y="3463787"/>
            <a:ext cx="35752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040"/>
            <a:ext cx="10083800" cy="449502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6067"/>
            <a:ext cx="10083801" cy="8536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2538"/>
            <a:ext cx="100838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850" y="886462"/>
            <a:ext cx="7246731" cy="1156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850" y="2221040"/>
            <a:ext cx="7246731" cy="380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6881" y="364019"/>
            <a:ext cx="2611700" cy="340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850" y="362849"/>
            <a:ext cx="4448610" cy="340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852" y="880350"/>
            <a:ext cx="877531" cy="55486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755683" rtl="0" eaLnBrk="1" latinLnBrk="0" hangingPunct="1">
        <a:lnSpc>
          <a:spcPct val="90000"/>
        </a:lnSpc>
        <a:spcBef>
          <a:spcPct val="0"/>
        </a:spcBef>
        <a:buNone/>
        <a:defRPr sz="3526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894" indent="-251894" algn="l" defTabSz="755683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683" indent="-251894" algn="l" defTabSz="75568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472" indent="-251894" algn="l" defTabSz="75568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260" indent="-251894" algn="l" defTabSz="75568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049" indent="-251894" algn="l" defTabSz="75568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42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83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525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66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208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049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91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732" algn="l" defTabSz="75568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7SLv2u-15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Liliana.paduraru@gmail.co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89940"/>
            <a:ext cx="9906000" cy="123694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32130" marR="5080" indent="-519430" algn="ctr">
              <a:lnSpc>
                <a:spcPts val="4920"/>
              </a:lnSpc>
              <a:spcBef>
                <a:spcPts val="160"/>
              </a:spcBef>
            </a:pPr>
            <a:r>
              <a:rPr lang="en-US" sz="40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40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ITI </a:t>
            </a:r>
            <a:r>
              <a:rPr sz="40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</a:t>
            </a:r>
            <a:r>
              <a:rPr sz="4000" spc="-3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  </a:t>
            </a:r>
            <a:r>
              <a:rPr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40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PUTERE</a:t>
            </a:r>
            <a:r>
              <a:rPr sz="40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PERSONALA</a:t>
            </a:r>
            <a:endParaRPr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2519" y="1981200"/>
            <a:ext cx="784733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7790" algn="ctr">
              <a:lnSpc>
                <a:spcPts val="3715"/>
              </a:lnSpc>
              <a:spcBef>
                <a:spcPts val="100"/>
              </a:spcBef>
            </a:pPr>
            <a:endParaRPr lang="en-US" sz="2000" spc="-6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7790" algn="ctr">
              <a:lnSpc>
                <a:spcPts val="3715"/>
              </a:lnSpc>
              <a:spcBef>
                <a:spcPts val="100"/>
              </a:spcBef>
            </a:pPr>
            <a:endParaRPr lang="en-US" sz="2000" spc="-6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7790" algn="ctr">
              <a:lnSpc>
                <a:spcPts val="3715"/>
              </a:lnSpc>
              <a:spcBef>
                <a:spcPts val="100"/>
              </a:spcBef>
            </a:pPr>
            <a:r>
              <a:rPr sz="3200" spc="-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FACILITATOR:</a:t>
            </a:r>
            <a:endParaRPr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715"/>
              </a:lnSpc>
            </a:pPr>
            <a:r>
              <a:rPr sz="32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LILIANA </a:t>
            </a:r>
            <a:r>
              <a:rPr sz="3200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PADURARU, </a:t>
            </a:r>
            <a:r>
              <a:rPr sz="32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200" spc="-2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  <a:endParaRPr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5300" y="4692650"/>
            <a:ext cx="654494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“Fricile nu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sunt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altceva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decat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stari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spirit.” (Napoleon</a:t>
            </a:r>
            <a:r>
              <a:rPr sz="200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Hill)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4610" algn="ctr">
              <a:lnSpc>
                <a:spcPct val="100000"/>
              </a:lnSpc>
            </a:pP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"Viata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incepe acolo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unde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termina frica."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(Osho)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316B-A37F-4CBC-B807-3CB4422D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HARTA CONSIINTEI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1B62-45F6-4445-9A1A-BC704643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Dr. David R. Hawkins a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elaborat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nivelurilor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constiinta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umana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denumita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"Scala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Constiintei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Constiintei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kinesiologie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aplicata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masura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vibrational al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fiintelor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umane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"Power vs. Force: The Anatomy of Consciousness"</a:t>
            </a:r>
          </a:p>
          <a:p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Geniile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 au trait pe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pamant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Hipatia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Newton, Freud, Marie Curie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Einstein se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plasau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cam pe la </a:t>
            </a:r>
            <a:r>
              <a:rPr lang="en-U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499.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Specialistul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mentioneaza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ajuns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600,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contrabalanseaza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negativitatea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10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afla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sub 200!</a:t>
            </a:r>
          </a:p>
        </p:txBody>
      </p:sp>
    </p:spTree>
    <p:extLst>
      <p:ext uri="{BB962C8B-B14F-4D97-AF65-F5344CB8AC3E}">
        <p14:creationId xmlns:p14="http://schemas.microsoft.com/office/powerpoint/2010/main" val="245046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1" y="44450"/>
            <a:ext cx="89916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0"/>
              </a:spcBef>
            </a:pPr>
            <a:endParaRPr lang="en-US" sz="4000" b="1" spc="-5" dirty="0">
              <a:solidFill>
                <a:srgbClr val="7030A0"/>
              </a:solidFill>
              <a:latin typeface="Arial"/>
              <a:cs typeface="Arial"/>
            </a:endParaRPr>
          </a:p>
          <a:p>
            <a:pPr algn="ctr">
              <a:lnSpc>
                <a:spcPts val="234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C00000"/>
                </a:solidFill>
                <a:latin typeface="Arial"/>
                <a:cs typeface="Arial"/>
              </a:rPr>
              <a:t>PERSPECTIVA ENERGETICA </a:t>
            </a:r>
          </a:p>
          <a:p>
            <a:pPr algn="ctr">
              <a:spcBef>
                <a:spcPts val="100"/>
              </a:spcBef>
            </a:pPr>
            <a:r>
              <a:rPr lang="en-US" sz="3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85% din </a:t>
            </a:r>
            <a:r>
              <a:rPr lang="en-US" sz="3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oamenii</a:t>
            </a:r>
            <a:r>
              <a:rPr lang="en-US" sz="3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de pe </a:t>
            </a:r>
            <a:r>
              <a:rPr lang="en-US" sz="3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pamant</a:t>
            </a:r>
            <a:r>
              <a:rPr lang="en-US" sz="3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3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traiesc</a:t>
            </a:r>
            <a:r>
              <a:rPr lang="en-US" sz="3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sub </a:t>
            </a:r>
            <a:r>
              <a:rPr lang="en-US" sz="3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nivelul</a:t>
            </a:r>
            <a:r>
              <a:rPr lang="en-US" sz="3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3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Curajului</a:t>
            </a:r>
            <a:r>
              <a:rPr lang="en-US" sz="3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sz="3600" b="1" spc="-5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1500" y="1780823"/>
            <a:ext cx="6648450" cy="5775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AFB6-A84F-4B3C-BD56-A5DB9511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FRICA/ANXIETATE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DEEA1-3282-47AA-91E3-B2295FD922A5}"/>
              </a:ext>
            </a:extLst>
          </p:cNvPr>
          <p:cNvSpPr txBox="1"/>
          <p:nvPr/>
        </p:nvSpPr>
        <p:spPr>
          <a:xfrm>
            <a:off x="1079500" y="2254250"/>
            <a:ext cx="7759081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pc="-114" dirty="0" err="1">
                <a:latin typeface="Arial" panose="020B0604020202020204" pitchFamily="34" charset="0"/>
                <a:cs typeface="Arial" panose="020B0604020202020204" pitchFamily="34" charset="0"/>
              </a:rPr>
              <a:t>emotie</a:t>
            </a:r>
            <a:r>
              <a:rPr lang="en-US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stare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tulburare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cauzata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 un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pericol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imaginar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scurta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spcBef>
                <a:spcPts val="195"/>
              </a:spcBef>
            </a:pP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95"/>
              </a:spcBef>
            </a:pP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Ex.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caini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, de 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intuneric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”).</a:t>
            </a:r>
          </a:p>
          <a:p>
            <a:pPr marL="12700" marR="5080">
              <a:spcBef>
                <a:spcPts val="195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34315" indent="-285750">
              <a:buFont typeface="Wingdings" panose="05000000000000000000" pitchFamily="2" charset="2"/>
              <a:buChar char="ü"/>
            </a:pPr>
            <a:r>
              <a:rPr lang="en-US"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ANXIETATEA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obiect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manifestata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5" dirty="0" err="1">
                <a:latin typeface="Arial" panose="020B0604020202020204" pitchFamily="34" charset="0"/>
                <a:cs typeface="Arial" panose="020B0604020202020204" pitchFamily="34" charset="0"/>
              </a:rPr>
              <a:t>neliniste</a:t>
            </a:r>
            <a:r>
              <a:rPr lang="en-US" spc="-3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stare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puternica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170" dirty="0">
                <a:latin typeface="Arial" panose="020B0604020202020204" pitchFamily="34" charset="0"/>
                <a:cs typeface="Arial" panose="020B0604020202020204" pitchFamily="34" charset="0"/>
              </a:rPr>
              <a:t>fata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 un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pericol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iminent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studiilor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25% din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lumii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sufera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suferit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un moment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anxietate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234315"/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34315" indent="-285750">
              <a:buFont typeface="Wingdings" panose="05000000000000000000" pitchFamily="2" charset="2"/>
              <a:buChar char="ü"/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Starea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anxioasa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ponderata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crescand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abilitatea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prelungita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perioade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lungi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periculoasa</a:t>
            </a:r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234315"/>
            <a:r>
              <a:rPr lang="en-US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0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610870"/>
            <a:ext cx="79927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FRICI</a:t>
            </a:r>
            <a:r>
              <a:rPr sz="40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NATURALE/MOSTENITE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90" y="1950720"/>
            <a:ext cx="8973820" cy="3428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100"/>
              </a:spcBef>
            </a:pPr>
            <a:endParaRPr lang="en-US" b="1" spc="-10" dirty="0">
              <a:latin typeface="Arial"/>
              <a:cs typeface="Arial"/>
            </a:endParaRPr>
          </a:p>
          <a:p>
            <a:pPr marL="12700" algn="ctr">
              <a:lnSpc>
                <a:spcPts val="1875"/>
              </a:lnSpc>
              <a:spcBef>
                <a:spcPts val="100"/>
              </a:spcBef>
            </a:pPr>
            <a:r>
              <a:rPr lang="en-US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FRICI </a:t>
            </a:r>
            <a:r>
              <a:rPr b="1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b="1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3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cu care ne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nastem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98450" indent="-285750">
              <a:lnSpc>
                <a:spcPts val="1875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CADERE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ts val="1880"/>
              </a:lnSpc>
              <a:buFont typeface="Wingdings" panose="05000000000000000000" pitchFamily="2" charset="2"/>
              <a:buChar char="ü"/>
            </a:pPr>
            <a:r>
              <a:rPr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ZGOMOT</a:t>
            </a:r>
            <a:r>
              <a:rPr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PUTERNIC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FRICI </a:t>
            </a:r>
            <a:r>
              <a:rPr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MOSTENITE: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2865" indent="-285750" algn="just">
              <a:lnSpc>
                <a:spcPct val="95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Frica ca tipar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comportamental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mostenita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din familia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ta. </a:t>
            </a: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2865" indent="-285750" algn="just">
              <a:lnSpc>
                <a:spcPct val="95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2865" indent="-285750" algn="just">
              <a:lnSpc>
                <a:spcPct val="95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primii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tai 7-10 ani,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ca un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burete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absoarbe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tot din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ales din 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comportamentele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parintilor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bunicilor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cine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creste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pana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intri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2865" algn="just">
              <a:lnSpc>
                <a:spcPct val="95600"/>
              </a:lnSpc>
              <a:spcBef>
                <a:spcPts val="5"/>
              </a:spcBef>
            </a:pP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2865" indent="-285750" algn="just">
              <a:lnSpc>
                <a:spcPct val="95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ne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proteja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experiente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dureroase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suferinta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, pe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experientelor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trecut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0613-D154-4C94-AB44-184E257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196850"/>
            <a:ext cx="8458200" cy="2708434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convingeri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mostenite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copilarie</a:t>
            </a:r>
            <a:b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19A4A-4E54-4004-8731-D5245B80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2330450"/>
            <a:ext cx="8978899" cy="34470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muncesti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supravietui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“Daca nu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se pot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intampla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lucruri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perfect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altfel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respinge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Sacrificiul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sine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Ingrijirea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sine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egoista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“Nu-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visele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iresponsabil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nerealist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3817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6886-99AD-4E8D-BDBE-02CB1028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 PERSONALA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67B6-9374-4790-BB91-ACED86A7B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365125">
              <a:lnSpc>
                <a:spcPct val="100000"/>
              </a:lnSpc>
              <a:spcBef>
                <a:spcPts val="425"/>
              </a:spcBef>
            </a:pPr>
            <a:endParaRPr lang="en-US" sz="1800" spc="-5" dirty="0">
              <a:latin typeface="Arial"/>
              <a:cs typeface="Arial"/>
            </a:endParaRPr>
          </a:p>
          <a:p>
            <a:pPr marL="46556" marR="365125" indent="-285750">
              <a:lnSpc>
                <a:spcPct val="100000"/>
              </a:lnSpc>
              <a:spcBef>
                <a:spcPts val="425"/>
              </a:spcBef>
              <a:buFont typeface="Wingdings" panose="05000000000000000000" pitchFamily="2" charset="2"/>
              <a:buChar char="ü"/>
            </a:pPr>
            <a:r>
              <a:rPr lang="en-US" sz="1800" spc="-5" dirty="0">
                <a:latin typeface="Arial"/>
                <a:cs typeface="Arial"/>
              </a:rPr>
              <a:t>Care </a:t>
            </a:r>
            <a:r>
              <a:rPr lang="en-US" sz="1800" spc="-10" dirty="0" err="1">
                <a:latin typeface="Arial"/>
                <a:cs typeface="Arial"/>
              </a:rPr>
              <a:t>dintre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spc="-10" dirty="0" err="1">
                <a:latin typeface="Arial"/>
                <a:cs typeface="Arial"/>
              </a:rPr>
              <a:t>parintii</a:t>
            </a:r>
            <a:r>
              <a:rPr lang="en-US" sz="1800" spc="-10" dirty="0">
                <a:latin typeface="Arial"/>
                <a:cs typeface="Arial"/>
              </a:rPr>
              <a:t> tai </a:t>
            </a:r>
            <a:r>
              <a:rPr lang="en-US" sz="1800" spc="-5" dirty="0">
                <a:latin typeface="Arial"/>
                <a:cs typeface="Arial"/>
              </a:rPr>
              <a:t>era </a:t>
            </a:r>
            <a:r>
              <a:rPr lang="en-US" sz="1800" spc="-5" dirty="0" err="1">
                <a:latin typeface="Arial"/>
                <a:cs typeface="Arial"/>
              </a:rPr>
              <a:t>fricos?Anxios</a:t>
            </a:r>
            <a:r>
              <a:rPr lang="en-US" sz="1800" spc="-5" dirty="0">
                <a:latin typeface="Arial"/>
                <a:cs typeface="Arial"/>
              </a:rPr>
              <a:t>? Sau </a:t>
            </a:r>
            <a:r>
              <a:rPr lang="en-US" sz="1800" spc="-5" dirty="0" err="1">
                <a:latin typeface="Arial"/>
                <a:cs typeface="Arial"/>
              </a:rPr>
              <a:t>ingrijorat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spc="-5" dirty="0" err="1">
                <a:latin typeface="Arial"/>
                <a:cs typeface="Arial"/>
              </a:rPr>
              <a:t>foarte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des?</a:t>
            </a:r>
            <a:endParaRPr lang="en-US" sz="1800" dirty="0">
              <a:latin typeface="Arial"/>
              <a:cs typeface="Arial"/>
            </a:endParaRPr>
          </a:p>
          <a:p>
            <a:pPr marL="46556" marR="5080" indent="-285750">
              <a:lnSpc>
                <a:spcPct val="100000"/>
              </a:lnSpc>
              <a:spcBef>
                <a:spcPts val="1345"/>
              </a:spcBef>
              <a:buFont typeface="Wingdings" panose="05000000000000000000" pitchFamily="2" charset="2"/>
              <a:buChar char="ü"/>
            </a:pPr>
            <a:r>
              <a:rPr lang="en-US" sz="1800" spc="-5" dirty="0">
                <a:latin typeface="Arial"/>
                <a:cs typeface="Arial"/>
              </a:rPr>
              <a:t>Care </a:t>
            </a:r>
            <a:r>
              <a:rPr lang="en-US" sz="1800" spc="-10" dirty="0" err="1">
                <a:latin typeface="Arial"/>
                <a:cs typeface="Arial"/>
              </a:rPr>
              <a:t>dintre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spc="-10" dirty="0" err="1">
                <a:latin typeface="Arial"/>
                <a:cs typeface="Arial"/>
              </a:rPr>
              <a:t>parintii</a:t>
            </a:r>
            <a:r>
              <a:rPr lang="en-US" sz="1800" spc="-10" dirty="0">
                <a:latin typeface="Arial"/>
                <a:cs typeface="Arial"/>
              </a:rPr>
              <a:t> tai </a:t>
            </a:r>
            <a:r>
              <a:rPr lang="en-US" sz="1800" dirty="0">
                <a:latin typeface="Arial"/>
                <a:cs typeface="Arial"/>
              </a:rPr>
              <a:t>se </a:t>
            </a:r>
            <a:r>
              <a:rPr lang="en-US" sz="1800" spc="-10" dirty="0">
                <a:latin typeface="Arial"/>
                <a:cs typeface="Arial"/>
              </a:rPr>
              <a:t>auto-</a:t>
            </a:r>
            <a:r>
              <a:rPr lang="en-US" sz="1800" spc="-10" dirty="0" err="1">
                <a:latin typeface="Arial"/>
                <a:cs typeface="Arial"/>
              </a:rPr>
              <a:t>limita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spc="-10" dirty="0" err="1">
                <a:latin typeface="Arial"/>
                <a:cs typeface="Arial"/>
              </a:rPr>
              <a:t>gasea</a:t>
            </a:r>
            <a:r>
              <a:rPr lang="en-US" sz="1800" spc="-10" dirty="0">
                <a:latin typeface="Arial"/>
                <a:cs typeface="Arial"/>
              </a:rPr>
              <a:t>  </a:t>
            </a:r>
            <a:r>
              <a:rPr lang="en-US" sz="1800" spc="-5" dirty="0" err="1">
                <a:latin typeface="Arial"/>
                <a:cs typeface="Arial"/>
              </a:rPr>
              <a:t>mereu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scuze</a:t>
            </a:r>
            <a:r>
              <a:rPr lang="en-US" sz="1800" dirty="0">
                <a:latin typeface="Arial"/>
                <a:cs typeface="Arial"/>
              </a:rPr>
              <a:t> ca </a:t>
            </a:r>
            <a:r>
              <a:rPr lang="en-US" sz="1800" dirty="0" err="1">
                <a:latin typeface="Arial"/>
                <a:cs typeface="Arial"/>
              </a:rPr>
              <a:t>sa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nu </a:t>
            </a:r>
            <a:r>
              <a:rPr lang="en-US" sz="1800" spc="-5" dirty="0" err="1">
                <a:latin typeface="Arial"/>
                <a:cs typeface="Arial"/>
              </a:rPr>
              <a:t>duca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 </a:t>
            </a:r>
            <a:r>
              <a:rPr lang="en-US" sz="1800" spc="-10" dirty="0" err="1">
                <a:latin typeface="Arial"/>
                <a:cs typeface="Arial"/>
              </a:rPr>
              <a:t>actiune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la bun  </a:t>
            </a:r>
            <a:r>
              <a:rPr lang="en-US" sz="1800" spc="-5" dirty="0" err="1">
                <a:latin typeface="Arial"/>
                <a:cs typeface="Arial"/>
              </a:rPr>
              <a:t>sfarsit</a:t>
            </a:r>
            <a:r>
              <a:rPr lang="en-US" sz="1800" spc="-5" dirty="0">
                <a:latin typeface="Arial"/>
                <a:cs typeface="Arial"/>
              </a:rPr>
              <a:t>? Sau </a:t>
            </a:r>
            <a:r>
              <a:rPr lang="en-US" sz="1800" spc="-5" dirty="0" err="1">
                <a:latin typeface="Arial"/>
                <a:cs typeface="Arial"/>
              </a:rPr>
              <a:t>mai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spc="-10" dirty="0" err="1">
                <a:latin typeface="Arial"/>
                <a:cs typeface="Arial"/>
              </a:rPr>
              <a:t>grav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nu </a:t>
            </a:r>
            <a:r>
              <a:rPr lang="en-US" sz="1800" spc="-10" dirty="0" err="1">
                <a:latin typeface="Arial"/>
                <a:cs typeface="Arial"/>
              </a:rPr>
              <a:t>actiona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spc="-10" dirty="0" err="1">
                <a:latin typeface="Arial"/>
                <a:cs typeface="Arial"/>
              </a:rPr>
              <a:t>deloc</a:t>
            </a:r>
            <a:r>
              <a:rPr lang="en-US" sz="1800" spc="-10" dirty="0">
                <a:latin typeface="Arial"/>
                <a:cs typeface="Arial"/>
              </a:rPr>
              <a:t>?</a:t>
            </a:r>
            <a:endParaRPr lang="en-US" sz="1800" dirty="0">
              <a:latin typeface="Arial"/>
              <a:cs typeface="Arial"/>
            </a:endParaRPr>
          </a:p>
          <a:p>
            <a:pPr marL="46556" marR="390525" indent="-28575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sz="1800" spc="-20" dirty="0">
                <a:latin typeface="Arial"/>
                <a:cs typeface="Arial"/>
              </a:rPr>
              <a:t>Care </a:t>
            </a:r>
            <a:r>
              <a:rPr lang="en-US" sz="1800" spc="-20" dirty="0" err="1">
                <a:latin typeface="Arial"/>
                <a:cs typeface="Arial"/>
              </a:rPr>
              <a:t>parinte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spc="-20" dirty="0" err="1">
                <a:latin typeface="Arial"/>
                <a:cs typeface="Arial"/>
              </a:rPr>
              <a:t>avea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un </a:t>
            </a:r>
            <a:r>
              <a:rPr lang="en-US" sz="1800" spc="-10" dirty="0" err="1">
                <a:latin typeface="Arial"/>
                <a:cs typeface="Arial"/>
              </a:rPr>
              <a:t>comportament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spc="-5" dirty="0" err="1">
                <a:latin typeface="Arial"/>
                <a:cs typeface="Arial"/>
              </a:rPr>
              <a:t>pasiv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ii </a:t>
            </a:r>
            <a:r>
              <a:rPr lang="en-US" sz="1800" spc="-10" dirty="0" err="1">
                <a:latin typeface="Arial"/>
                <a:cs typeface="Arial"/>
              </a:rPr>
              <a:t>invinovatea</a:t>
            </a:r>
            <a:r>
              <a:rPr lang="en-US" sz="1800" spc="-10" dirty="0">
                <a:latin typeface="Arial"/>
                <a:cs typeface="Arial"/>
              </a:rPr>
              <a:t>  </a:t>
            </a:r>
            <a:r>
              <a:rPr lang="en-US" sz="1800" spc="-5" dirty="0" err="1">
                <a:latin typeface="Arial"/>
                <a:cs typeface="Arial"/>
              </a:rPr>
              <a:t>mereu</a:t>
            </a:r>
            <a:r>
              <a:rPr lang="en-US" sz="1800" spc="-5" dirty="0">
                <a:latin typeface="Arial"/>
                <a:cs typeface="Arial"/>
              </a:rPr>
              <a:t>, </a:t>
            </a:r>
            <a:r>
              <a:rPr lang="en-US" sz="1800" spc="-10" dirty="0">
                <a:latin typeface="Arial"/>
                <a:cs typeface="Arial"/>
              </a:rPr>
              <a:t>de </a:t>
            </a:r>
            <a:r>
              <a:rPr lang="en-US" sz="1800" spc="-5" dirty="0">
                <a:latin typeface="Arial"/>
                <a:cs typeface="Arial"/>
              </a:rPr>
              <a:t>pe </a:t>
            </a:r>
            <a:r>
              <a:rPr lang="en-US" sz="1800" spc="-10" dirty="0" err="1">
                <a:latin typeface="Arial"/>
                <a:cs typeface="Arial"/>
              </a:rPr>
              <a:t>margine</a:t>
            </a:r>
            <a:r>
              <a:rPr lang="en-US" sz="1800" spc="-10" dirty="0">
                <a:latin typeface="Arial"/>
                <a:cs typeface="Arial"/>
              </a:rPr>
              <a:t>, </a:t>
            </a:r>
            <a:r>
              <a:rPr lang="en-US" sz="1800" spc="-5" dirty="0">
                <a:latin typeface="Arial"/>
                <a:cs typeface="Arial"/>
              </a:rPr>
              <a:t>pe </a:t>
            </a:r>
            <a:r>
              <a:rPr lang="en-US" sz="1800" spc="-10" dirty="0" err="1">
                <a:latin typeface="Arial"/>
                <a:cs typeface="Arial"/>
              </a:rPr>
              <a:t>altii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care </a:t>
            </a:r>
            <a:r>
              <a:rPr lang="en-US" sz="1800" spc="-5" dirty="0" err="1">
                <a:latin typeface="Arial"/>
                <a:cs typeface="Arial"/>
              </a:rPr>
              <a:t>faceau</a:t>
            </a:r>
            <a:r>
              <a:rPr lang="en-US" sz="1800" spc="-5" dirty="0">
                <a:latin typeface="Arial"/>
                <a:cs typeface="Arial"/>
              </a:rPr>
              <a:t>  </a:t>
            </a:r>
            <a:r>
              <a:rPr lang="en-US" sz="1800" spc="-5" dirty="0" err="1">
                <a:latin typeface="Arial"/>
                <a:cs typeface="Arial"/>
              </a:rPr>
              <a:t>totusi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ceva</a:t>
            </a:r>
            <a:r>
              <a:rPr lang="en-US" sz="1800" dirty="0">
                <a:latin typeface="Arial"/>
                <a:cs typeface="Arial"/>
              </a:rPr>
              <a:t> cu </a:t>
            </a:r>
            <a:r>
              <a:rPr lang="en-US" sz="1800" spc="-5" dirty="0" err="1">
                <a:latin typeface="Arial"/>
                <a:cs typeface="Arial"/>
              </a:rPr>
              <a:t>viata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lor?</a:t>
            </a:r>
            <a:endParaRPr lang="en-US" sz="1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DBC4-2EDC-4969-87EC-E465E88D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REFLECTIE PERSONALA FRICA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7D64-022F-4C46-B11C-030B1506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850" y="2221040"/>
            <a:ext cx="7641050" cy="407181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mostenita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Cand 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aparut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prima data 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serveste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vietii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mele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Ce ma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ajuta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renunt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usurinta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totdeauna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</a:t>
            </a:r>
            <a:endParaRPr lang="en-US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 ta,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seteaza-ti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intentia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 mod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constient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identifici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cu ea.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Imagineaza-ti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vrei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inlocuiesti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tiparul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exerseaza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mental 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pana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realitate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3628-D73E-47CD-83BA-C1290B9507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1" y="-69850"/>
            <a:ext cx="7696199" cy="1354138"/>
          </a:xfrm>
        </p:spPr>
        <p:txBody>
          <a:bodyPr>
            <a:noAutofit/>
          </a:bodyPr>
          <a:lstStyle/>
          <a:p>
            <a:pPr algn="ctr"/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 MOSTENITA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8D1E8-67ED-4F2B-A3CD-6F5872882E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1" y="1035050"/>
            <a:ext cx="9994900" cy="58531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Cercetatorul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Bruce Lipton in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cartea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Credintei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afirma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victima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genelor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tale.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Insa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felul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mostenirea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genetica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influenteaza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calitatea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vietii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tale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depinde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de: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Ganduri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Convingeri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Sentimentele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inconjurator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Oamenii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jurul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tau.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intelege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temeri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apartin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desprinde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trecut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focalizandu-te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momentului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106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2D9D-3DA1-48B7-BAC2-99EE987E7F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1" y="2863850"/>
            <a:ext cx="9524999" cy="3886200"/>
          </a:xfrm>
        </p:spPr>
        <p:txBody>
          <a:bodyPr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Criticul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interior, are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a-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imagina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variate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dezastre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convins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protejeaza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cat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avertizeaza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dezastrelor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posibile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care 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anticipeaza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din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dorinta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a nu fi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ranit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 el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sfaturi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inainte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intample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fiintei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noastre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tendinta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de a fi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irationala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imatura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punct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vedere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psihologic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ranita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speriata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superprotectoare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psihicului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felul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motive rationale care ii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din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dorinta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se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simti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siguranta</a:t>
            </a:r>
            <a:r>
              <a:rPr lang="en-US"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D76D-3F57-429C-8FA2-58D2DAC9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501650"/>
            <a:ext cx="4913035" cy="21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0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3CC8-7531-49FB-A913-FC743A5F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50" y="886462"/>
            <a:ext cx="7793450" cy="1156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SOLUTIE- CONSTIENTIZAREA VOCII CRITICE SI FOCUS PE SOLUTIE/ACTIUNE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201D-AF27-4205-8574-D1F0A4DF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850" y="2042564"/>
            <a:ext cx="7246731" cy="4326486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devii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constient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voce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interioara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critica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intelegi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 nu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cine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adevarat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focusezi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nu pe a face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scenarii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dezastruloase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infinit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Consecinta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Criticul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interior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consuma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mentala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stoarce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puteri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simti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obosit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extenuat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epuizat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Respira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constient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profund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cateva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minute, fa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putina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miscare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fizica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spune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“Stop”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gandurilor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obsesive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mintea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linistita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actioneaza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rezolva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situatia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51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33BD-DA87-4A59-A546-72E0B2A3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-69850"/>
            <a:ext cx="6960870" cy="1354217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	ESTE FRICA?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C5C0-D136-44F5-884A-FE63370C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89" y="1718309"/>
            <a:ext cx="8525510" cy="4832092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Este 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naturala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care se produce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 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schimbare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brusca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perceputa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ca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amenintare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fi REALA SAU IMAGINARA.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Specialistii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sustin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90% din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fricile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oamenilor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imaginare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10% sunt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Corpul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intra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stare de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apar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pregatesc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fata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pericolului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ritmul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respirator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pulsul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accelereaza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muschii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contracta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mainile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incep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tremure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palmele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umezesc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senzatia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uscare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gâtului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6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2330-8CE6-428F-9D4C-76E8A2C0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RESPIRATIA CONSTIENTA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COERENTA CARDIACA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A312-39F4-4DA4-A95E-E10DBB82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respiratie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constienta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dizolva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min 90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secunde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https://www.youtube.com/watch?v=a7SLv2u-15w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Exercitiul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Coerenta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medici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psihologi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domenii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la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scoli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top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pana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trupe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militare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elita</a:t>
            </a:r>
            <a:r>
              <a:rPr lang="en-US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Coerenta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exercitiu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respiratie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 reduce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cortizolul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hormonul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stresului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4 ore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aduce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relaxare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pozitiva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stare de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acuitate</a:t>
            </a:r>
            <a:r>
              <a:rPr lang="en-US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mentala</a:t>
            </a:r>
            <a:r>
              <a:rPr lang="en-US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Fa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acest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exercitiu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de 3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ori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pe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zi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odata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la 4 ore,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sau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atunci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cand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esti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nervos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/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stresat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/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speriat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pentru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a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te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calma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/>
              </a:rPr>
              <a:t>repede</a:t>
            </a:r>
            <a:r>
              <a:rPr lang="en-US" b="0" i="0" dirty="0">
                <a:solidFill>
                  <a:srgbClr val="030303"/>
                </a:solidFill>
                <a:effectLst/>
                <a:latin typeface="Roboto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3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7E08-5785-42A1-8559-3D28DB25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Plan de </a:t>
            </a:r>
            <a:r>
              <a:rPr lang="en-US" dirty="0" err="1">
                <a:solidFill>
                  <a:srgbClr val="C00000"/>
                </a:solidFill>
              </a:rPr>
              <a:t>actiune</a:t>
            </a:r>
            <a:r>
              <a:rPr lang="en-US" dirty="0">
                <a:solidFill>
                  <a:srgbClr val="C00000"/>
                </a:solidFill>
              </a:rPr>
              <a:t> PENTRU INDEPARTAREA GRIJII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38EA-2F24-4AA1-AE11-CD44C84F4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Scrie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exactitate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cauzele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ingrijorarii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Scrie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face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privinta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Apuca-te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imediat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aplicare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hotarat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Inspirat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cartea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“Lasa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grijile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incepe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traiesti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Dale Carnegie”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0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68B-9332-41C9-A9D0-B34DA0D2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RECOMANDARI PENTRU A    SCAPA DE INGRIJORARE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B108-131C-4C9B-B6C4-0AF90E032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850" y="2221040"/>
            <a:ext cx="7869650" cy="53354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Pastrati-va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mereu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ocupati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scenarii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mintea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lasati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coplesiti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lucrurile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marunte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 care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consuma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zadar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scurta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irosita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fleacuri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Intrebati-va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Care sunt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sansele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evenimentul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ingrijoreaza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Concentrati-va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acceptati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Doamne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da-mi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seninatatea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accept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lucrurile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care nu le pot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Curajul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a 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schimba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care pot,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Intelepciunea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a 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deosebi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Rugaciunea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Dr. Reinhold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D3CE-D27D-4CBE-BA7A-2114E175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-69850"/>
            <a:ext cx="6960870" cy="135421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mesajul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fricii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FEB3A-45AF-4CEE-94F4-532DD271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89" y="1718309"/>
            <a:ext cx="8525510" cy="295465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Daca </a:t>
            </a:r>
            <a:r>
              <a:rPr lang="en-US" dirty="0" err="1"/>
              <a:t>intelegi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ascunde</a:t>
            </a:r>
            <a:r>
              <a:rPr lang="en-US" dirty="0"/>
              <a:t> </a:t>
            </a:r>
            <a:r>
              <a:rPr lang="en-US" dirty="0" err="1"/>
              <a:t>dincolo</a:t>
            </a:r>
            <a:r>
              <a:rPr lang="en-US" dirty="0"/>
              <a:t> de </a:t>
            </a:r>
            <a:r>
              <a:rPr lang="en-US" dirty="0" err="1"/>
              <a:t>frica</a:t>
            </a:r>
            <a:r>
              <a:rPr lang="en-US" dirty="0"/>
              <a:t>,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afla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aspect din </a:t>
            </a:r>
            <a:r>
              <a:rPr lang="en-US" dirty="0" err="1"/>
              <a:t>fiinta</a:t>
            </a:r>
            <a:r>
              <a:rPr lang="en-US" dirty="0"/>
              <a:t> ta are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fie </a:t>
            </a:r>
            <a:r>
              <a:rPr lang="en-US" dirty="0" err="1"/>
              <a:t>integrat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vindecat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0DB85-31F2-4D76-9526-C0A49F17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79" y="3195636"/>
            <a:ext cx="7068821" cy="33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8B01-99DD-42E4-B7DB-56A2AE17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-69850"/>
            <a:ext cx="6960870" cy="135421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Frica-Perceptie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Realitate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E854-4BC3-4A0B-A16B-68FF31CE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89" y="1718309"/>
            <a:ext cx="8525510" cy="4924425"/>
          </a:xfrm>
        </p:spPr>
        <p:txBody>
          <a:bodyPr/>
          <a:lstStyle/>
          <a:p>
            <a:endParaRPr lang="en-US" dirty="0"/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Perceptia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Prietenul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meu nu 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iubeste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Daca m-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iubit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 mine la film nu cu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prietenii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 nu sunt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suficient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frumoasa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desteapta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…”.-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interior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Adevarul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“Tata m-a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felul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care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facandu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neiubita.Tata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prietenii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loc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mine. Ori de cate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prietenul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meu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respinsa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7238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82A9-B805-4B17-8309-84A4E42C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-69850"/>
            <a:ext cx="6960870" cy="135421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Dialogul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F654-21E4-4F1D-9601-7C8C051E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89" y="1718309"/>
            <a:ext cx="8525510" cy="48031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Intreaba-te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incearca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comunice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doreste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legatura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spirituala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Cum s-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dovedi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binecuvantare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Cum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ta? 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cultiva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lucruri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 face?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imaginam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 ne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împrietenim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crezi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face 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7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82A9-B805-4B17-8309-84A4E42CE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9850"/>
            <a:ext cx="7632700" cy="1354138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          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prpcesarea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fricii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F654-21E4-4F1D-9601-7C8C051E67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701" y="1284289"/>
            <a:ext cx="9690100" cy="6589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vorbeasca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crezi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desenam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8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spc="-18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film,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un animal,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culoare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culoare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unealta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unealta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alege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meserie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meserie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fi?</a:t>
            </a:r>
          </a:p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gasiti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imagini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poster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vedeti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intensitatea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fricii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scadea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conectati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imagini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1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554038"/>
            <a:ext cx="8394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 </a:t>
            </a:r>
            <a:r>
              <a:rPr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SI</a:t>
            </a:r>
            <a:r>
              <a:rPr sz="4000" spc="-3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1182097"/>
            <a:ext cx="8763000" cy="45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1. FRICA ESTE UN SENTIMENT </a:t>
            </a:r>
            <a:r>
              <a:rPr sz="1600" b="1" spc="-30" dirty="0">
                <a:latin typeface="Arial"/>
                <a:cs typeface="Arial"/>
              </a:rPr>
              <a:t>NEGATIV </a:t>
            </a:r>
            <a:r>
              <a:rPr sz="1600" b="1" spc="-5" dirty="0">
                <a:latin typeface="Arial"/>
                <a:cs typeface="Arial"/>
              </a:rPr>
              <a:t>SI ESTE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NESANATOASA</a:t>
            </a:r>
            <a:r>
              <a:rPr lang="en-US" sz="1600" b="1" spc="-3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endParaRPr sz="1600" dirty="0">
              <a:latin typeface="Arial"/>
              <a:cs typeface="Arial"/>
            </a:endParaRPr>
          </a:p>
          <a:p>
            <a:pPr marL="298450" marR="280670" indent="-285750">
              <a:buFont typeface="Arial" panose="020B0604020202020204" pitchFamily="34" charset="0"/>
              <a:buChar char="•"/>
            </a:pP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este mecanismul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evolutiv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ne-a </a:t>
            </a:r>
            <a:r>
              <a:rPr sz="1600" spc="-105" dirty="0" err="1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sz="1600" spc="-105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105" dirty="0" err="1">
                <a:latin typeface="Arial" panose="020B0604020202020204" pitchFamily="34" charset="0"/>
                <a:cs typeface="Arial" panose="020B0604020202020204" pitchFamily="34" charset="0"/>
              </a:rPr>
              <a:t>inut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sz="1600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decursul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timpului.</a:t>
            </a:r>
          </a:p>
          <a:p>
            <a:pPr marL="298450" marR="161925" indent="-285750">
              <a:spcBef>
                <a:spcPts val="1485"/>
              </a:spcBef>
              <a:buFont typeface="Arial" panose="020B0604020202020204" pitchFamily="34" charset="0"/>
              <a:buChar char="•"/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emotie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intensa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sz="16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corespunde </a:t>
            </a:r>
            <a:r>
              <a:rPr sz="1600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nevoii </a:t>
            </a:r>
            <a:r>
              <a:rPr sz="16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noastre de </a:t>
            </a:r>
            <a:r>
              <a:rPr sz="1600" spc="-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siguran</a:t>
            </a:r>
            <a:r>
              <a:rPr lang="en-US" sz="1600" spc="-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1600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supravietuire</a:t>
            </a:r>
            <a:r>
              <a:rPr lang="en-US" sz="1600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275"/>
              </a:spcBef>
            </a:pPr>
            <a:endParaRPr lang="en-US" sz="1600" b="1" spc="-3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75"/>
              </a:spcBef>
            </a:pPr>
            <a:r>
              <a:rPr sz="1600" b="1" spc="-30" dirty="0">
                <a:solidFill>
                  <a:srgbClr val="C00000"/>
                </a:solidFill>
                <a:latin typeface="Arial"/>
                <a:cs typeface="Arial"/>
              </a:rPr>
              <a:t>ASADAR:</a:t>
            </a:r>
            <a:endParaRPr lang="en-US" sz="1600" b="1" spc="-3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75"/>
              </a:spcBef>
            </a:pP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54990" indent="-285750">
              <a:lnSpc>
                <a:spcPct val="100000"/>
              </a:lnSpc>
              <a:spcBef>
                <a:spcPts val="1340"/>
              </a:spcBef>
              <a:buFont typeface="Wingdings" panose="05000000000000000000" pitchFamily="2" charset="2"/>
              <a:buChar char="ü"/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Frica nu este </a:t>
            </a:r>
            <a:r>
              <a:rPr sz="1600" b="1" spc="-10" dirty="0" err="1">
                <a:solidFill>
                  <a:srgbClr val="C00000"/>
                </a:solidFill>
                <a:latin typeface="Arial"/>
                <a:cs typeface="Arial"/>
              </a:rPr>
              <a:t>impotriva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ta</a:t>
            </a:r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26415" marR="2920365" indent="-285750">
              <a:lnSpc>
                <a:spcPct val="161600"/>
              </a:lnSpc>
              <a:buFont typeface="Wingdings" panose="05000000000000000000" pitchFamily="2" charset="2"/>
              <a:buChar char="ü"/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Frica este normala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si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sanatoasa </a:t>
            </a:r>
            <a:r>
              <a:rPr sz="1600" b="1" spc="-5" dirty="0" err="1">
                <a:solidFill>
                  <a:srgbClr val="C00000"/>
                </a:solidFill>
                <a:latin typeface="Arial"/>
                <a:cs typeface="Arial"/>
              </a:rPr>
              <a:t>si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600" b="1" spc="-5" dirty="0" err="1">
                <a:solidFill>
                  <a:srgbClr val="C00000"/>
                </a:solidFill>
                <a:latin typeface="Arial"/>
                <a:cs typeface="Arial"/>
              </a:rPr>
              <a:t>poate</a:t>
            </a:r>
            <a:r>
              <a:rPr lang="en-US" sz="1600" b="1" spc="-5" dirty="0">
                <a:solidFill>
                  <a:srgbClr val="C00000"/>
                </a:solidFill>
                <a:latin typeface="Arial"/>
                <a:cs typeface="Arial"/>
              </a:rPr>
              <a:t> fi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C00000"/>
                </a:solidFill>
                <a:latin typeface="Arial"/>
                <a:cs typeface="Arial"/>
              </a:rPr>
              <a:t>controlata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lang="en-US" sz="1600" b="1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26415" marR="2920365" indent="-285750">
              <a:lnSpc>
                <a:spcPct val="161600"/>
              </a:lnSpc>
              <a:buFont typeface="Wingdings" panose="05000000000000000000" pitchFamily="2" charset="2"/>
              <a:buChar char="ü"/>
            </a:pPr>
            <a:r>
              <a:rPr sz="1600" b="1" spc="-15" dirty="0" err="1">
                <a:solidFill>
                  <a:srgbClr val="C00000"/>
                </a:solidFill>
                <a:latin typeface="Arial"/>
                <a:cs typeface="Arial"/>
              </a:rPr>
              <a:t>Trebuie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sa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sz="1600" b="1" spc="-5" dirty="0" err="1">
                <a:solidFill>
                  <a:srgbClr val="C00000"/>
                </a:solidFill>
                <a:latin typeface="Arial"/>
                <a:cs typeface="Arial"/>
              </a:rPr>
              <a:t>exploram</a:t>
            </a:r>
            <a:r>
              <a:rPr lang="en-US" sz="1600" b="1" spc="-5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nu sa fugim de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ea</a:t>
            </a:r>
            <a:r>
              <a:rPr lang="en-US" sz="16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26415" indent="-285750">
              <a:lnSpc>
                <a:spcPct val="100000"/>
              </a:lnSpc>
              <a:spcBef>
                <a:spcPts val="1330"/>
              </a:spcBef>
              <a:buFont typeface="Wingdings" panose="05000000000000000000" pitchFamily="2" charset="2"/>
              <a:buChar char="ü"/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Frica exprima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durere aflata in </a:t>
            </a:r>
            <a:r>
              <a:rPr sz="1600" b="1" spc="-10" dirty="0" err="1">
                <a:solidFill>
                  <a:srgbClr val="C00000"/>
                </a:solidFill>
                <a:latin typeface="Arial"/>
                <a:cs typeface="Arial"/>
              </a:rPr>
              <a:t>corp</a:t>
            </a:r>
            <a:r>
              <a:rPr lang="en-US" sz="1600" b="1" spc="-10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care cere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sa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fie </a:t>
            </a:r>
            <a:r>
              <a:rPr sz="1600" b="1" spc="-10" dirty="0" err="1">
                <a:solidFill>
                  <a:srgbClr val="C00000"/>
                </a:solidFill>
                <a:latin typeface="Arial"/>
                <a:cs typeface="Arial"/>
              </a:rPr>
              <a:t>vindecata</a:t>
            </a:r>
            <a:r>
              <a:rPr lang="en-US" sz="1600" b="1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" y="611188"/>
            <a:ext cx="1008380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 </a:t>
            </a:r>
            <a:r>
              <a:rPr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SI</a:t>
            </a:r>
            <a:r>
              <a:rPr sz="4000" spc="-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1720850"/>
            <a:ext cx="875601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sz="1600" b="1" spc="-5" dirty="0">
                <a:latin typeface="Arial"/>
                <a:cs typeface="Arial"/>
              </a:rPr>
              <a:t>FRICA ESTE </a:t>
            </a:r>
            <a:r>
              <a:rPr sz="1600" b="1" spc="-10" dirty="0">
                <a:latin typeface="Arial"/>
                <a:cs typeface="Arial"/>
              </a:rPr>
              <a:t>PERICULOASA </a:t>
            </a:r>
            <a:r>
              <a:rPr sz="1600" b="1" dirty="0">
                <a:latin typeface="Arial"/>
                <a:cs typeface="Arial"/>
              </a:rPr>
              <a:t>SI </a:t>
            </a:r>
            <a:r>
              <a:rPr sz="1600" b="1" spc="-10" dirty="0">
                <a:latin typeface="Arial"/>
                <a:cs typeface="Arial"/>
              </a:rPr>
              <a:t>TREBUIE</a:t>
            </a:r>
            <a:r>
              <a:rPr sz="1600" b="1" spc="-225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EVITATA</a:t>
            </a:r>
            <a:r>
              <a:rPr lang="en-US" sz="1600" b="1" spc="-6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</a:pPr>
            <a:r>
              <a:rPr sz="1600" b="1" dirty="0">
                <a:latin typeface="Arial"/>
                <a:cs typeface="Arial"/>
              </a:rPr>
              <a:t>In </a:t>
            </a:r>
            <a:r>
              <a:rPr sz="1600" b="1" spc="-5" dirty="0">
                <a:latin typeface="Arial"/>
                <a:cs typeface="Arial"/>
              </a:rPr>
              <a:t>realitate frica </a:t>
            </a:r>
            <a:r>
              <a:rPr sz="1600" b="1" dirty="0">
                <a:latin typeface="Arial"/>
                <a:cs typeface="Arial"/>
              </a:rPr>
              <a:t>ne </a:t>
            </a:r>
            <a:r>
              <a:rPr sz="1600" b="1" spc="-5" dirty="0">
                <a:latin typeface="Arial"/>
                <a:cs typeface="Arial"/>
              </a:rPr>
              <a:t>ajuta sa </a:t>
            </a:r>
            <a:r>
              <a:rPr sz="1600" b="1" spc="-10" dirty="0">
                <a:latin typeface="Arial"/>
                <a:cs typeface="Arial"/>
              </a:rPr>
              <a:t>actionam </a:t>
            </a:r>
            <a:r>
              <a:rPr sz="1600" b="1" spc="-5" dirty="0">
                <a:latin typeface="Arial"/>
                <a:cs typeface="Arial"/>
              </a:rPr>
              <a:t>cu curaj, ne </a:t>
            </a:r>
            <a:r>
              <a:rPr sz="1600" b="1" spc="-10" dirty="0">
                <a:latin typeface="Arial"/>
                <a:cs typeface="Arial"/>
              </a:rPr>
              <a:t>scoate </a:t>
            </a:r>
            <a:r>
              <a:rPr sz="1600" b="1" spc="-5" dirty="0">
                <a:latin typeface="Arial"/>
                <a:cs typeface="Arial"/>
              </a:rPr>
              <a:t>din zona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-5" dirty="0">
                <a:latin typeface="Arial"/>
                <a:cs typeface="Arial"/>
              </a:rPr>
              <a:t>comfort si </a:t>
            </a:r>
            <a:r>
              <a:rPr sz="1600" b="1" dirty="0">
                <a:latin typeface="Arial"/>
                <a:cs typeface="Arial"/>
              </a:rPr>
              <a:t>ne </a:t>
            </a:r>
            <a:r>
              <a:rPr sz="1600" b="1" spc="-5" dirty="0">
                <a:latin typeface="Arial"/>
                <a:cs typeface="Arial"/>
              </a:rPr>
              <a:t>ajuta sa  </a:t>
            </a:r>
            <a:r>
              <a:rPr sz="1600" b="1" spc="-10" dirty="0">
                <a:latin typeface="Arial"/>
                <a:cs typeface="Arial"/>
              </a:rPr>
              <a:t>evoluam. </a:t>
            </a:r>
            <a:r>
              <a:rPr sz="1600" b="1" spc="-5" dirty="0">
                <a:latin typeface="Arial"/>
                <a:cs typeface="Arial"/>
              </a:rPr>
              <a:t>Singura </a:t>
            </a:r>
            <a:r>
              <a:rPr sz="1600" b="1" spc="-10" dirty="0">
                <a:latin typeface="Arial"/>
                <a:cs typeface="Arial"/>
              </a:rPr>
              <a:t>modalitate </a:t>
            </a:r>
            <a:r>
              <a:rPr sz="1600" b="1" spc="-5" dirty="0">
                <a:latin typeface="Arial"/>
                <a:cs typeface="Arial"/>
              </a:rPr>
              <a:t>sa </a:t>
            </a:r>
            <a:r>
              <a:rPr sz="1600" b="1" dirty="0">
                <a:latin typeface="Arial"/>
                <a:cs typeface="Arial"/>
              </a:rPr>
              <a:t>o </a:t>
            </a:r>
            <a:r>
              <a:rPr sz="1600" b="1" spc="-10" dirty="0">
                <a:latin typeface="Arial"/>
                <a:cs typeface="Arial"/>
              </a:rPr>
              <a:t>depasim </a:t>
            </a:r>
            <a:r>
              <a:rPr sz="1600" b="1" spc="-5" dirty="0">
                <a:latin typeface="Arial"/>
                <a:cs typeface="Arial"/>
              </a:rPr>
              <a:t>este sa 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infruntam.</a:t>
            </a:r>
            <a:endParaRPr sz="1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8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FRICA</a:t>
            </a:r>
            <a:r>
              <a:rPr sz="16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ESTE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SEMN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SA</a:t>
            </a:r>
            <a:r>
              <a:rPr sz="1600" b="1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ACTIONEZI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SI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SA</a:t>
            </a:r>
            <a:r>
              <a:rPr sz="16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ITI</a:t>
            </a:r>
            <a:r>
              <a:rPr sz="16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ASCULTI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CHEMAREA</a:t>
            </a:r>
            <a:r>
              <a:rPr sz="16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INIMII</a:t>
            </a:r>
            <a:r>
              <a:rPr lang="en-US" sz="1600" b="1" spc="-5" dirty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0700" y="3397250"/>
            <a:ext cx="317023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993901" y="885825"/>
            <a:ext cx="80899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FRICA </a:t>
            </a:r>
            <a:r>
              <a:rPr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SI</a:t>
            </a:r>
            <a:r>
              <a:rPr sz="4000" spc="-3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90" y="1739900"/>
            <a:ext cx="8990965" cy="4773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3.</a:t>
            </a:r>
            <a:r>
              <a:rPr lang="en-US" sz="1800" b="1" spc="-10" dirty="0">
                <a:latin typeface="Arial"/>
                <a:cs typeface="Arial"/>
              </a:rPr>
              <a:t>ESTI SLAB DACA ARATI CA ESTI FRICOS/FRICOASA.</a:t>
            </a:r>
            <a:endParaRPr sz="1800" dirty="0">
              <a:latin typeface="Arial"/>
              <a:cs typeface="Arial"/>
            </a:endParaRPr>
          </a:p>
          <a:p>
            <a:pPr marL="12700" marR="178435" algn="ctr">
              <a:lnSpc>
                <a:spcPts val="2070"/>
              </a:lnSpc>
              <a:spcBef>
                <a:spcPts val="1470"/>
              </a:spcBef>
              <a:tabLst>
                <a:tab pos="1306195" algn="l"/>
              </a:tabLst>
            </a:pPr>
            <a:r>
              <a:rPr sz="1800" b="1" spc="-5" dirty="0">
                <a:latin typeface="Arial"/>
                <a:cs typeface="Arial"/>
              </a:rPr>
              <a:t>I</a:t>
            </a:r>
            <a:r>
              <a:rPr lang="en-US" sz="1800" b="1" spc="-5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realitate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toti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avem </a:t>
            </a:r>
            <a:r>
              <a:rPr sz="1800" b="1" dirty="0">
                <a:latin typeface="Arial"/>
                <a:cs typeface="Arial"/>
              </a:rPr>
              <a:t>frici </a:t>
            </a:r>
            <a:r>
              <a:rPr sz="1800" b="1" spc="-10" dirty="0">
                <a:latin typeface="Arial"/>
                <a:cs typeface="Arial"/>
              </a:rPr>
              <a:t>mai mari sau mai </a:t>
            </a:r>
            <a:r>
              <a:rPr sz="1800" b="1" spc="-5" dirty="0">
                <a:latin typeface="Arial"/>
                <a:cs typeface="Arial"/>
              </a:rPr>
              <a:t>mici, </a:t>
            </a:r>
            <a:r>
              <a:rPr sz="1800" b="1" spc="-5" dirty="0" err="1">
                <a:latin typeface="Arial"/>
                <a:cs typeface="Arial"/>
              </a:rPr>
              <a:t>constien</a:t>
            </a:r>
            <a:r>
              <a:rPr lang="en-US" b="1" spc="-5" dirty="0" err="1">
                <a:latin typeface="Arial"/>
                <a:cs typeface="Arial"/>
              </a:rPr>
              <a:t>te</a:t>
            </a:r>
            <a:r>
              <a:rPr sz="1800" b="1" spc="-5" dirty="0">
                <a:latin typeface="Arial"/>
                <a:cs typeface="Arial"/>
              </a:rPr>
              <a:t> sau inconstiente. </a:t>
            </a:r>
            <a:endParaRPr lang="en-US" sz="1800" b="1" spc="-5" dirty="0">
              <a:latin typeface="Arial"/>
              <a:cs typeface="Arial"/>
            </a:endParaRPr>
          </a:p>
          <a:p>
            <a:pPr marL="12700" marR="178435" algn="ctr">
              <a:lnSpc>
                <a:spcPts val="2070"/>
              </a:lnSpc>
              <a:spcBef>
                <a:spcPts val="1470"/>
              </a:spcBef>
              <a:tabLst>
                <a:tab pos="1306195" algn="l"/>
              </a:tabLst>
            </a:pP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Frica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vine INTOTDEAUNA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CU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LECTIE</a:t>
            </a:r>
            <a:endParaRPr sz="18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1120140">
              <a:lnSpc>
                <a:spcPts val="3490"/>
              </a:lnSpc>
              <a:spcBef>
                <a:spcPts val="295"/>
              </a:spcBef>
            </a:pPr>
            <a:r>
              <a:rPr sz="1800" b="1" spc="-5" dirty="0">
                <a:latin typeface="Arial"/>
                <a:cs typeface="Arial"/>
              </a:rPr>
              <a:t>EX. Frica de </a:t>
            </a:r>
            <a:r>
              <a:rPr sz="1800" b="1" spc="-10" dirty="0">
                <a:latin typeface="Arial"/>
                <a:cs typeface="Arial"/>
              </a:rPr>
              <a:t>esec </a:t>
            </a:r>
            <a:r>
              <a:rPr sz="1800" b="1" dirty="0">
                <a:latin typeface="Arial"/>
                <a:cs typeface="Arial"/>
              </a:rPr>
              <a:t>te </a:t>
            </a:r>
            <a:r>
              <a:rPr sz="1800" b="1" spc="-10" dirty="0">
                <a:latin typeface="Arial"/>
                <a:cs typeface="Arial"/>
              </a:rPr>
              <a:t>invata sa </a:t>
            </a:r>
            <a:r>
              <a:rPr sz="1800" b="1" dirty="0">
                <a:latin typeface="Arial"/>
                <a:cs typeface="Arial"/>
              </a:rPr>
              <a:t>te </a:t>
            </a:r>
            <a:r>
              <a:rPr sz="1800" b="1" spc="-10" dirty="0">
                <a:latin typeface="Arial"/>
                <a:cs typeface="Arial"/>
              </a:rPr>
              <a:t>accepti asa </a:t>
            </a:r>
            <a:r>
              <a:rPr sz="1800" b="1" spc="-5" dirty="0">
                <a:latin typeface="Arial"/>
                <a:cs typeface="Arial"/>
              </a:rPr>
              <a:t>cum esti, cu bune si cu </a:t>
            </a:r>
            <a:r>
              <a:rPr sz="1800" b="1" spc="-5" dirty="0" err="1">
                <a:latin typeface="Arial"/>
                <a:cs typeface="Arial"/>
              </a:rPr>
              <a:t>rele</a:t>
            </a:r>
            <a:r>
              <a:rPr lang="en-US" sz="1800" b="1" spc="-5" dirty="0">
                <a:latin typeface="Arial"/>
                <a:cs typeface="Arial"/>
              </a:rPr>
              <a:t>. </a:t>
            </a:r>
            <a:r>
              <a:rPr sz="1800" b="1" spc="-5" dirty="0">
                <a:latin typeface="Arial"/>
                <a:cs typeface="Arial"/>
              </a:rPr>
              <a:t> Frica de respingere </a:t>
            </a:r>
            <a:r>
              <a:rPr sz="1800" b="1" dirty="0">
                <a:latin typeface="Arial"/>
                <a:cs typeface="Arial"/>
              </a:rPr>
              <a:t>te </a:t>
            </a:r>
            <a:r>
              <a:rPr sz="1800" b="1" spc="-10" dirty="0">
                <a:latin typeface="Arial"/>
                <a:cs typeface="Arial"/>
              </a:rPr>
              <a:t>invata </a:t>
            </a:r>
            <a:r>
              <a:rPr sz="1800" b="1" spc="-5" dirty="0">
                <a:latin typeface="Arial"/>
                <a:cs typeface="Arial"/>
              </a:rPr>
              <a:t>sa </a:t>
            </a:r>
            <a:r>
              <a:rPr sz="1800" b="1" dirty="0" err="1">
                <a:latin typeface="Arial"/>
                <a:cs typeface="Arial"/>
              </a:rPr>
              <a:t>te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iubesti</a:t>
            </a:r>
            <a:r>
              <a:rPr lang="en-US" sz="1800" b="1" spc="-5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asa </a:t>
            </a:r>
            <a:r>
              <a:rPr sz="1800" b="1" spc="-5" dirty="0">
                <a:latin typeface="Arial"/>
                <a:cs typeface="Arial"/>
              </a:rPr>
              <a:t>cum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esti</a:t>
            </a:r>
            <a:r>
              <a:rPr lang="en-US" sz="1800" b="1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FRICA DE</a:t>
            </a:r>
            <a:r>
              <a:rPr sz="18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ESEC:</a:t>
            </a:r>
            <a:endParaRPr sz="18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ts val="207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Fa-ti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lista </a:t>
            </a:r>
            <a:r>
              <a:rPr sz="1800" b="1" spc="-10" dirty="0">
                <a:latin typeface="Arial"/>
                <a:cs typeface="Arial"/>
              </a:rPr>
              <a:t>cu </a:t>
            </a:r>
            <a:r>
              <a:rPr sz="1800" b="1" spc="-10" dirty="0" err="1">
                <a:latin typeface="Arial"/>
                <a:cs typeface="Arial"/>
              </a:rPr>
              <a:t>victoriile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0" dirty="0" err="1">
                <a:latin typeface="Arial"/>
                <a:cs typeface="Arial"/>
              </a:rPr>
              <a:t>si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b="1" spc="-10" dirty="0" err="1">
                <a:latin typeface="Arial"/>
                <a:cs typeface="Arial"/>
              </a:rPr>
              <a:t>realizarile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tale </a:t>
            </a:r>
            <a:r>
              <a:rPr sz="1800" b="1" spc="-5" dirty="0">
                <a:latin typeface="Arial"/>
                <a:cs typeface="Arial"/>
              </a:rPr>
              <a:t>si </a:t>
            </a:r>
            <a:r>
              <a:rPr sz="1800" b="1" spc="-10" dirty="0">
                <a:latin typeface="Arial"/>
                <a:cs typeface="Arial"/>
              </a:rPr>
              <a:t>cand </a:t>
            </a:r>
            <a:r>
              <a:rPr sz="1800" b="1" dirty="0">
                <a:latin typeface="Arial"/>
                <a:cs typeface="Arial"/>
              </a:rPr>
              <a:t>te </a:t>
            </a:r>
            <a:r>
              <a:rPr sz="1800" b="1" spc="-5" dirty="0">
                <a:latin typeface="Arial"/>
                <a:cs typeface="Arial"/>
              </a:rPr>
              <a:t>apuca frica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 err="1">
                <a:latin typeface="Arial"/>
                <a:cs typeface="Arial"/>
              </a:rPr>
              <a:t>esec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spc="-5" dirty="0" err="1">
                <a:latin typeface="Arial"/>
                <a:cs typeface="Arial"/>
              </a:rPr>
              <a:t>uita-te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lista.</a:t>
            </a:r>
            <a:endParaRPr sz="1800" dirty="0">
              <a:latin typeface="Arial"/>
              <a:cs typeface="Arial"/>
            </a:endParaRPr>
          </a:p>
          <a:p>
            <a:pPr marL="12700" marR="22860">
              <a:lnSpc>
                <a:spcPts val="2080"/>
              </a:lnSpc>
              <a:spcBef>
                <a:spcPts val="1410"/>
              </a:spcBef>
            </a:pPr>
            <a:r>
              <a:rPr sz="1800" b="1" spc="-5" dirty="0">
                <a:latin typeface="Arial"/>
                <a:cs typeface="Arial"/>
              </a:rPr>
              <a:t>Cauta sa </a:t>
            </a:r>
            <a:r>
              <a:rPr sz="1800" b="1" dirty="0">
                <a:latin typeface="Arial"/>
                <a:cs typeface="Arial"/>
              </a:rPr>
              <a:t>fii </a:t>
            </a:r>
            <a:r>
              <a:rPr sz="1800" b="1" spc="-10" dirty="0">
                <a:latin typeface="Arial"/>
                <a:cs typeface="Arial"/>
              </a:rPr>
              <a:t>mai </a:t>
            </a:r>
            <a:r>
              <a:rPr sz="1800" b="1" dirty="0">
                <a:latin typeface="Arial"/>
                <a:cs typeface="Arial"/>
              </a:rPr>
              <a:t>bun </a:t>
            </a:r>
            <a:r>
              <a:rPr sz="1800" b="1" spc="-10" dirty="0">
                <a:latin typeface="Arial"/>
                <a:cs typeface="Arial"/>
              </a:rPr>
              <a:t>decat ai </a:t>
            </a:r>
            <a:r>
              <a:rPr sz="1800" b="1" dirty="0">
                <a:latin typeface="Arial"/>
                <a:cs typeface="Arial"/>
              </a:rPr>
              <a:t>fost </a:t>
            </a:r>
            <a:r>
              <a:rPr sz="1800" b="1" spc="-5" dirty="0">
                <a:latin typeface="Arial"/>
                <a:cs typeface="Arial"/>
              </a:rPr>
              <a:t>ieri, </a:t>
            </a:r>
            <a:r>
              <a:rPr sz="1800" b="1" spc="-10" dirty="0">
                <a:latin typeface="Arial"/>
                <a:cs typeface="Arial"/>
              </a:rPr>
              <a:t>cel </a:t>
            </a:r>
            <a:r>
              <a:rPr sz="1800" b="1" spc="-5" dirty="0">
                <a:latin typeface="Arial"/>
                <a:cs typeface="Arial"/>
              </a:rPr>
              <a:t>putin cu 1% </a:t>
            </a:r>
            <a:r>
              <a:rPr sz="1800" b="1" dirty="0">
                <a:latin typeface="Arial"/>
                <a:cs typeface="Arial"/>
              </a:rPr>
              <a:t>, te </a:t>
            </a:r>
            <a:r>
              <a:rPr sz="1800" b="1" spc="-5" dirty="0">
                <a:latin typeface="Arial"/>
                <a:cs typeface="Arial"/>
              </a:rPr>
              <a:t>ajuta sa </a:t>
            </a:r>
            <a:r>
              <a:rPr sz="1800" b="1" spc="-10" dirty="0">
                <a:latin typeface="Arial"/>
                <a:cs typeface="Arial"/>
              </a:rPr>
              <a:t>depasesti </a:t>
            </a:r>
            <a:r>
              <a:rPr sz="1800" b="1" spc="-10" dirty="0" err="1">
                <a:latin typeface="Arial"/>
                <a:cs typeface="Arial"/>
              </a:rPr>
              <a:t>aceste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sz="1800" b="1" spc="-10" dirty="0" err="1">
                <a:latin typeface="Arial"/>
                <a:cs typeface="Arial"/>
              </a:rPr>
              <a:t>momente</a:t>
            </a:r>
            <a:r>
              <a:rPr lang="en-US" sz="1800" b="1" spc="-10" dirty="0">
                <a:latin typeface="Arial"/>
                <a:cs typeface="Arial"/>
              </a:rPr>
              <a:t> </a:t>
            </a:r>
            <a:r>
              <a:rPr lang="en-US" sz="1800" b="1" spc="-10" dirty="0" err="1">
                <a:latin typeface="Arial"/>
                <a:cs typeface="Arial"/>
              </a:rPr>
              <a:t>dificile</a:t>
            </a:r>
            <a:r>
              <a:rPr lang="en-US" sz="1800" b="1" spc="-10" dirty="0">
                <a:latin typeface="Arial"/>
                <a:cs typeface="Arial"/>
              </a:rPr>
              <a:t>. 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800" b="1" spc="-5" dirty="0">
                <a:latin typeface="Arial"/>
                <a:cs typeface="Arial"/>
              </a:rPr>
              <a:t>Sa </a:t>
            </a:r>
            <a:r>
              <a:rPr sz="1800" b="1" spc="-10" dirty="0">
                <a:latin typeface="Arial"/>
                <a:cs typeface="Arial"/>
              </a:rPr>
              <a:t>inveti </a:t>
            </a:r>
            <a:r>
              <a:rPr sz="1800" b="1" spc="-5" dirty="0">
                <a:latin typeface="Arial"/>
                <a:cs typeface="Arial"/>
              </a:rPr>
              <a:t>lectia </a:t>
            </a:r>
            <a:r>
              <a:rPr sz="1800" b="1" dirty="0">
                <a:latin typeface="Arial"/>
                <a:cs typeface="Arial"/>
              </a:rPr>
              <a:t>din </a:t>
            </a:r>
            <a:r>
              <a:rPr sz="1800" b="1" spc="-10" dirty="0">
                <a:latin typeface="Arial"/>
                <a:cs typeface="Arial"/>
              </a:rPr>
              <a:t>acel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esec.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07C3-C2A7-4E97-8272-B37763A6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 FRICA, SI IN  ALT FEL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39E9-94E0-4523-A90F-5B04FF3C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042564"/>
            <a:ext cx="8229600" cy="3980540"/>
          </a:xfrm>
        </p:spPr>
        <p:txBody>
          <a:bodyPr>
            <a:normAutofit fontScale="92500" lnSpcReduction="10000"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emotiile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umane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 FRICA fie IUBIREA.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Emotia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inrudita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frecventa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grija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trage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radacinile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fricile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noastre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launtrice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ajuta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traim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ci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simţim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nimic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interesant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decat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fiorul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 care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ţi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-l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confruntarea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fricii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senzatie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un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drog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corpul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produce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adrenalina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diferenţa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“a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exista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“a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ntr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obisnuita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omul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foloseşte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65% din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exercitata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muşchi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restul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explicandu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-se “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superputerea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oamenilor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aflati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42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577850"/>
            <a:ext cx="810863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4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CONCLUZIE</a:t>
            </a:r>
            <a:r>
              <a:rPr sz="4000" spc="-5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100" y="1339850"/>
            <a:ext cx="9918700" cy="318356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3590"/>
              </a:lnSpc>
              <a:spcBef>
                <a:spcPts val="425"/>
              </a:spcBef>
            </a:pPr>
            <a:r>
              <a:rPr sz="3200" spc="-5" dirty="0" err="1">
                <a:solidFill>
                  <a:srgbClr val="C00000"/>
                </a:solidFill>
                <a:latin typeface="Arial"/>
                <a:cs typeface="Arial"/>
              </a:rPr>
              <a:t>Frica</a:t>
            </a:r>
            <a:r>
              <a:rPr lang="en-US" sz="3200" spc="-5" dirty="0">
                <a:solidFill>
                  <a:srgbClr val="C00000"/>
                </a:solidFill>
                <a:latin typeface="Arial"/>
                <a:cs typeface="Arial"/>
              </a:rPr>
              <a:t> se </a:t>
            </a:r>
            <a:r>
              <a:rPr lang="en-US" sz="3200" spc="-5" dirty="0" err="1">
                <a:solidFill>
                  <a:srgbClr val="C00000"/>
                </a:solidFill>
                <a:latin typeface="Arial"/>
                <a:cs typeface="Arial"/>
              </a:rPr>
              <a:t>transforma</a:t>
            </a:r>
            <a:r>
              <a:rPr lang="en-US" sz="3200" spc="-5" dirty="0">
                <a:solidFill>
                  <a:srgbClr val="C00000"/>
                </a:solidFill>
                <a:latin typeface="Arial"/>
                <a:cs typeface="Arial"/>
              </a:rPr>
              <a:t> in </a:t>
            </a:r>
            <a:r>
              <a:rPr sz="3200" spc="-10" dirty="0" err="1">
                <a:solidFill>
                  <a:srgbClr val="C00000"/>
                </a:solidFill>
                <a:latin typeface="Arial"/>
                <a:cs typeface="Arial"/>
              </a:rPr>
              <a:t>putere</a:t>
            </a:r>
            <a:r>
              <a:rPr lang="en-US" sz="3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200" spc="-10" dirty="0" err="1">
                <a:solidFill>
                  <a:srgbClr val="C00000"/>
                </a:solidFill>
                <a:latin typeface="Arial"/>
                <a:cs typeface="Arial"/>
              </a:rPr>
              <a:t>personala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cand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intelegi,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accepti </a:t>
            </a:r>
            <a:r>
              <a:rPr sz="3200" dirty="0" err="1">
                <a:solidFill>
                  <a:srgbClr val="C00000"/>
                </a:solidFill>
                <a:latin typeface="Arial"/>
                <a:cs typeface="Arial"/>
              </a:rPr>
              <a:t>si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0" dirty="0" err="1">
                <a:solidFill>
                  <a:srgbClr val="C00000"/>
                </a:solidFill>
                <a:latin typeface="Arial"/>
                <a:cs typeface="Arial"/>
              </a:rPr>
              <a:t>aduci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compasiune de</a:t>
            </a:r>
            <a:r>
              <a:rPr sz="32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sine.</a:t>
            </a:r>
            <a:endParaRPr sz="32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6350" algn="just">
              <a:lnSpc>
                <a:spcPts val="3590"/>
              </a:lnSpc>
              <a:spcBef>
                <a:spcPts val="1410"/>
              </a:spcBef>
            </a:pPr>
            <a:r>
              <a:rPr sz="3200" spc="-5" dirty="0">
                <a:latin typeface="Arial"/>
                <a:cs typeface="Arial"/>
              </a:rPr>
              <a:t>Frica ascunde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nevoie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ta </a:t>
            </a:r>
            <a:r>
              <a:rPr sz="3200" spc="-5" dirty="0">
                <a:latin typeface="Arial"/>
                <a:cs typeface="Arial"/>
              </a:rPr>
              <a:t>pe care </a:t>
            </a:r>
            <a:r>
              <a:rPr sz="3200" spc="-10" dirty="0">
                <a:latin typeface="Arial"/>
                <a:cs typeface="Arial"/>
              </a:rPr>
              <a:t>nu </a:t>
            </a:r>
            <a:r>
              <a:rPr sz="3200" dirty="0">
                <a:latin typeface="Arial"/>
                <a:cs typeface="Arial"/>
              </a:rPr>
              <a:t>o vezi </a:t>
            </a:r>
            <a:r>
              <a:rPr sz="3200" spc="-5" dirty="0">
                <a:latin typeface="Arial"/>
                <a:cs typeface="Arial"/>
              </a:rPr>
              <a:t>inca  </a:t>
            </a:r>
            <a:r>
              <a:rPr sz="3200" dirty="0">
                <a:latin typeface="Arial"/>
                <a:cs typeface="Arial"/>
              </a:rPr>
              <a:t>si </a:t>
            </a:r>
            <a:r>
              <a:rPr sz="3200" spc="-5" dirty="0">
                <a:latin typeface="Arial"/>
                <a:cs typeface="Arial"/>
              </a:rPr>
              <a:t>de </a:t>
            </a:r>
            <a:r>
              <a:rPr sz="3200" spc="-10" dirty="0">
                <a:latin typeface="Arial"/>
                <a:cs typeface="Arial"/>
              </a:rPr>
              <a:t>indata </a:t>
            </a:r>
            <a:r>
              <a:rPr sz="3200" dirty="0">
                <a:latin typeface="Arial"/>
                <a:cs typeface="Arial"/>
              </a:rPr>
              <a:t>ce o </a:t>
            </a:r>
            <a:r>
              <a:rPr sz="3200" spc="-5" dirty="0">
                <a:latin typeface="Arial"/>
                <a:cs typeface="Arial"/>
              </a:rPr>
              <a:t>constientizezi, aceasta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devine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un  mijloc pentru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cresterea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si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devenirea</a:t>
            </a:r>
            <a:r>
              <a:rPr sz="32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ta.</a:t>
            </a:r>
            <a:endParaRPr lang="en-US" sz="3200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6350" algn="just">
              <a:lnSpc>
                <a:spcPts val="3590"/>
              </a:lnSpc>
              <a:spcBef>
                <a:spcPts val="1410"/>
              </a:spcBef>
            </a:pPr>
            <a:endParaRPr sz="3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83E27-7577-46D8-B130-1B1C739E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650"/>
            <a:ext cx="10083800" cy="36452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FD3A-315A-4475-95B7-6B1460E1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240981"/>
            <a:ext cx="9448800" cy="14773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INLOCUIESTE CELE 4 PREZUMTII LIMITATIVE</a:t>
            </a:r>
            <a:b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CONVINGERI PLINE DE CURAJ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B142D-C820-485F-AFAD-B787D631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89" y="1718309"/>
            <a:ext cx="8525510" cy="4431983"/>
          </a:xfrm>
        </p:spPr>
        <p:txBody>
          <a:bodyPr>
            <a:normAutofit/>
          </a:bodyPr>
          <a:lstStyle/>
          <a:p>
            <a:endParaRPr lang="en-US" u="sng" strike="sngStrike" dirty="0"/>
          </a:p>
          <a:p>
            <a:pPr indent="251894" algn="ctr">
              <a:lnSpc>
                <a:spcPct val="110000"/>
              </a:lnSpc>
            </a:pP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Incertitudinea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nesigura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794" indent="-342900"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Incertitudinea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poarta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posibilitatile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51894" algn="ctr">
              <a:lnSpc>
                <a:spcPct val="110000"/>
              </a:lnSpc>
            </a:pP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Nu pot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gestiona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lucrurilor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pe care le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iubesc</a:t>
            </a:r>
            <a:endParaRPr lang="en-US" sz="20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794" indent="-342900"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conduce la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51894" algn="ctr">
              <a:lnSpc>
                <a:spcPct val="110000"/>
              </a:lnSpc>
            </a:pP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Traim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intr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lume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periculoasa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794" indent="-342900"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Traim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semnificativ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51894" algn="ctr">
              <a:lnSpc>
                <a:spcPct val="110000"/>
              </a:lnSpc>
            </a:pP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Sunt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singur</a:t>
            </a:r>
            <a:endParaRPr lang="en-US" sz="20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794" indent="-342900"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oamenii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aceleasi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provocari</a:t>
            </a:r>
            <a:r>
              <a:rPr lang="en-US" sz="2000" b="1" spc="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579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C891-453E-4DD1-B6B1-134AE2F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69850"/>
            <a:ext cx="9448800" cy="2031325"/>
          </a:xfrm>
        </p:spPr>
        <p:txBody>
          <a:bodyPr>
            <a:noAutofit/>
          </a:bodyPr>
          <a:lstStyle/>
          <a:p>
            <a:pPr algn="ctr"/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amplificarea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curajului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Dr.Lisa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Rankin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“REMEDIUL IMPOTRIVA FRICII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07519-1B77-4747-92CF-35E4C9E8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89" y="2254250"/>
            <a:ext cx="8525510" cy="43884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Credinta</a:t>
            </a:r>
            <a:r>
              <a:rPr lang="en-US" dirty="0"/>
              <a:t>- </a:t>
            </a:r>
            <a:r>
              <a:rPr lang="en-US" dirty="0" err="1"/>
              <a:t>Inlocuieste</a:t>
            </a:r>
            <a:r>
              <a:rPr lang="en-US" dirty="0"/>
              <a:t> </a:t>
            </a:r>
            <a:r>
              <a:rPr lang="en-US" dirty="0" err="1"/>
              <a:t>convingerile</a:t>
            </a:r>
            <a:r>
              <a:rPr lang="en-US" dirty="0"/>
              <a:t> care </a:t>
            </a:r>
            <a:r>
              <a:rPr lang="en-US" dirty="0" err="1"/>
              <a:t>induc</a:t>
            </a:r>
            <a:r>
              <a:rPr lang="en-US" dirty="0"/>
              <a:t> </a:t>
            </a:r>
            <a:r>
              <a:rPr lang="en-US" dirty="0" err="1"/>
              <a:t>teama</a:t>
            </a:r>
            <a:r>
              <a:rPr lang="en-US" dirty="0"/>
              <a:t> cu o </a:t>
            </a:r>
            <a:r>
              <a:rPr lang="en-US" dirty="0" err="1"/>
              <a:t>incredere</a:t>
            </a:r>
            <a:r>
              <a:rPr lang="en-US" dirty="0"/>
              <a:t> care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amplifici</a:t>
            </a:r>
            <a:r>
              <a:rPr lang="en-US" dirty="0"/>
              <a:t> </a:t>
            </a:r>
            <a:r>
              <a:rPr lang="en-US" dirty="0" err="1"/>
              <a:t>curajul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Sustinerea</a:t>
            </a:r>
            <a:r>
              <a:rPr lang="en-US" dirty="0"/>
              <a:t>- </a:t>
            </a:r>
            <a:r>
              <a:rPr lang="en-US" dirty="0" err="1"/>
              <a:t>Cauta</a:t>
            </a:r>
            <a:r>
              <a:rPr lang="en-US" dirty="0"/>
              <a:t> </a:t>
            </a:r>
            <a:r>
              <a:rPr lang="en-US" dirty="0" err="1"/>
              <a:t>sprijin</a:t>
            </a:r>
            <a:r>
              <a:rPr lang="en-US" dirty="0"/>
              <a:t> de la specialist- </a:t>
            </a:r>
            <a:r>
              <a:rPr lang="en-US" dirty="0" err="1"/>
              <a:t>terapeut</a:t>
            </a:r>
            <a:r>
              <a:rPr lang="en-US" dirty="0"/>
              <a:t>, coach care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sustine</a:t>
            </a:r>
            <a:r>
              <a:rPr lang="en-US" dirty="0"/>
              <a:t> in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explorare</a:t>
            </a:r>
            <a:r>
              <a:rPr lang="en-US" dirty="0"/>
              <a:t> </a:t>
            </a:r>
            <a:r>
              <a:rPr lang="en-US" dirty="0" err="1"/>
              <a:t>interioara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Intuitia</a:t>
            </a:r>
            <a:r>
              <a:rPr lang="en-US" dirty="0"/>
              <a:t>- </a:t>
            </a:r>
            <a:r>
              <a:rPr lang="en-US" dirty="0" err="1"/>
              <a:t>Invata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folosesti</a:t>
            </a:r>
            <a:r>
              <a:rPr lang="en-US" dirty="0"/>
              <a:t> </a:t>
            </a:r>
            <a:r>
              <a:rPr lang="en-US" dirty="0" err="1"/>
              <a:t>intuitia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deosebi</a:t>
            </a:r>
            <a:r>
              <a:rPr lang="en-US" dirty="0"/>
              <a:t> </a:t>
            </a:r>
            <a:r>
              <a:rPr lang="en-US" dirty="0" err="1"/>
              <a:t>teama</a:t>
            </a:r>
            <a:r>
              <a:rPr lang="en-US" dirty="0"/>
              <a:t> falsa de </a:t>
            </a:r>
            <a:r>
              <a:rPr lang="en-US" dirty="0" err="1"/>
              <a:t>teama</a:t>
            </a:r>
            <a:r>
              <a:rPr lang="en-US" dirty="0"/>
              <a:t> </a:t>
            </a:r>
            <a:r>
              <a:rPr lang="en-US" dirty="0" err="1"/>
              <a:t>reala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Reteta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/>
              <a:t> </a:t>
            </a:r>
            <a:r>
              <a:rPr lang="en-US" dirty="0" err="1"/>
              <a:t>Scrie-ti</a:t>
            </a:r>
            <a:r>
              <a:rPr lang="en-US" dirty="0"/>
              <a:t> </a:t>
            </a:r>
            <a:r>
              <a:rPr lang="en-US" dirty="0" err="1"/>
              <a:t>reteta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amplificarea</a:t>
            </a:r>
            <a:r>
              <a:rPr lang="en-US" dirty="0"/>
              <a:t> </a:t>
            </a:r>
            <a:r>
              <a:rPr lang="en-US" dirty="0" err="1"/>
              <a:t>curajului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403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8BCA-1FCA-4931-AE01-1B454D91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PROPRIA RETETA PENTRU CURAJ: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0707-7D0A-417D-824C-409A3976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Intreaba-te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DE CE AM NEVOIE CA SA  IMI CULTIV CURAJUL?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Noteaza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practica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incepi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curs la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inscrii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 job….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carte pe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sanatoasa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ta…  </a:t>
            </a:r>
          </a:p>
        </p:txBody>
      </p:sp>
    </p:spTree>
    <p:extLst>
      <p:ext uri="{BB962C8B-B14F-4D97-AF65-F5344CB8AC3E}">
        <p14:creationId xmlns:p14="http://schemas.microsoft.com/office/powerpoint/2010/main" val="418687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09D8-A01F-42BA-AC5F-55320FDC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AFIRMATIILE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96F1-FA14-4DA5-A344-E52BC3C7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Daca sunt </a:t>
            </a:r>
            <a:r>
              <a:rPr lang="en-US" dirty="0" err="1"/>
              <a:t>suficient</a:t>
            </a:r>
            <a:r>
              <a:rPr lang="en-US" dirty="0"/>
              <a:t> </a:t>
            </a:r>
            <a:r>
              <a:rPr lang="en-US" dirty="0" err="1"/>
              <a:t>repetate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 de mana </a:t>
            </a:r>
            <a:r>
              <a:rPr lang="en-US" dirty="0" err="1"/>
              <a:t>afirmatiile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pot </a:t>
            </a:r>
            <a:r>
              <a:rPr lang="en-US" dirty="0" err="1"/>
              <a:t>inlocui</a:t>
            </a:r>
            <a:r>
              <a:rPr lang="en-US" dirty="0"/>
              <a:t> </a:t>
            </a:r>
            <a:r>
              <a:rPr lang="en-US" dirty="0" err="1"/>
              <a:t>convingerile</a:t>
            </a:r>
            <a:r>
              <a:rPr lang="en-US" dirty="0"/>
              <a:t> negative. </a:t>
            </a:r>
          </a:p>
          <a:p>
            <a:pPr marL="0" indent="0">
              <a:buNone/>
            </a:pPr>
            <a:r>
              <a:rPr lang="en-US" dirty="0"/>
              <a:t>“Sunt </a:t>
            </a:r>
            <a:r>
              <a:rPr lang="en-US" dirty="0" err="1"/>
              <a:t>curajos</a:t>
            </a:r>
            <a:r>
              <a:rPr lang="en-US" dirty="0"/>
              <a:t>.  Am </a:t>
            </a:r>
            <a:r>
              <a:rPr lang="en-US" dirty="0" err="1"/>
              <a:t>incredere</a:t>
            </a:r>
            <a:r>
              <a:rPr lang="en-US" dirty="0"/>
              <a:t> in mine. Sunt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frica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inregistra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asculta</a:t>
            </a:r>
            <a:r>
              <a:rPr lang="en-US" dirty="0"/>
              <a:t> la </a:t>
            </a:r>
            <a:r>
              <a:rPr lang="en-US" dirty="0" err="1"/>
              <a:t>trezire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</a:t>
            </a:r>
            <a:r>
              <a:rPr lang="en-US" dirty="0" err="1"/>
              <a:t>culcare</a:t>
            </a:r>
            <a:r>
              <a:rPr lang="en-US" dirty="0"/>
              <a:t>, min 21 de </a:t>
            </a:r>
            <a:r>
              <a:rPr lang="en-US" dirty="0" err="1"/>
              <a:t>zile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formarea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cai</a:t>
            </a:r>
            <a:r>
              <a:rPr lang="en-US" dirty="0"/>
              <a:t> </a:t>
            </a:r>
            <a:r>
              <a:rPr lang="en-US" dirty="0" err="1"/>
              <a:t>neuronale</a:t>
            </a:r>
            <a:r>
              <a:rPr lang="en-US" dirty="0"/>
              <a:t> in </a:t>
            </a:r>
            <a:r>
              <a:rPr lang="en-US" dirty="0" err="1"/>
              <a:t>creier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repeta</a:t>
            </a:r>
            <a:r>
              <a:rPr lang="en-US" dirty="0"/>
              <a:t> in  fata </a:t>
            </a:r>
            <a:r>
              <a:rPr lang="en-US" dirty="0" err="1"/>
              <a:t>oglinzii</a:t>
            </a:r>
            <a:r>
              <a:rPr lang="en-US" dirty="0"/>
              <a:t>, cu </a:t>
            </a:r>
            <a:r>
              <a:rPr lang="en-US" dirty="0" err="1"/>
              <a:t>convingere</a:t>
            </a:r>
            <a:r>
              <a:rPr lang="en-US" dirty="0"/>
              <a:t>, </a:t>
            </a:r>
            <a:r>
              <a:rPr lang="en-US" dirty="0" err="1"/>
              <a:t>pana</a:t>
            </a:r>
            <a:r>
              <a:rPr lang="en-US" dirty="0"/>
              <a:t>  </a:t>
            </a:r>
            <a:r>
              <a:rPr lang="en-US" dirty="0" err="1"/>
              <a:t>afirmatiile</a:t>
            </a:r>
            <a:r>
              <a:rPr lang="en-US" dirty="0"/>
              <a:t> </a:t>
            </a:r>
            <a:r>
              <a:rPr lang="en-US" dirty="0" err="1"/>
              <a:t>devin</a:t>
            </a:r>
            <a:r>
              <a:rPr lang="en-US" dirty="0"/>
              <a:t> </a:t>
            </a:r>
            <a:r>
              <a:rPr lang="en-US" dirty="0" err="1"/>
              <a:t>incetul</a:t>
            </a:r>
            <a:r>
              <a:rPr lang="en-US" dirty="0"/>
              <a:t> cu </a:t>
            </a:r>
            <a:r>
              <a:rPr lang="en-US" dirty="0" err="1"/>
              <a:t>incetul</a:t>
            </a:r>
            <a:r>
              <a:rPr lang="en-US" dirty="0"/>
              <a:t>, </a:t>
            </a:r>
            <a:r>
              <a:rPr lang="en-US" dirty="0" err="1"/>
              <a:t>parte</a:t>
            </a:r>
            <a:r>
              <a:rPr lang="en-US" dirty="0"/>
              <a:t> din tine.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22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0330-92E3-4895-9836-EC48F464EB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7850"/>
            <a:ext cx="10083800" cy="1465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Tehnica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3 PASI</a:t>
            </a:r>
            <a:b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CASE SCENARIO-</a:t>
            </a:r>
            <a:b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 Carnegie - Lasa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grijile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 INCEPE SA TRAIESTI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2C38-D5A4-4B51-8086-CA324EC3AC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0" y="2043113"/>
            <a:ext cx="9994901" cy="4478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Analizeaza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sinceritate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intampla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acestei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frici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Accepta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consecintele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acestei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frici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esec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Dedica-ti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creative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invinge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vizualizata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fiindca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iubește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detaliile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temeti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pierdeti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Imaginati-va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detaliat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face 5 minute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serviciului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Daca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vedea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detaliat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comportamentul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vostru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disparea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7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886462"/>
            <a:ext cx="9372600" cy="965072"/>
          </a:xfrm>
          <a:prstGeom prst="rect">
            <a:avLst/>
          </a:prstGeom>
        </p:spPr>
        <p:txBody>
          <a:bodyPr vert="horz" wrap="square" lIns="0" tIns="382270" rIns="0" bIns="0" rtlCol="0">
            <a:spAutoFit/>
          </a:bodyPr>
          <a:lstStyle/>
          <a:p>
            <a:pPr marL="1588135" marR="5080" indent="-1082040" algn="ctr">
              <a:lnSpc>
                <a:spcPts val="4920"/>
              </a:lnSpc>
              <a:spcBef>
                <a:spcPts val="560"/>
              </a:spcBef>
            </a:pPr>
            <a:r>
              <a:rPr spc="-40" dirty="0">
                <a:solidFill>
                  <a:srgbClr val="C00000"/>
                </a:solidFill>
              </a:rPr>
              <a:t>MULTUMESC </a:t>
            </a:r>
            <a:r>
              <a:rPr spc="-5" dirty="0">
                <a:solidFill>
                  <a:srgbClr val="C00000"/>
                </a:solidFill>
              </a:rPr>
              <a:t>PENTRU  </a:t>
            </a:r>
            <a:r>
              <a:rPr spc="-65" dirty="0">
                <a:solidFill>
                  <a:srgbClr val="C00000"/>
                </a:solidFill>
              </a:rPr>
              <a:t>PARTICIPARE!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637E3-F083-4367-913B-B16A7D14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650"/>
            <a:ext cx="10083800" cy="55308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06C1-82BC-4CCE-95CA-EE538178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LILIANA PADURARU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4A60-15D5-44B0-9951-CF4BA676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2221040"/>
            <a:ext cx="8749681" cy="380206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liliana.paduraru@gmail.com</a:t>
            </a:r>
            <a:endParaRPr lang="en-US" sz="3600" dirty="0">
              <a:solidFill>
                <a:srgbClr val="C00000"/>
              </a:solidFill>
            </a:endParaRPr>
          </a:p>
          <a:p>
            <a:pPr algn="ctr"/>
            <a:r>
              <a:rPr lang="en-US" sz="3600" dirty="0"/>
              <a:t>0721 973 805</a:t>
            </a:r>
          </a:p>
          <a:p>
            <a:pPr algn="ctr"/>
            <a:r>
              <a:rPr lang="en-US" sz="3600" dirty="0"/>
              <a:t>https://www.linkedin.com/in/liliana-paduraru/</a:t>
            </a:r>
          </a:p>
        </p:txBody>
      </p:sp>
    </p:spTree>
    <p:extLst>
      <p:ext uri="{BB962C8B-B14F-4D97-AF65-F5344CB8AC3E}">
        <p14:creationId xmlns:p14="http://schemas.microsoft.com/office/powerpoint/2010/main" val="3450874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63588D-A710-4874-B7BF-3E3214B79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3800" cy="66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514B-373D-4A5E-B776-D73E7F39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Cele </a:t>
            </a:r>
            <a:r>
              <a:rPr lang="en-US" dirty="0" err="1">
                <a:solidFill>
                  <a:srgbClr val="C00000"/>
                </a:solidFill>
              </a:rPr>
              <a:t>mai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comune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frici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37E2-6E86-40DA-86EB-D41F3284F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singuratate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esec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respingere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incertitudine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 nu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intampla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 nu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judecat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 nu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suficient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EDEE2-7ADF-4A18-8F84-5477E569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2330450"/>
            <a:ext cx="2307050" cy="36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5F94B-6635-4BE3-B0A9-F1A16DAC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-184150"/>
            <a:ext cx="8839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7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689" y="553720"/>
            <a:ext cx="8429625" cy="1170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9710" algn="l"/>
              </a:tabLst>
            </a:pPr>
            <a:br>
              <a:rPr lang="en-US" spc="-35" dirty="0">
                <a:solidFill>
                  <a:srgbClr val="7030A0"/>
                </a:solidFill>
              </a:rPr>
            </a:br>
            <a:r>
              <a:rPr sz="40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COMPORTAMENTE</a:t>
            </a:r>
            <a:r>
              <a:rPr lang="en-US" sz="40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DETALIATE: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300" y="2178050"/>
            <a:ext cx="9601200" cy="49855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0" marR="5080" indent="-28575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INGHET</a:t>
            </a:r>
            <a:r>
              <a:rPr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oat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psihic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mut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în sistemul limbic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blocheaz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spuns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comportamental.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fie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5080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izic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reac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5080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ental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preiei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R="508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examen, nu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macar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informatiile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care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blocheaza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51894" marR="199390" indent="-251894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</a:t>
            </a:r>
          </a:p>
          <a:p>
            <a:pPr marL="342900" marR="199390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manifestat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treci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cealalt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copilul se retrage la el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camer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a).</a:t>
            </a:r>
          </a:p>
          <a:p>
            <a:pPr marL="342900" marR="199390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manifestare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interioara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Copiii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care nu pot evada fizic,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evadeaz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mental, se  retrag în imaginar, nu te mai aud, nu 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adultul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invizibil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894" indent="-251894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689" y="553720"/>
            <a:ext cx="8429625" cy="1170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9710" algn="l"/>
              </a:tabLst>
            </a:pPr>
            <a:br>
              <a:rPr lang="en-US" spc="-35" dirty="0">
                <a:solidFill>
                  <a:srgbClr val="7030A0"/>
                </a:solidFill>
              </a:rPr>
            </a:br>
            <a:r>
              <a:rPr sz="40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COMPORTAMENTE</a:t>
            </a:r>
            <a:r>
              <a:rPr lang="en-US" sz="40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DETALIATE: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90" y="2303779"/>
            <a:ext cx="9351010" cy="427681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1894" indent="-251894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894" marR="56515" indent="-251894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</a:t>
            </a: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spunsul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cel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tolerat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adul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894" marR="56515" indent="-251894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Copilul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într-un joc de putere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recâ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confortul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stabilitatea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reac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56515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prin respingere („Las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-m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n pace!”),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56515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comportamente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opozi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ionale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(„Nu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vreau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!”).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 err="1">
                <a:latin typeface="Arial"/>
                <a:cs typeface="Arial"/>
              </a:rPr>
              <a:t>Stiati</a:t>
            </a:r>
            <a:r>
              <a:rPr lang="en-US" sz="1800" b="1" spc="-5" dirty="0">
                <a:latin typeface="Arial"/>
                <a:cs typeface="Arial"/>
              </a:rPr>
              <a:t> ca PERCEPTIA </a:t>
            </a:r>
            <a:r>
              <a:rPr lang="en-US" sz="1800" b="1" spc="-5" dirty="0" err="1">
                <a:latin typeface="Arial"/>
                <a:cs typeface="Arial"/>
              </a:rPr>
              <a:t>fricii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spc="-5" dirty="0" err="1">
                <a:latin typeface="Arial"/>
                <a:cs typeface="Arial"/>
              </a:rPr>
              <a:t>este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spc="-5" dirty="0" err="1">
                <a:latin typeface="Arial"/>
                <a:cs typeface="Arial"/>
              </a:rPr>
              <a:t>diferita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la </a:t>
            </a:r>
            <a:r>
              <a:rPr lang="en-US" sz="1800" b="1" spc="-10" dirty="0" err="1">
                <a:latin typeface="Arial"/>
                <a:cs typeface="Arial"/>
              </a:rPr>
              <a:t>femei</a:t>
            </a:r>
            <a:r>
              <a:rPr lang="en-US" sz="1800" b="1" spc="-10" dirty="0">
                <a:latin typeface="Arial"/>
                <a:cs typeface="Arial"/>
              </a:rPr>
              <a:t> </a:t>
            </a:r>
            <a:r>
              <a:rPr lang="en-US" sz="1800" b="1" spc="-5" dirty="0" err="1">
                <a:latin typeface="Arial"/>
                <a:cs typeface="Arial"/>
              </a:rPr>
              <a:t>si</a:t>
            </a:r>
            <a:r>
              <a:rPr lang="en-US" sz="1800" b="1" spc="-5" dirty="0">
                <a:latin typeface="Arial"/>
                <a:cs typeface="Arial"/>
              </a:rPr>
              <a:t> la</a:t>
            </a:r>
            <a:r>
              <a:rPr lang="en-US" sz="1800" b="1" spc="-110" dirty="0">
                <a:latin typeface="Arial"/>
                <a:cs typeface="Arial"/>
              </a:rPr>
              <a:t> </a:t>
            </a:r>
            <a:r>
              <a:rPr lang="en-US" sz="1800" b="1" spc="-5" dirty="0" err="1">
                <a:latin typeface="Arial"/>
                <a:cs typeface="Arial"/>
              </a:rPr>
              <a:t>barbati</a:t>
            </a:r>
            <a:r>
              <a:rPr lang="en-US" sz="1800" b="1" spc="-5" dirty="0">
                <a:latin typeface="Arial"/>
                <a:cs typeface="Arial"/>
              </a:rPr>
              <a:t>?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1455"/>
              </a:spcBef>
            </a:pPr>
            <a:r>
              <a:rPr lang="en-US" sz="1800" b="1" dirty="0">
                <a:latin typeface="Arial"/>
                <a:cs typeface="Arial"/>
              </a:rPr>
              <a:t>- </a:t>
            </a:r>
            <a:r>
              <a:rPr lang="en-US" sz="1800" b="1" spc="-5" dirty="0" err="1">
                <a:latin typeface="Arial"/>
                <a:cs typeface="Arial"/>
              </a:rPr>
              <a:t>Femeile</a:t>
            </a:r>
            <a:r>
              <a:rPr lang="en-US" sz="1800" b="1" spc="-5" dirty="0">
                <a:latin typeface="Arial"/>
                <a:cs typeface="Arial"/>
              </a:rPr>
              <a:t> intra </a:t>
            </a:r>
            <a:r>
              <a:rPr lang="en-US" sz="1800" b="1" dirty="0">
                <a:latin typeface="Arial"/>
                <a:cs typeface="Arial"/>
              </a:rPr>
              <a:t>in </a:t>
            </a:r>
            <a:r>
              <a:rPr lang="en-US" sz="1800" b="1" dirty="0" err="1">
                <a:latin typeface="Arial"/>
                <a:cs typeface="Arial"/>
              </a:rPr>
              <a:t>comportamentul</a:t>
            </a:r>
            <a:r>
              <a:rPr lang="en-US" sz="1800" b="1" spc="-20" dirty="0">
                <a:latin typeface="Arial"/>
                <a:cs typeface="Arial"/>
              </a:rPr>
              <a:t>- </a:t>
            </a:r>
            <a:r>
              <a:rPr lang="en-US" sz="1800" b="1" spc="-5" dirty="0">
                <a:latin typeface="Arial"/>
                <a:cs typeface="Arial"/>
              </a:rPr>
              <a:t>INGHET/FUGA</a:t>
            </a:r>
            <a:r>
              <a:rPr lang="en-US" sz="1800" b="1" spc="-40" dirty="0">
                <a:latin typeface="Arial"/>
                <a:cs typeface="Arial"/>
              </a:rPr>
              <a:t> </a:t>
            </a:r>
            <a:r>
              <a:rPr lang="en-US" sz="1800" b="1" spc="-5" dirty="0" err="1">
                <a:latin typeface="Arial"/>
                <a:cs typeface="Arial"/>
              </a:rPr>
              <a:t>iar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spc="-5" dirty="0" err="1">
                <a:latin typeface="Arial"/>
                <a:cs typeface="Arial"/>
              </a:rPr>
              <a:t>barbatii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spc="-35" dirty="0">
                <a:latin typeface="Arial"/>
                <a:cs typeface="Arial"/>
              </a:rPr>
              <a:t>LUPTA, </a:t>
            </a:r>
            <a:r>
              <a:rPr lang="en-US" sz="1800" b="1" spc="-10" dirty="0" err="1">
                <a:latin typeface="Arial"/>
                <a:cs typeface="Arial"/>
              </a:rPr>
              <a:t>pentru</a:t>
            </a:r>
            <a:r>
              <a:rPr lang="en-US" sz="1800" b="1" spc="-10" dirty="0">
                <a:latin typeface="Arial"/>
                <a:cs typeface="Arial"/>
              </a:rPr>
              <a:t> </a:t>
            </a:r>
            <a:r>
              <a:rPr lang="en-US" sz="1800" b="1" spc="-5" dirty="0">
                <a:latin typeface="Arial"/>
                <a:cs typeface="Arial"/>
              </a:rPr>
              <a:t>ca  au </a:t>
            </a:r>
            <a:r>
              <a:rPr lang="en-US" sz="1800" b="1" spc="-5" dirty="0" err="1">
                <a:latin typeface="Arial"/>
                <a:cs typeface="Arial"/>
              </a:rPr>
              <a:t>rolul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de a </a:t>
            </a:r>
            <a:r>
              <a:rPr lang="en-US" sz="1800" b="1" dirty="0" err="1">
                <a:latin typeface="Arial"/>
                <a:cs typeface="Arial"/>
              </a:rPr>
              <a:t>proteja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si</a:t>
            </a:r>
            <a:r>
              <a:rPr lang="en-US" sz="1800" b="1" dirty="0">
                <a:latin typeface="Arial"/>
                <a:cs typeface="Arial"/>
              </a:rPr>
              <a:t> a </a:t>
            </a:r>
            <a:r>
              <a:rPr lang="en-US" sz="1800" b="1" dirty="0" err="1">
                <a:latin typeface="Arial"/>
                <a:cs typeface="Arial"/>
              </a:rPr>
              <a:t>asigura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supravietuirea</a:t>
            </a:r>
            <a:r>
              <a:rPr lang="en-US" b="1" dirty="0">
                <a:latin typeface="Arial"/>
                <a:cs typeface="Arial"/>
              </a:rPr>
              <a:t>. </a:t>
            </a:r>
            <a:endParaRPr lang="en-US" sz="1800" dirty="0">
              <a:latin typeface="Arial"/>
              <a:cs typeface="Arial"/>
            </a:endParaRPr>
          </a:p>
          <a:p>
            <a:pPr marL="342900" marR="56515" indent="-342900" defTabSz="755683">
              <a:lnSpc>
                <a:spcPct val="120000"/>
              </a:lnSpc>
              <a:spcBef>
                <a:spcPts val="1102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7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-1" y="611188"/>
            <a:ext cx="71075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EXPRESIA FRICII</a:t>
            </a:r>
            <a:endParaRPr sz="4000" spc="-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90" y="3873500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0" y="1339850"/>
            <a:ext cx="67056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0E5-7954-480A-82B0-9C7BC9ED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neurostiintei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fricii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1D69-111E-4B03-9A20-47F4BF25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Neurostiinta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demonstreaza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trecatoare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 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aceeasi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intensitate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bucuria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Este important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respingem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acceptam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simtim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intensitate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Daca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respingem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inmagazineaza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subconstient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neintegrata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formeaza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tipar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automat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rezistenta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blocaj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interior.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“Feel the feeling, drop the story of the mind”             Kimberly 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5490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1513</TotalTime>
  <Words>2887</Words>
  <Application>Microsoft Office PowerPoint</Application>
  <PresentationFormat>Custom</PresentationFormat>
  <Paragraphs>248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Gill Sans MT</vt:lpstr>
      <vt:lpstr>Roboto</vt:lpstr>
      <vt:lpstr>Segoe UI Historic</vt:lpstr>
      <vt:lpstr>Wingdings</vt:lpstr>
      <vt:lpstr>Gallery</vt:lpstr>
      <vt:lpstr>       CUM SA ITI TRANSFORMI FRICA  IN PUTERE PERSONALA</vt:lpstr>
      <vt:lpstr>        CE ESTE FRICA?</vt:lpstr>
      <vt:lpstr>DESPRE FRICA, SI IN  ALT FEL</vt:lpstr>
      <vt:lpstr>Cele mai comune frici</vt:lpstr>
      <vt:lpstr>PowerPoint Presentation</vt:lpstr>
      <vt:lpstr> COMPORTAMENTE DETALIATE:</vt:lpstr>
      <vt:lpstr> COMPORTAMENTE DETALIATE:</vt:lpstr>
      <vt:lpstr>                EXPRESIA FRICII</vt:lpstr>
      <vt:lpstr>Perspectiva neurostiintei asupra fricii</vt:lpstr>
      <vt:lpstr>HARTA CONSIINTEI</vt:lpstr>
      <vt:lpstr>PowerPoint Presentation</vt:lpstr>
      <vt:lpstr>FRICA/ANXIETATE</vt:lpstr>
      <vt:lpstr>FRICI NATURALE/MOSTENITE</vt:lpstr>
      <vt:lpstr> Cele mai comune convingeri mostenite din copilarie </vt:lpstr>
      <vt:lpstr>REFLECTIE PERSONALA</vt:lpstr>
      <vt:lpstr>REFLECTIE PERSONALA FRICA </vt:lpstr>
      <vt:lpstr> FRICA MOSTENITA</vt:lpstr>
      <vt:lpstr>PowerPoint Presentation</vt:lpstr>
      <vt:lpstr>SOLUTIE- CONSTIENTIZAREA VOCII CRITICE SI FOCUS PE SOLUTIE/ACTIUNE </vt:lpstr>
      <vt:lpstr>RESPIRATIA CONSTIENTA COERENTA CARDIACA</vt:lpstr>
      <vt:lpstr>Plan de actiune PENTRU INDEPARTAREA GRIJII </vt:lpstr>
      <vt:lpstr>RECOMANDARI PENTRU A    SCAPA DE INGRIJORARE</vt:lpstr>
      <vt:lpstr>  Care este mesajul fricii?</vt:lpstr>
      <vt:lpstr>  Frica-Perceptie/Realitate  </vt:lpstr>
      <vt:lpstr>  Dialogul cu frica</vt:lpstr>
      <vt:lpstr>            prpcesarea fricii</vt:lpstr>
      <vt:lpstr>  FRICA MIT SI REALITATE</vt:lpstr>
      <vt:lpstr>FRICA MIT SI REALITATE</vt:lpstr>
      <vt:lpstr>FRICA MIT SI REALITATE</vt:lpstr>
      <vt:lpstr>     CONCLUZIE:</vt:lpstr>
      <vt:lpstr>INLOCUIESTE CELE 4 PREZUMTII LIMITATIVE  cu CONVINGERI PLINE DE CURAJ </vt:lpstr>
      <vt:lpstr> Cei 4 pasi pentru amplificarea curajului- Dr.Lisa Rankin: “REMEDIUL IMPOTRIVA FRICII”</vt:lpstr>
      <vt:lpstr>PROPRIA RETETA PENTRU CURAJ:</vt:lpstr>
      <vt:lpstr>AFIRMATIILE</vt:lpstr>
      <vt:lpstr>Tehnica IN 3 PASI WORST CASE SCENARIO- DALE Carnegie - Lasa grijile  SI INCEPE SA TRAIESTI </vt:lpstr>
      <vt:lpstr>MULTUMESC PENTRU  PARTICIPARE!</vt:lpstr>
      <vt:lpstr>LILIANA PADURARU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SA ITI TRANSFORMI FRICA  IN PUTERE PERSONALA</dc:title>
  <dc:creator>Mihnea</dc:creator>
  <cp:lastModifiedBy>liliana</cp:lastModifiedBy>
  <cp:revision>86</cp:revision>
  <dcterms:created xsi:type="dcterms:W3CDTF">2021-04-05T07:20:08Z</dcterms:created>
  <dcterms:modified xsi:type="dcterms:W3CDTF">2021-04-08T19:34:20Z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2020-05-24T00:00:00Z</vt:filetime>
  </property>
  <property fmtid="{D5CDD505-2E9C-101B-9397-08002B2CF9AE}" pid="3" name="Creator">
    <vt:lpwstr>Impress</vt:lpwstr>
  </property>
  <property fmtid="{D5CDD505-2E9C-101B-9397-08002B2CF9AE}" pid="4" name="LastSaved">
    <vt:filetime>2021-04-05T00:00:00Z</vt:filetime>
  </property>
</Properties>
</file>